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sldIdLst>
    <p:sldId id="256" r:id="rId5"/>
    <p:sldId id="272" r:id="rId6"/>
    <p:sldId id="274" r:id="rId7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/>
    <p:restoredTop sz="77508" autoAdjust="0"/>
  </p:normalViewPr>
  <p:slideViewPr>
    <p:cSldViewPr>
      <p:cViewPr varScale="1">
        <p:scale>
          <a:sx n="58" d="100"/>
          <a:sy n="58" d="100"/>
        </p:scale>
        <p:origin x="128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11E64A62-B338-E5E0-BF19-EB2DAD593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4B7976D5-2492-DF66-1D02-210F35EB1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C744799D-C7E9-11E9-8519-3825E580E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EB2107D5-3E03-4F74-1A9F-E92B327C7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43C1F9CC-9EA0-4924-FB03-DFC68DADF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866E115D-7D64-A8BC-7698-C8DED9A98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C32A08C5-34BA-4943-A3C8-06F8B5848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7" name="AutoShape 8">
            <a:extLst>
              <a:ext uri="{FF2B5EF4-FFF2-40B4-BE49-F238E27FC236}">
                <a16:creationId xmlns:a16="http://schemas.microsoft.com/office/drawing/2014/main" id="{BD5E7425-C197-552B-EA50-CE0133DB6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8" name="AutoShape 9">
            <a:extLst>
              <a:ext uri="{FF2B5EF4-FFF2-40B4-BE49-F238E27FC236}">
                <a16:creationId xmlns:a16="http://schemas.microsoft.com/office/drawing/2014/main" id="{2493D3CE-1DD6-5A41-DF8D-ADCEA0ECD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59" name="AutoShape 10">
            <a:extLst>
              <a:ext uri="{FF2B5EF4-FFF2-40B4-BE49-F238E27FC236}">
                <a16:creationId xmlns:a16="http://schemas.microsoft.com/office/drawing/2014/main" id="{D28C517B-2339-27DF-9830-131401452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0" name="AutoShape 11">
            <a:extLst>
              <a:ext uri="{FF2B5EF4-FFF2-40B4-BE49-F238E27FC236}">
                <a16:creationId xmlns:a16="http://schemas.microsoft.com/office/drawing/2014/main" id="{A102033C-6428-E714-DA0B-A5DFC88C8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1" name="AutoShape 12">
            <a:extLst>
              <a:ext uri="{FF2B5EF4-FFF2-40B4-BE49-F238E27FC236}">
                <a16:creationId xmlns:a16="http://schemas.microsoft.com/office/drawing/2014/main" id="{04EFA978-5D1F-95FF-4681-00E4FA9E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2" name="AutoShape 13">
            <a:extLst>
              <a:ext uri="{FF2B5EF4-FFF2-40B4-BE49-F238E27FC236}">
                <a16:creationId xmlns:a16="http://schemas.microsoft.com/office/drawing/2014/main" id="{66E651E9-A48F-72B1-98D9-5266033A1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3" name="AutoShape 14">
            <a:extLst>
              <a:ext uri="{FF2B5EF4-FFF2-40B4-BE49-F238E27FC236}">
                <a16:creationId xmlns:a16="http://schemas.microsoft.com/office/drawing/2014/main" id="{B49C41E1-8919-88A2-CF98-AFABD09E4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4" name="AutoShape 15">
            <a:extLst>
              <a:ext uri="{FF2B5EF4-FFF2-40B4-BE49-F238E27FC236}">
                <a16:creationId xmlns:a16="http://schemas.microsoft.com/office/drawing/2014/main" id="{6EB5FA2F-5982-2AB5-52ED-25AC1F750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5" name="AutoShape 16">
            <a:extLst>
              <a:ext uri="{FF2B5EF4-FFF2-40B4-BE49-F238E27FC236}">
                <a16:creationId xmlns:a16="http://schemas.microsoft.com/office/drawing/2014/main" id="{B31FBF9E-F514-4226-7489-F0A028B9C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6" name="AutoShape 17">
            <a:extLst>
              <a:ext uri="{FF2B5EF4-FFF2-40B4-BE49-F238E27FC236}">
                <a16:creationId xmlns:a16="http://schemas.microsoft.com/office/drawing/2014/main" id="{108DABD0-C0E9-E9E9-683F-70CD49EF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7" name="AutoShape 18">
            <a:extLst>
              <a:ext uri="{FF2B5EF4-FFF2-40B4-BE49-F238E27FC236}">
                <a16:creationId xmlns:a16="http://schemas.microsoft.com/office/drawing/2014/main" id="{C2D86A6A-FEF3-3BCA-2376-20D59FCFB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8" name="AutoShape 19">
            <a:extLst>
              <a:ext uri="{FF2B5EF4-FFF2-40B4-BE49-F238E27FC236}">
                <a16:creationId xmlns:a16="http://schemas.microsoft.com/office/drawing/2014/main" id="{3ACE55E5-A6C2-1647-BF19-96736759D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69" name="AutoShape 20">
            <a:extLst>
              <a:ext uri="{FF2B5EF4-FFF2-40B4-BE49-F238E27FC236}">
                <a16:creationId xmlns:a16="http://schemas.microsoft.com/office/drawing/2014/main" id="{8CDE4EF4-EB69-993B-232E-713A42881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2070" name="Rectangle 21">
            <a:extLst>
              <a:ext uri="{FF2B5EF4-FFF2-40B4-BE49-F238E27FC236}">
                <a16:creationId xmlns:a16="http://schemas.microsoft.com/office/drawing/2014/main" id="{98AAA4BE-E10F-8F81-1FD1-B30149FCBED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177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2">
            <a:extLst>
              <a:ext uri="{FF2B5EF4-FFF2-40B4-BE49-F238E27FC236}">
                <a16:creationId xmlns:a16="http://schemas.microsoft.com/office/drawing/2014/main" id="{7EA86FD7-9843-2F64-0E9A-BB7ED0BFDE4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5038" cy="4778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4AAE3FBB-75A0-F34C-7E4F-C8632433746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48025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6638B53D-2A8D-48A7-311D-76D4B311C57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48025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6F56473E-3926-7407-7552-F107936B234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48025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2B884C8A-F9C3-C99B-2DC8-F1A76E41B9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48025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A0BDBBF7-F72D-9B43-8042-C20131F3DDD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>
            <a:extLst>
              <a:ext uri="{FF2B5EF4-FFF2-40B4-BE49-F238E27FC236}">
                <a16:creationId xmlns:a16="http://schemas.microsoft.com/office/drawing/2014/main" id="{132DC6D3-A0BC-9DB7-1D87-B3BC064945D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DCAE1883-4FF9-2A42-88B2-35B355B829B1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6011F4F-AA5D-7BF3-6DEF-F61981033BF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BCE72496-3416-342E-542D-190612FE5EC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>
            <a:extLst>
              <a:ext uri="{FF2B5EF4-FFF2-40B4-BE49-F238E27FC236}">
                <a16:creationId xmlns:a16="http://schemas.microsoft.com/office/drawing/2014/main" id="{71B94B44-99BA-359E-89BF-656CC32732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E672C9E8-1AA3-9B49-B9C2-5CF55E083E04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6AA7F133-F771-6929-AED5-010922F9930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77834EA9-3991-0CBC-41F4-28096ED71F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4528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>
            <a:extLst>
              <a:ext uri="{FF2B5EF4-FFF2-40B4-BE49-F238E27FC236}">
                <a16:creationId xmlns:a16="http://schemas.microsoft.com/office/drawing/2014/main" id="{71B94B44-99BA-359E-89BF-656CC32732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fld id="{E672C9E8-1AA3-9B49-B9C2-5CF55E083E04}" type="slidenum">
              <a:rPr lang="es-ES" altLang="es-E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3</a:t>
            </a:fld>
            <a:endParaRPr lang="es-ES" altLang="es-E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6AA7F133-F771-6929-AED5-010922F9930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77834EA9-3991-0CBC-41F4-28096ED71F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28350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05F611-6B3C-9B78-FBAF-13E712351A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0D41F0-52A4-75CD-DB90-ABE7C284C2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F082AA-4529-57BE-14FB-29422C5193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5F81-1919-F645-9179-9362D0EFA5A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6042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058015-1BB6-C7B6-9254-9B746815281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9F73A8-55B0-C232-346F-7D5BF84835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0D31C3-B132-97DD-6D09-29C1ADA8AA5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FFD6-4822-D84E-84D7-53672AB7827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7536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81863" y="225425"/>
            <a:ext cx="2259012" cy="48101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26225" cy="4810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B2B83E-213F-B7A1-BF4B-E96EC92BC3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7B03F-D1F3-F406-C5BB-A3EECA88B6F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AE304-6A25-8D88-7EF8-1A18D364F5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0D0BC-84A1-764D-AFA9-62A36E13752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6190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D5464-DBA9-A053-B363-DE38E74749C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EAF436-A206-AF14-0B6E-B94FEADE23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39F21A-6EA9-F635-EA1E-52E0104842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4A535-EAD7-D44B-8864-47C658F50F6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2858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03AFDA-13C7-9BB9-AC0F-E8DC157135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B4648-8196-871D-CE18-BB970A7F72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3F7434-75E1-63AD-0B06-0DFEFC6E52D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5DBAC-95DE-534C-AB6B-4CDEBA4FF77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380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41825" cy="37084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97463" y="1327150"/>
            <a:ext cx="4443412" cy="37084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69E45D-1123-A5C8-A0CE-07C5B34F5B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009510F-4D10-9C31-53C8-9619001AA8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2316708-6AFC-CAF6-E87B-371E27A370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E8D9-726E-C847-BD6A-D70589E3370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3732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97C32E7-B5AD-D894-6A7C-9CE8FB6DA3F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5B2F2FA-B50B-446E-2279-76C34EB312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E5EE751-0931-FB4E-B68D-9E0F7D86584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8609-3EA1-E54B-B190-2B0EE7DD7CE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415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1E891C-6494-BAE9-22B1-30DD11D24D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6E4A4F-5519-B49C-9BDF-3B0EC85F92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B51D11-F974-76DB-F5AE-00962AA9E7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010EB-2378-F942-B753-17A45B22977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6267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528B0CE-A38C-0853-FA3C-BA582B46A7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ABECF0F-8FB2-1E0C-73E9-2BDEACB91C3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AF980E-5504-9780-0F94-E86991D1DF5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C699D-1F46-4248-8510-B86799A5647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0348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AF7FB2-6973-1C02-EEDE-165A1C24F6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0FCFF7-8B11-D568-8158-EAB1362BCD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9C8547-FB9F-6F52-3263-B56213E1E0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EFA3-1CE8-3849-9E1B-41BF07ADC96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7194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BBCAC9-7099-CBAD-C260-AB76553EED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FB5A9F2-C1E6-EC71-FACA-92925AB818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2F379F-B0D4-4AA3-E12F-4A0DA39AA52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671D-AB15-D74A-B55A-EF9266C133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3829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FB94842-E433-E21C-0BFA-8D951F73C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37637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FF102B4-53ED-39F1-DDB1-9D5F61FB1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37637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los formatos del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  <a:p>
            <a:pPr lvl="4"/>
            <a:r>
              <a:rPr lang="en-GB" altLang="es-ES"/>
              <a:t>Octavo nivel del esquema</a:t>
            </a:r>
          </a:p>
          <a:p>
            <a:pPr lvl="4"/>
            <a:r>
              <a:rPr lang="en-GB" altLang="es-ES"/>
              <a:t>Noveno nivel del esquema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85671BC-641B-54BC-EF34-0BF0B2B211E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1457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922E15-ACD8-6942-B0FF-9E481748485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623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CACA07-3E0E-1894-B731-E4759DFBC4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14575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F8452D0-298A-CB48-B767-DE4EDC06D3E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kern="1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>
          <a:solidFill>
            <a:srgbClr val="000000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81DA72F-9D19-C07B-2A25-BFEE271B6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8425"/>
            <a:ext cx="10080625" cy="2970213"/>
          </a:xfrm>
          <a:prstGeom prst="roundRect">
            <a:avLst>
              <a:gd name="adj" fmla="val 51"/>
            </a:avLst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8423E5C-0E9F-ABAA-F20E-CB8269056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98613"/>
            <a:ext cx="709295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sz="3600" dirty="0">
                <a:solidFill>
                  <a:srgbClr val="FFFFFF"/>
                </a:solidFill>
                <a:cs typeface="Calibri" panose="020F0502020204030204" pitchFamily="34" charset="0"/>
              </a:rPr>
              <a:t>Reunión de Observatorios </a:t>
            </a:r>
          </a:p>
          <a:p>
            <a:pPr eaLnBrk="1">
              <a:buClrTx/>
              <a:buFontTx/>
              <a:buNone/>
            </a:pPr>
            <a:r>
              <a:rPr lang="es-ES" altLang="es-ES" sz="3600" dirty="0">
                <a:solidFill>
                  <a:srgbClr val="FFFFFF"/>
                </a:solidFill>
                <a:cs typeface="Calibri" panose="020F0502020204030204" pitchFamily="34" charset="0"/>
              </a:rPr>
              <a:t>Nacionales de Drogas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04572605-99A9-B000-2914-6790DE105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95" y="2878138"/>
            <a:ext cx="3384550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FFFFFF"/>
                </a:solidFill>
              </a:rPr>
              <a:t>Lisboa, Portugal</a:t>
            </a:r>
          </a:p>
          <a:p>
            <a:pPr eaLnBrk="1">
              <a:buClrTx/>
              <a:buFontTx/>
              <a:buNone/>
            </a:pPr>
            <a:endParaRPr lang="es-ES" altLang="es-ES" dirty="0">
              <a:solidFill>
                <a:srgbClr val="FFFFFF"/>
              </a:solidFill>
            </a:endParaRPr>
          </a:p>
          <a:p>
            <a:pPr eaLnBrk="1">
              <a:buClrTx/>
              <a:buFontTx/>
              <a:buNone/>
            </a:pPr>
            <a:r>
              <a:rPr lang="es-ES" altLang="es-ES" dirty="0">
                <a:solidFill>
                  <a:srgbClr val="FFFFFF"/>
                </a:solidFill>
              </a:rPr>
              <a:t>Del 22 al 26 de mayo de 2023</a:t>
            </a: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0DA11C3D-9F41-E381-4211-7357AF2E1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10" y="3399631"/>
            <a:ext cx="3241675" cy="350838"/>
          </a:xfrm>
          <a:prstGeom prst="roundRect">
            <a:avLst>
              <a:gd name="adj" fmla="val 454"/>
            </a:avLst>
          </a:prstGeom>
          <a:noFill/>
          <a:ln w="126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100491BF-4938-2CA6-F7F7-F11DD33C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10079038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6">
            <a:extLst>
              <a:ext uri="{FF2B5EF4-FFF2-40B4-BE49-F238E27FC236}">
                <a16:creationId xmlns:a16="http://schemas.microsoft.com/office/drawing/2014/main" id="{A7D51759-C6E1-14DA-2793-49F290658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2736850"/>
            <a:ext cx="2808288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>
                <a:solidFill>
                  <a:srgbClr val="FFFFFF"/>
                </a:solidFill>
              </a:rPr>
              <a:t>Meeting of National </a:t>
            </a:r>
          </a:p>
          <a:p>
            <a:pPr eaLnBrk="1">
              <a:buClrTx/>
              <a:buFontTx/>
              <a:buNone/>
            </a:pPr>
            <a:r>
              <a:rPr lang="es-ES" altLang="es-ES">
                <a:solidFill>
                  <a:srgbClr val="FFFFFF"/>
                </a:solidFill>
              </a:rPr>
              <a:t>Drug Observatories</a:t>
            </a:r>
          </a:p>
          <a:p>
            <a:pPr eaLnBrk="1">
              <a:buClrTx/>
              <a:buFontTx/>
              <a:buNone/>
            </a:pPr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3080" name="Text Box 7">
            <a:extLst>
              <a:ext uri="{FF2B5EF4-FFF2-40B4-BE49-F238E27FC236}">
                <a16:creationId xmlns:a16="http://schemas.microsoft.com/office/drawing/2014/main" id="{AF81124D-A849-BC98-D45D-270B25F8C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1275" y="3575050"/>
            <a:ext cx="26701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sz="1400" i="1" dirty="0" err="1">
                <a:solidFill>
                  <a:srgbClr val="FFFFFF"/>
                </a:solidFill>
              </a:rPr>
              <a:t>Lisbon</a:t>
            </a:r>
            <a:r>
              <a:rPr lang="es-ES" altLang="es-ES" sz="1400" i="1" dirty="0">
                <a:solidFill>
                  <a:srgbClr val="FFFFFF"/>
                </a:solidFill>
              </a:rPr>
              <a:t>, Portugal</a:t>
            </a:r>
          </a:p>
          <a:p>
            <a:pPr eaLnBrk="1">
              <a:buClrTx/>
              <a:buFontTx/>
              <a:buNone/>
            </a:pPr>
            <a:r>
              <a:rPr lang="es-ES" altLang="es-ES" sz="1400" i="1" dirty="0" err="1">
                <a:solidFill>
                  <a:srgbClr val="FFFFFF"/>
                </a:solidFill>
              </a:rPr>
              <a:t>From</a:t>
            </a:r>
            <a:r>
              <a:rPr lang="es-ES" altLang="es-ES" sz="1400" i="1" dirty="0">
                <a:solidFill>
                  <a:srgbClr val="FFFFFF"/>
                </a:solidFill>
              </a:rPr>
              <a:t> 22 </a:t>
            </a:r>
            <a:r>
              <a:rPr lang="es-ES" altLang="es-ES" sz="1400" i="1" dirty="0" err="1">
                <a:solidFill>
                  <a:srgbClr val="FFFFFF"/>
                </a:solidFill>
              </a:rPr>
              <a:t>to</a:t>
            </a:r>
            <a:r>
              <a:rPr lang="es-ES" altLang="es-ES" sz="1400" i="1" dirty="0">
                <a:solidFill>
                  <a:srgbClr val="FFFFFF"/>
                </a:solidFill>
              </a:rPr>
              <a:t> 26 May 2023</a:t>
            </a:r>
          </a:p>
        </p:txBody>
      </p:sp>
      <p:sp>
        <p:nvSpPr>
          <p:cNvPr id="3081" name="Line 8">
            <a:extLst>
              <a:ext uri="{FF2B5EF4-FFF2-40B4-BE49-F238E27FC236}">
                <a16:creationId xmlns:a16="http://schemas.microsoft.com/office/drawing/2014/main" id="{3EC7435B-553F-972C-2272-FA9EBC97E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4138" y="3455988"/>
            <a:ext cx="2087562" cy="1587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O"/>
          </a:p>
        </p:txBody>
      </p:sp>
      <p:pic>
        <p:nvPicPr>
          <p:cNvPr id="3082" name="Picture 9">
            <a:extLst>
              <a:ext uri="{FF2B5EF4-FFF2-40B4-BE49-F238E27FC236}">
                <a16:creationId xmlns:a16="http://schemas.microsoft.com/office/drawing/2014/main" id="{2C8806F6-F186-B651-05CB-5DF8A2DD0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184" y="1349528"/>
            <a:ext cx="4587875" cy="293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0">
            <a:extLst>
              <a:ext uri="{FF2B5EF4-FFF2-40B4-BE49-F238E27FC236}">
                <a16:creationId xmlns:a16="http://schemas.microsoft.com/office/drawing/2014/main" id="{4ADA9D9D-5EA6-E07A-4868-04CB1334A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38" y="2520950"/>
            <a:ext cx="6921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11">
            <a:extLst>
              <a:ext uri="{FF2B5EF4-FFF2-40B4-BE49-F238E27FC236}">
                <a16:creationId xmlns:a16="http://schemas.microsoft.com/office/drawing/2014/main" id="{03DF7B86-DF68-5E8A-3CE7-B0522A557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9788"/>
            <a:ext cx="1007745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>
            <a:extLst>
              <a:ext uri="{FF2B5EF4-FFF2-40B4-BE49-F238E27FC236}">
                <a16:creationId xmlns:a16="http://schemas.microsoft.com/office/drawing/2014/main" id="{2CA3CFA3-C8DB-D500-8DD0-E403FC00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80625" cy="1511300"/>
          </a:xfrm>
          <a:prstGeom prst="roundRect">
            <a:avLst>
              <a:gd name="adj" fmla="val 51"/>
            </a:avLst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7176" name="Oval 7">
            <a:extLst>
              <a:ext uri="{FF2B5EF4-FFF2-40B4-BE49-F238E27FC236}">
                <a16:creationId xmlns:a16="http://schemas.microsoft.com/office/drawing/2014/main" id="{40886E73-5266-4F7A-5D07-38BAA0F9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1131888"/>
            <a:ext cx="176212" cy="176212"/>
          </a:xfrm>
          <a:prstGeom prst="ellipse">
            <a:avLst/>
          </a:prstGeom>
          <a:solidFill>
            <a:srgbClr val="FFFFFF"/>
          </a:solidFill>
          <a:ln w="1908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E5BAE18-C0B9-A4FE-77D8-A241D6FF8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35509"/>
            <a:ext cx="94610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sz="240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4B2004E-D88C-E9E7-0B3D-8E2858287C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84" y="1773742"/>
            <a:ext cx="9098656" cy="33827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FB56AFEF-C0CA-D0FB-18C1-7C9B84A6C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920" y="449263"/>
            <a:ext cx="709391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457200" indent="-457200" eaLnBrk="1">
              <a:buClrTx/>
              <a:buFontTx/>
              <a:buAutoNum type="arabicPeriod"/>
            </a:pPr>
            <a:r>
              <a:rPr lang="es-ES" altLang="es-ES" sz="2100" dirty="0">
                <a:solidFill>
                  <a:srgbClr val="FFFFFF"/>
                </a:solidFill>
              </a:rPr>
              <a:t>Cadena de valor en el mercado de cocaína</a:t>
            </a:r>
          </a:p>
          <a:p>
            <a:pPr eaLnBrk="1">
              <a:buClrTx/>
            </a:pPr>
            <a:r>
              <a:rPr lang="es-ES" altLang="es-ES" sz="2100" dirty="0">
                <a:solidFill>
                  <a:srgbClr val="FF0000"/>
                </a:solidFill>
              </a:rPr>
              <a:t>1.   </a:t>
            </a:r>
            <a:r>
              <a:rPr lang="es-ES" altLang="es-ES" sz="2100" dirty="0" err="1">
                <a:solidFill>
                  <a:srgbClr val="FF0000"/>
                </a:solidFill>
              </a:rPr>
              <a:t>Cocaine</a:t>
            </a:r>
            <a:r>
              <a:rPr lang="es-ES" altLang="es-ES" sz="2100" dirty="0">
                <a:solidFill>
                  <a:srgbClr val="FF0000"/>
                </a:solidFill>
              </a:rPr>
              <a:t> </a:t>
            </a:r>
            <a:r>
              <a:rPr lang="es-ES" altLang="es-ES" sz="2100" dirty="0" err="1">
                <a:solidFill>
                  <a:srgbClr val="FF0000"/>
                </a:solidFill>
              </a:rPr>
              <a:t>value</a:t>
            </a:r>
            <a:r>
              <a:rPr lang="es-ES" altLang="es-ES" sz="2100" dirty="0">
                <a:solidFill>
                  <a:srgbClr val="FF0000"/>
                </a:solidFill>
              </a:rPr>
              <a:t> </a:t>
            </a:r>
            <a:r>
              <a:rPr lang="es-ES" altLang="es-ES" sz="2100" dirty="0" err="1">
                <a:solidFill>
                  <a:srgbClr val="FF0000"/>
                </a:solidFill>
              </a:rPr>
              <a:t>chain</a:t>
            </a:r>
            <a:endParaRPr lang="es-ES" altLang="es-ES" sz="2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113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>
            <a:extLst>
              <a:ext uri="{FF2B5EF4-FFF2-40B4-BE49-F238E27FC236}">
                <a16:creationId xmlns:a16="http://schemas.microsoft.com/office/drawing/2014/main" id="{2CA3CFA3-C8DB-D500-8DD0-E403FC00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80625" cy="1511300"/>
          </a:xfrm>
          <a:prstGeom prst="roundRect">
            <a:avLst>
              <a:gd name="adj" fmla="val 51"/>
            </a:avLst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>
                <a:solidFill>
                  <a:srgbClr val="000000"/>
                </a:solidFill>
              </a:rPr>
              <a:t>     </a:t>
            </a:r>
          </a:p>
        </p:txBody>
      </p:sp>
      <p:sp>
        <p:nvSpPr>
          <p:cNvPr id="7176" name="Oval 7">
            <a:extLst>
              <a:ext uri="{FF2B5EF4-FFF2-40B4-BE49-F238E27FC236}">
                <a16:creationId xmlns:a16="http://schemas.microsoft.com/office/drawing/2014/main" id="{40886E73-5266-4F7A-5D07-38BAA0F9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1131888"/>
            <a:ext cx="176212" cy="176212"/>
          </a:xfrm>
          <a:prstGeom prst="ellipse">
            <a:avLst/>
          </a:prstGeom>
          <a:solidFill>
            <a:srgbClr val="FFFFFF"/>
          </a:solidFill>
          <a:ln w="1908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CO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E5BAE18-C0B9-A4FE-77D8-A241D6FF8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35509"/>
            <a:ext cx="94610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  <a:buFontTx/>
              <a:buNone/>
            </a:pPr>
            <a:r>
              <a:rPr lang="es-ES" altLang="es-ES" sz="2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E81DB4F-D29F-67B8-8DCE-DE7460413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920" y="449263"/>
            <a:ext cx="709391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buClrTx/>
            </a:pPr>
            <a:r>
              <a:rPr lang="es-ES" altLang="es-ES" sz="2100" dirty="0">
                <a:solidFill>
                  <a:srgbClr val="FFFFFF"/>
                </a:solidFill>
              </a:rPr>
              <a:t>2. Incautaciones inferiores a la dosis mínima</a:t>
            </a:r>
          </a:p>
          <a:p>
            <a:pPr eaLnBrk="1">
              <a:buClrTx/>
            </a:pPr>
            <a:r>
              <a:rPr lang="en-US" altLang="es-ES" sz="2100" dirty="0">
                <a:solidFill>
                  <a:srgbClr val="FF0000"/>
                </a:solidFill>
              </a:rPr>
              <a:t>2. Seizures below the decriminalized dose</a:t>
            </a:r>
            <a:endParaRPr lang="en-US" altLang="es-ES" sz="2100" dirty="0">
              <a:solidFill>
                <a:srgbClr val="FFFFFF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9492F02-113E-530C-CD5F-3E8F648D7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312" y="1971179"/>
            <a:ext cx="4680000" cy="340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70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0" ma:contentTypeDescription="Crear nuevo documento." ma:contentTypeScope="" ma:versionID="2e53a87ea5247205f78a20eb5cefb80d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62ccdede3e4627fefff65ac5ccd02d72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19AB00-0CAC-4BBC-92A5-EE39CE1FAD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D43EB-4BA1-449F-AC7B-756182BBA66B}">
  <ds:schemaRefs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61c22d5d-bdf7-4cb5-8a9c-6c28073473a9"/>
    <ds:schemaRef ds:uri="33d2ceeb-fd15-4065-892e-5be14dece4f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14feb837-75b8-4da0-839f-eb1c5ea2152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074817B-702F-4998-8708-8782DFCCB0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37019</TotalTime>
  <Words>66</Words>
  <Application>Microsoft Office PowerPoint</Application>
  <PresentationFormat>Personalizado</PresentationFormat>
  <Paragraphs>20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Maja</dc:creator>
  <cp:lastModifiedBy>Laura Guirao Stern - FIIAPP</cp:lastModifiedBy>
  <cp:revision>23</cp:revision>
  <cp:lastPrinted>1601-01-01T00:00:00Z</cp:lastPrinted>
  <dcterms:created xsi:type="dcterms:W3CDTF">2022-10-24T09:50:25Z</dcterms:created>
  <dcterms:modified xsi:type="dcterms:W3CDTF">2023-05-26T07:39:52Z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  <property fmtid="{D5CDD505-2E9C-101B-9397-08002B2CF9AE}" pid="3" name="palabrasclaveempresa">
    <vt:lpwstr/>
  </property>
  <property fmtid="{D5CDD505-2E9C-101B-9397-08002B2CF9AE}" pid="4" name="MediaServiceImageTags">
    <vt:lpwstr/>
  </property>
  <property fmtid="{D5CDD505-2E9C-101B-9397-08002B2CF9AE}" pid="5" name="palabrasclavesitio">
    <vt:lpwstr/>
  </property>
</Properties>
</file>