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7" r:id="rId4"/>
    <p:sldId id="257" r:id="rId5"/>
    <p:sldId id="268" r:id="rId6"/>
    <p:sldId id="258" r:id="rId7"/>
    <p:sldId id="259" r:id="rId8"/>
    <p:sldId id="260" r:id="rId9"/>
    <p:sldId id="269" r:id="rId10"/>
    <p:sldId id="261" r:id="rId11"/>
  </p:sldIdLst>
  <p:sldSz cx="10080625" cy="567055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073D8-3712-4192-820A-4DCEF9F6A038}" v="396" dt="2023-05-16T15:34:08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86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FC191105-72EA-1AA7-C5E0-8C1A19568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2C41BE61-2147-6AE9-720E-7E341C719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B18E2F56-6B78-5F07-21B1-B0020CF28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8BBB49BE-CD75-DE7D-F7AE-66D5BE1DF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AD5C901D-165D-E602-C523-F4ECEBEA2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64AEB9EF-C6B2-F3BE-102C-1280DA237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56" name="AutoShape 7">
            <a:extLst>
              <a:ext uri="{FF2B5EF4-FFF2-40B4-BE49-F238E27FC236}">
                <a16:creationId xmlns:a16="http://schemas.microsoft.com/office/drawing/2014/main" id="{372041F0-20D4-1BE0-595C-1CE96BE3B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57" name="AutoShape 8">
            <a:extLst>
              <a:ext uri="{FF2B5EF4-FFF2-40B4-BE49-F238E27FC236}">
                <a16:creationId xmlns:a16="http://schemas.microsoft.com/office/drawing/2014/main" id="{8BA058EC-FBA4-9593-6143-87990A921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58" name="AutoShape 9">
            <a:extLst>
              <a:ext uri="{FF2B5EF4-FFF2-40B4-BE49-F238E27FC236}">
                <a16:creationId xmlns:a16="http://schemas.microsoft.com/office/drawing/2014/main" id="{A49E17D0-41F6-662E-47AB-1BE8FCC82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59" name="AutoShape 10">
            <a:extLst>
              <a:ext uri="{FF2B5EF4-FFF2-40B4-BE49-F238E27FC236}">
                <a16:creationId xmlns:a16="http://schemas.microsoft.com/office/drawing/2014/main" id="{2ED089D8-5D23-1E82-DDE6-4D15781B5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60" name="AutoShape 11">
            <a:extLst>
              <a:ext uri="{FF2B5EF4-FFF2-40B4-BE49-F238E27FC236}">
                <a16:creationId xmlns:a16="http://schemas.microsoft.com/office/drawing/2014/main" id="{8733FDCA-3526-76D1-D5CA-9EF0D0547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61" name="AutoShape 12">
            <a:extLst>
              <a:ext uri="{FF2B5EF4-FFF2-40B4-BE49-F238E27FC236}">
                <a16:creationId xmlns:a16="http://schemas.microsoft.com/office/drawing/2014/main" id="{458624B5-6BEA-DBB1-DB74-7BCD76FF0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62" name="AutoShape 13">
            <a:extLst>
              <a:ext uri="{FF2B5EF4-FFF2-40B4-BE49-F238E27FC236}">
                <a16:creationId xmlns:a16="http://schemas.microsoft.com/office/drawing/2014/main" id="{373D0C9D-1BC2-1CCD-3E26-6A0280AA0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63" name="AutoShape 14">
            <a:extLst>
              <a:ext uri="{FF2B5EF4-FFF2-40B4-BE49-F238E27FC236}">
                <a16:creationId xmlns:a16="http://schemas.microsoft.com/office/drawing/2014/main" id="{C14774D8-8B2B-514B-FF1F-7C8A7C8B8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64" name="AutoShape 15">
            <a:extLst>
              <a:ext uri="{FF2B5EF4-FFF2-40B4-BE49-F238E27FC236}">
                <a16:creationId xmlns:a16="http://schemas.microsoft.com/office/drawing/2014/main" id="{07B2FF07-D38B-321D-5656-6769D47FD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65" name="AutoShape 16">
            <a:extLst>
              <a:ext uri="{FF2B5EF4-FFF2-40B4-BE49-F238E27FC236}">
                <a16:creationId xmlns:a16="http://schemas.microsoft.com/office/drawing/2014/main" id="{B6BFF6D1-3B4F-0F1D-C00F-966447905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66" name="AutoShape 17">
            <a:extLst>
              <a:ext uri="{FF2B5EF4-FFF2-40B4-BE49-F238E27FC236}">
                <a16:creationId xmlns:a16="http://schemas.microsoft.com/office/drawing/2014/main" id="{4BD203CC-35CE-88C6-9283-6AB0EF5AC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67" name="AutoShape 18">
            <a:extLst>
              <a:ext uri="{FF2B5EF4-FFF2-40B4-BE49-F238E27FC236}">
                <a16:creationId xmlns:a16="http://schemas.microsoft.com/office/drawing/2014/main" id="{BC5C31E4-76D5-0A57-C7EA-9DB1DB015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68" name="AutoShape 19">
            <a:extLst>
              <a:ext uri="{FF2B5EF4-FFF2-40B4-BE49-F238E27FC236}">
                <a16:creationId xmlns:a16="http://schemas.microsoft.com/office/drawing/2014/main" id="{96CE1BE0-25DD-C41C-9D17-6DE1D1705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69" name="AutoShape 20">
            <a:extLst>
              <a:ext uri="{FF2B5EF4-FFF2-40B4-BE49-F238E27FC236}">
                <a16:creationId xmlns:a16="http://schemas.microsoft.com/office/drawing/2014/main" id="{A3541C2E-E845-8EDD-7FEA-29A70E79C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2070" name="Rectangle 21">
            <a:extLst>
              <a:ext uri="{FF2B5EF4-FFF2-40B4-BE49-F238E27FC236}">
                <a16:creationId xmlns:a16="http://schemas.microsoft.com/office/drawing/2014/main" id="{34BF84DB-4DBC-7C9B-16AB-018ABCFE721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1775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2">
            <a:extLst>
              <a:ext uri="{FF2B5EF4-FFF2-40B4-BE49-F238E27FC236}">
                <a16:creationId xmlns:a16="http://schemas.microsoft.com/office/drawing/2014/main" id="{63EDCFDB-24A5-BD88-0C8B-2DE31AF38A2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15038" cy="4778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E38CBDA6-7C4D-220F-1CC4-B810342C51E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48025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72" name="Rectangle 24">
            <a:extLst>
              <a:ext uri="{FF2B5EF4-FFF2-40B4-BE49-F238E27FC236}">
                <a16:creationId xmlns:a16="http://schemas.microsoft.com/office/drawing/2014/main" id="{27E0998C-526D-BA91-0E6E-040FD427FB2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48025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F3F20107-2F3D-6226-FB2C-B549FE34F50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48025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74" name="Rectangle 26">
            <a:extLst>
              <a:ext uri="{FF2B5EF4-FFF2-40B4-BE49-F238E27FC236}">
                <a16:creationId xmlns:a16="http://schemas.microsoft.com/office/drawing/2014/main" id="{28EE5E17-3705-C4A1-4C42-EB98DC5CC9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48025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770477-EC77-4838-A4FF-02772E845FE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6">
            <a:extLst>
              <a:ext uri="{FF2B5EF4-FFF2-40B4-BE49-F238E27FC236}">
                <a16:creationId xmlns:a16="http://schemas.microsoft.com/office/drawing/2014/main" id="{7EB787D4-D62B-4735-247D-6822E4E2B2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fld id="{957021DA-2A81-4222-B473-6C73FE9A6538}" type="slidenum">
              <a:rPr lang="es-ES" altLang="es-E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6E2D68E4-0530-8A34-3FBD-1362D97086C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3AF224C3-7BD5-49C1-921B-C5E205F3183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6">
            <a:extLst>
              <a:ext uri="{FF2B5EF4-FFF2-40B4-BE49-F238E27FC236}">
                <a16:creationId xmlns:a16="http://schemas.microsoft.com/office/drawing/2014/main" id="{7EB787D4-D62B-4735-247D-6822E4E2B2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fld id="{957021DA-2A81-4222-B473-6C73FE9A6538}" type="slidenum">
              <a:rPr lang="es-ES" altLang="es-E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6E2D68E4-0530-8A34-3FBD-1362D97086C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3AF224C3-7BD5-49C1-921B-C5E205F3183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5989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6">
            <a:extLst>
              <a:ext uri="{FF2B5EF4-FFF2-40B4-BE49-F238E27FC236}">
                <a16:creationId xmlns:a16="http://schemas.microsoft.com/office/drawing/2014/main" id="{CAACE448-E2F1-F3B3-423B-F49C16B29C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fld id="{E7FA8E7B-B80A-461D-87B3-11001F43206B}" type="slidenum">
              <a:rPr lang="es-ES" altLang="es-E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E004CD85-4432-8F06-53EF-A5878134B91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4C3DFF84-ED31-3978-039A-8E0E6A344D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>
            <a:extLst>
              <a:ext uri="{FF2B5EF4-FFF2-40B4-BE49-F238E27FC236}">
                <a16:creationId xmlns:a16="http://schemas.microsoft.com/office/drawing/2014/main" id="{D25E3A21-3F8A-66A7-50F8-57BC02C2D9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fld id="{8CD3DE30-C888-42F0-86FB-8413E9A8D6BB}" type="slidenum">
              <a:rPr lang="es-ES" altLang="es-E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6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90700346-D9CD-8562-4291-73E867918F9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04AB14A0-56B1-5A58-F8FB-F122417933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6">
            <a:extLst>
              <a:ext uri="{FF2B5EF4-FFF2-40B4-BE49-F238E27FC236}">
                <a16:creationId xmlns:a16="http://schemas.microsoft.com/office/drawing/2014/main" id="{4FE55242-6799-0B59-6F5B-63B66D1F68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fld id="{7F4D7165-8C87-45BF-AFF1-AAFE228199EC}" type="slidenum">
              <a:rPr lang="es-ES" altLang="es-E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33577E7D-5618-87FC-053A-739ACEC7945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9BC5800-02DA-303D-B1AA-F83A88B199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6">
            <a:extLst>
              <a:ext uri="{FF2B5EF4-FFF2-40B4-BE49-F238E27FC236}">
                <a16:creationId xmlns:a16="http://schemas.microsoft.com/office/drawing/2014/main" id="{B66D1BB8-C746-0442-3252-3530F2BB72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fld id="{B6CCB0A4-EC7A-4D02-ADFE-C4AD9B86CF98}" type="slidenum">
              <a:rPr lang="es-ES" altLang="es-E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8</a:t>
            </a:fld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A147282B-59C3-ED45-556D-9D1AE4CBAE3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702C7E3B-9152-5B15-8395-E3F6873D8D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27D26C-128C-ABC7-8703-6F0CBA9330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E0C934-114D-7571-9D3E-3120ED582C9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40E438-5C8E-5F99-3BC4-B4230B16336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E64C2-F087-4647-806B-28A44556D73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4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4C0A26-6826-5F64-19A8-FA426C24A7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0CC09E-1C3E-B1E5-AEB1-D2FC347F1F5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39803-9333-EC0C-4811-60A2C01399D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E5A9-031C-4A10-BB46-83C22FF79FB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597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81863" y="225425"/>
            <a:ext cx="2259012" cy="48101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26225" cy="4810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8E2F4C-0145-78CA-09C2-2AE2BFB725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1F49C-F9FE-3D6C-1F62-982FEC45462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90BFAA-1164-46F5-EF1D-B95B2A2E25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F344E-4CBD-4ECC-9AA9-E4ABC59E513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624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77537C-C3EF-B903-0E4F-D20FAFEC31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2D37C-EEA5-420F-D6E5-337B2FEB96F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2E0A0-5C35-7A13-6E14-E9AA62E4F7B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4CE1-1DD3-40BC-AC55-17250F8F348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0475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FA2956-5E37-AA31-EE92-4EA1B05CFE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EEA3F-0078-6737-5EE1-B1FC9962A7B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72019-2E0D-702C-33F6-DA3A062D253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C8FD1-5F1C-4D4A-99C7-AB6CD1666A9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860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1825" cy="37084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97463" y="1327150"/>
            <a:ext cx="4443412" cy="37084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1ACB028-480A-14BB-F67A-D476725324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789D63-0CF7-BE2C-00DA-4617C3615E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BB0A749-5C46-09C6-74A1-8A4095AE465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9537-AA85-4D1E-8A30-B7A4A6F7B70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7402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31F12DC-4EBE-54A9-5A31-1EE9295329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8E968B6-BDA2-644D-1782-0F4B43A903F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891A23A-821D-ED70-77C6-4FD98B1FB5D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C106E-7B6F-4A33-B292-50BD09D3BF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5622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0788B8E-9189-4352-DA3F-30510F3F53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AA058F-DCA1-C9AA-9922-3AC75E0F8B1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476FC6-B6BB-46AF-5AF8-98D9F39418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9A2F0-C2B9-437C-84A3-C8C7E5D35CB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672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7B9D0F8-1502-0519-EEEF-4BFB6F25AE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91016D-720E-B6BE-F398-AEEDBD62986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ED0DCF-3240-0F44-962B-1084F95BB65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4911-4DFF-4FB2-AF09-2921A90D3C0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3172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5BA5E4-B7D6-884E-B01B-FB7FE9978E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0ABFE2-299B-3CC6-3B08-571B2EBD8A5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C61D547-22B5-ED1E-F09A-6FA019BF105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81FE-CD72-44F1-B1CF-75B7985192A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3575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C99B9AF-2B1D-9B51-5E09-561180948C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EBD47D1-C59C-3AA1-5A40-D1DD13B8FB6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EEAD48-146F-0848-06AC-7B0637E522A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4329B-3FF8-46F3-A99C-8967BC71B25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2043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8D3B9FF-F214-E3AE-1269-A0DDFE283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37637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0652736-FB6B-C8ED-7330-75DDADD68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37637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AECE4BC-138F-B6F5-8B20-82882E6CEC2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1457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5ACE50-AF96-4D93-E95D-ABE56C77D40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623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2918A5-8A38-4F6B-C534-3802A6E4E4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1457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3D1F05F-B8BD-4822-9473-1182AFF153D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fchiosso@hot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61EC083D-18C8-1E5B-B0F0-58654519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8425"/>
            <a:ext cx="10080625" cy="2970213"/>
          </a:xfrm>
          <a:prstGeom prst="roundRect">
            <a:avLst>
              <a:gd name="adj" fmla="val 51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A6DED232-F819-C678-7025-5B8F4467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98613"/>
            <a:ext cx="7092950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ES" altLang="es-ES" sz="3600" dirty="0">
                <a:solidFill>
                  <a:srgbClr val="FFFFFF"/>
                </a:solidFill>
                <a:cs typeface="Calibri" panose="020F0502020204030204" pitchFamily="34" charset="0"/>
              </a:rPr>
              <a:t>Reunión de Observatorios </a:t>
            </a:r>
          </a:p>
          <a:p>
            <a:pPr eaLnBrk="1">
              <a:buClrTx/>
              <a:buFontTx/>
              <a:buNone/>
            </a:pPr>
            <a:r>
              <a:rPr lang="es-ES" altLang="es-ES" sz="3600" dirty="0">
                <a:solidFill>
                  <a:srgbClr val="FFFFFF"/>
                </a:solidFill>
                <a:cs typeface="Calibri" panose="020F0502020204030204" pitchFamily="34" charset="0"/>
              </a:rPr>
              <a:t>Nacionales de Drogas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36FC2E54-FE8E-3C3F-9010-B7DCA1FA4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097213"/>
            <a:ext cx="33845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ES" altLang="es-ES">
                <a:solidFill>
                  <a:srgbClr val="FFFFFF"/>
                </a:solidFill>
              </a:rPr>
              <a:t>Lisboa, Portugal</a:t>
            </a:r>
          </a:p>
          <a:p>
            <a:pPr eaLnBrk="1">
              <a:buClrTx/>
              <a:buFontTx/>
              <a:buNone/>
            </a:pPr>
            <a:endParaRPr lang="es-ES" altLang="es-ES">
              <a:solidFill>
                <a:srgbClr val="FFFFFF"/>
              </a:solidFill>
            </a:endParaRPr>
          </a:p>
          <a:p>
            <a:pPr eaLnBrk="1">
              <a:buClrTx/>
              <a:buFontTx/>
              <a:buNone/>
            </a:pPr>
            <a:r>
              <a:rPr lang="es-ES" altLang="es-ES">
                <a:solidFill>
                  <a:srgbClr val="FFFFFF"/>
                </a:solidFill>
              </a:rPr>
              <a:t>Del 22 al 26 de mayo de 2023</a:t>
            </a:r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AFD9BC6B-AABA-8F8D-669C-AAC6F8FBA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600450"/>
            <a:ext cx="3241675" cy="350838"/>
          </a:xfrm>
          <a:prstGeom prst="roundRect">
            <a:avLst>
              <a:gd name="adj" fmla="val 454"/>
            </a:avLst>
          </a:prstGeom>
          <a:noFill/>
          <a:ln w="126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pic>
        <p:nvPicPr>
          <p:cNvPr id="3078" name="Picture 5">
            <a:extLst>
              <a:ext uri="{FF2B5EF4-FFF2-40B4-BE49-F238E27FC236}">
                <a16:creationId xmlns:a16="http://schemas.microsoft.com/office/drawing/2014/main" id="{7F03177C-7F6F-FE9C-F7EF-CD1E48FA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0079038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Text Box 6">
            <a:extLst>
              <a:ext uri="{FF2B5EF4-FFF2-40B4-BE49-F238E27FC236}">
                <a16:creationId xmlns:a16="http://schemas.microsoft.com/office/drawing/2014/main" id="{051A2A02-9B00-24FD-6268-599B8CDE6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2736850"/>
            <a:ext cx="2808288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endParaRPr lang="es-ES" altLang="es-E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0" name="Text Box 7">
            <a:extLst>
              <a:ext uri="{FF2B5EF4-FFF2-40B4-BE49-F238E27FC236}">
                <a16:creationId xmlns:a16="http://schemas.microsoft.com/office/drawing/2014/main" id="{024741D4-2235-B3D6-5E43-81783CE86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275" y="3575050"/>
            <a:ext cx="26701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ES" altLang="es-ES" sz="1400" i="1">
                <a:solidFill>
                  <a:srgbClr val="FFFFFF"/>
                </a:solidFill>
              </a:rPr>
              <a:t>Lisbon, Portugal</a:t>
            </a:r>
          </a:p>
          <a:p>
            <a:pPr eaLnBrk="1">
              <a:buClrTx/>
              <a:buFontTx/>
              <a:buNone/>
            </a:pPr>
            <a:r>
              <a:rPr lang="es-ES" altLang="es-ES" sz="1400" i="1">
                <a:solidFill>
                  <a:srgbClr val="FFFFFF"/>
                </a:solidFill>
              </a:rPr>
              <a:t>From 22 to 26 May 2023</a:t>
            </a:r>
          </a:p>
        </p:txBody>
      </p:sp>
      <p:sp>
        <p:nvSpPr>
          <p:cNvPr id="3081" name="Line 8">
            <a:extLst>
              <a:ext uri="{FF2B5EF4-FFF2-40B4-BE49-F238E27FC236}">
                <a16:creationId xmlns:a16="http://schemas.microsoft.com/office/drawing/2014/main" id="{DF914828-B258-FCDF-2EED-76965AA52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4138" y="3455988"/>
            <a:ext cx="2087562" cy="1587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082" name="Picture 9">
            <a:extLst>
              <a:ext uri="{FF2B5EF4-FFF2-40B4-BE49-F238E27FC236}">
                <a16:creationId xmlns:a16="http://schemas.microsoft.com/office/drawing/2014/main" id="{F9F99247-49BA-4319-E76F-F5B7248AC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1385888"/>
            <a:ext cx="4587875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Picture 10">
            <a:extLst>
              <a:ext uri="{FF2B5EF4-FFF2-40B4-BE49-F238E27FC236}">
                <a16:creationId xmlns:a16="http://schemas.microsoft.com/office/drawing/2014/main" id="{487114E2-7823-082F-D4A2-E11A76DE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2520950"/>
            <a:ext cx="692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4" name="Picture 11">
            <a:extLst>
              <a:ext uri="{FF2B5EF4-FFF2-40B4-BE49-F238E27FC236}">
                <a16:creationId xmlns:a16="http://schemas.microsoft.com/office/drawing/2014/main" id="{2095EDE6-8BE2-C872-367C-2C34EA45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788"/>
            <a:ext cx="1007745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3107EE1-9873-587B-5FD5-B1F44FF7A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6641" y="2698198"/>
            <a:ext cx="2859272" cy="10973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85F573-F4D3-87EF-8D5F-C36089CB9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069" r="-1" b="-1"/>
          <a:stretch/>
        </p:blipFill>
        <p:spPr>
          <a:xfrm>
            <a:off x="3760338" y="-4"/>
            <a:ext cx="6320286" cy="30439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1DC1C1-B5D2-D72B-4B42-61F83C51A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4" r="-2" b="19410"/>
          <a:stretch/>
        </p:blipFill>
        <p:spPr>
          <a:xfrm>
            <a:off x="3760339" y="3043979"/>
            <a:ext cx="6320286" cy="2626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69BFACA-44A2-A25D-3E59-7544F70D81CF}"/>
              </a:ext>
            </a:extLst>
          </p:cNvPr>
          <p:cNvSpPr txBox="1"/>
          <p:nvPr/>
        </p:nvSpPr>
        <p:spPr>
          <a:xfrm>
            <a:off x="693042" y="922120"/>
            <a:ext cx="4461464" cy="1974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sz="41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100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Muchas gracias</a:t>
            </a:r>
            <a:r>
              <a:rPr lang="en-US" sz="4100" kern="1200"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3042" y="3043979"/>
            <a:ext cx="938758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5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61EC083D-18C8-1E5B-B0F0-58654519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68425"/>
            <a:ext cx="10080625" cy="3051026"/>
          </a:xfrm>
          <a:prstGeom prst="roundRect">
            <a:avLst>
              <a:gd name="adj" fmla="val 51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A6DED232-F819-C678-7025-5B8F4467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98613"/>
            <a:ext cx="7092950" cy="192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AR" altLang="es-E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Políticas de drogas, Identidad y Subjetividad en </a:t>
            </a:r>
            <a:br>
              <a:rPr lang="es-AR" altLang="es-E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s-AR" altLang="es-E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 territorios</a:t>
            </a:r>
          </a:p>
          <a:p>
            <a:pPr eaLnBrk="1">
              <a:buClrTx/>
              <a:buFontTx/>
              <a:buNone/>
            </a:pPr>
            <a:endParaRPr lang="es-AR" altLang="es-E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eaLnBrk="1">
              <a:buClrTx/>
              <a:buFontTx/>
              <a:buNone/>
            </a:pPr>
            <a:r>
              <a:rPr lang="en-US" altLang="es-E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Drug Policies, Identity and Subjectivity in the territories</a:t>
            </a:r>
            <a:endParaRPr lang="es-AR" altLang="es-E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eaLnBrk="1">
              <a:buClrTx/>
              <a:buFontTx/>
              <a:buNone/>
            </a:pPr>
            <a:endParaRPr lang="es-AR" altLang="es-E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eaLnBrk="1">
              <a:buClrTx/>
              <a:buFontTx/>
              <a:buNone/>
            </a:pPr>
            <a:r>
              <a:rPr lang="es-AR" altLang="es-E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Una mirada desde la sociedad civil</a:t>
            </a:r>
          </a:p>
          <a:p>
            <a:pPr eaLnBrk="1">
              <a:buClrTx/>
              <a:buFontTx/>
              <a:buNone/>
            </a:pPr>
            <a:r>
              <a:rPr lang="en-US" altLang="es-E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 view from civil society</a:t>
            </a:r>
            <a:endParaRPr lang="es-ES" altLang="es-E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36FC2E54-FE8E-3C3F-9010-B7DCA1FA4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3090863"/>
            <a:ext cx="33845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5">
            <a:extLst>
              <a:ext uri="{FF2B5EF4-FFF2-40B4-BE49-F238E27FC236}">
                <a16:creationId xmlns:a16="http://schemas.microsoft.com/office/drawing/2014/main" id="{7F03177C-7F6F-FE9C-F7EF-CD1E48FA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51"/>
            <a:ext cx="10079038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Text Box 6">
            <a:extLst>
              <a:ext uri="{FF2B5EF4-FFF2-40B4-BE49-F238E27FC236}">
                <a16:creationId xmlns:a16="http://schemas.microsoft.com/office/drawing/2014/main" id="{051A2A02-9B00-24FD-6268-599B8CDE6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138" y="2832099"/>
            <a:ext cx="2808288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ES" altLang="es-E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Fabián Chiosso</a:t>
            </a:r>
          </a:p>
          <a:p>
            <a:pPr eaLnBrk="1">
              <a:buClrTx/>
              <a:buFontTx/>
              <a:buNone/>
            </a:pPr>
            <a:r>
              <a:rPr lang="es-ES" altLang="es-ES" sz="1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fchiosso@hotmail.com</a:t>
            </a:r>
            <a:r>
              <a:rPr lang="es-ES" altLang="es-ES" sz="14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altLang="es-ES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endParaRPr lang="es-ES" altLang="es-ES" dirty="0">
              <a:solidFill>
                <a:srgbClr val="FFFFFF"/>
              </a:solidFill>
            </a:endParaRPr>
          </a:p>
        </p:txBody>
      </p:sp>
      <p:sp>
        <p:nvSpPr>
          <p:cNvPr id="3080" name="Text Box 7">
            <a:extLst>
              <a:ext uri="{FF2B5EF4-FFF2-40B4-BE49-F238E27FC236}">
                <a16:creationId xmlns:a16="http://schemas.microsoft.com/office/drawing/2014/main" id="{024741D4-2235-B3D6-5E43-81783CE86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275" y="3575050"/>
            <a:ext cx="26701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ES" altLang="es-ES" sz="1400" i="1">
                <a:solidFill>
                  <a:srgbClr val="FFFFFF"/>
                </a:solidFill>
              </a:rPr>
              <a:t>Lisbon, Portugal</a:t>
            </a:r>
          </a:p>
          <a:p>
            <a:pPr eaLnBrk="1">
              <a:buClrTx/>
              <a:buFontTx/>
              <a:buNone/>
            </a:pPr>
            <a:r>
              <a:rPr lang="es-ES" altLang="es-ES" sz="1400" i="1">
                <a:solidFill>
                  <a:srgbClr val="FFFFFF"/>
                </a:solidFill>
              </a:rPr>
              <a:t>From 22 to 26 May 2023</a:t>
            </a:r>
          </a:p>
        </p:txBody>
      </p:sp>
      <p:sp>
        <p:nvSpPr>
          <p:cNvPr id="3081" name="Line 8">
            <a:extLst>
              <a:ext uri="{FF2B5EF4-FFF2-40B4-BE49-F238E27FC236}">
                <a16:creationId xmlns:a16="http://schemas.microsoft.com/office/drawing/2014/main" id="{DF914828-B258-FCDF-2EED-76965AA525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4138" y="3455988"/>
            <a:ext cx="2087562" cy="1587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3082" name="Picture 9">
            <a:extLst>
              <a:ext uri="{FF2B5EF4-FFF2-40B4-BE49-F238E27FC236}">
                <a16:creationId xmlns:a16="http://schemas.microsoft.com/office/drawing/2014/main" id="{F9F99247-49BA-4319-E76F-F5B7248AC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678">
            <a:off x="4426797" y="1821742"/>
            <a:ext cx="3351697" cy="214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Picture 10">
            <a:extLst>
              <a:ext uri="{FF2B5EF4-FFF2-40B4-BE49-F238E27FC236}">
                <a16:creationId xmlns:a16="http://schemas.microsoft.com/office/drawing/2014/main" id="{487114E2-7823-082F-D4A2-E11A76DE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2616314"/>
            <a:ext cx="692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4" name="Picture 11">
            <a:extLst>
              <a:ext uri="{FF2B5EF4-FFF2-40B4-BE49-F238E27FC236}">
                <a16:creationId xmlns:a16="http://schemas.microsoft.com/office/drawing/2014/main" id="{2095EDE6-8BE2-C872-367C-2C34EA45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788"/>
            <a:ext cx="1007745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Inicio - RIOD">
            <a:extLst>
              <a:ext uri="{FF2B5EF4-FFF2-40B4-BE49-F238E27FC236}">
                <a16:creationId xmlns:a16="http://schemas.microsoft.com/office/drawing/2014/main" id="{A16CC580-02DA-386C-050F-5E1E1552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669" y="1462395"/>
            <a:ext cx="2087562" cy="11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91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Escalones de entrada y columnas de un edificio majestuoso en la ciudad">
            <a:extLst>
              <a:ext uri="{FF2B5EF4-FFF2-40B4-BE49-F238E27FC236}">
                <a16:creationId xmlns:a16="http://schemas.microsoft.com/office/drawing/2014/main" id="{E0A9DAB6-8A6D-4EBD-275A-00A9AC21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1" r="28511"/>
          <a:stretch/>
        </p:blipFill>
        <p:spPr>
          <a:xfrm>
            <a:off x="20" y="10"/>
            <a:ext cx="3850779" cy="567054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37C5EE-0106-A61F-C3DB-88902FDDD326}"/>
              </a:ext>
            </a:extLst>
          </p:cNvPr>
          <p:cNvSpPr txBox="1"/>
          <p:nvPr/>
        </p:nvSpPr>
        <p:spPr>
          <a:xfrm>
            <a:off x="3960192" y="422307"/>
            <a:ext cx="5038164" cy="241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respecto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la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estrategia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prohibición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 las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drogas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al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devenir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cada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vez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más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punitiva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 ha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implementado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exclusivamente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mediante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el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castigo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expandiendo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el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uso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del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Derecho penal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hasta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casi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convertirse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la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única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herramienta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utilizada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pesar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del gran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abanico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políticas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públicas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que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pueden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resultar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efectivas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” </a:t>
            </a:r>
          </a:p>
          <a:p>
            <a:pPr algn="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(RIOD, 2022 – Justicia y Drogas)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F9AD48-CA2D-2F87-9B7D-1658DACD3807}"/>
              </a:ext>
            </a:extLst>
          </p:cNvPr>
          <p:cNvSpPr txBox="1"/>
          <p:nvPr/>
        </p:nvSpPr>
        <p:spPr>
          <a:xfrm>
            <a:off x="4176216" y="3123307"/>
            <a:ext cx="503816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In </a:t>
            </a:r>
            <a:r>
              <a:rPr lang="es-ES" dirty="0" err="1">
                <a:solidFill>
                  <a:srgbClr val="FF0000"/>
                </a:solidFill>
              </a:rPr>
              <a:t>this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regard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 err="1">
                <a:solidFill>
                  <a:srgbClr val="FF0000"/>
                </a:solidFill>
              </a:rPr>
              <a:t>the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strategy</a:t>
            </a:r>
            <a:r>
              <a:rPr lang="es-ES" dirty="0">
                <a:solidFill>
                  <a:srgbClr val="FF0000"/>
                </a:solidFill>
              </a:rPr>
              <a:t> of </a:t>
            </a:r>
            <a:r>
              <a:rPr lang="es-ES" dirty="0" err="1">
                <a:solidFill>
                  <a:srgbClr val="FF0000"/>
                </a:solidFill>
              </a:rPr>
              <a:t>drug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prohibition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 err="1">
                <a:solidFill>
                  <a:srgbClr val="FF0000"/>
                </a:solidFill>
              </a:rPr>
              <a:t>becoming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increasingly</a:t>
            </a:r>
            <a:r>
              <a:rPr lang="es-ES" dirty="0">
                <a:solidFill>
                  <a:srgbClr val="FF0000"/>
                </a:solidFill>
              </a:rPr>
              <a:t> punitive, </a:t>
            </a:r>
            <a:r>
              <a:rPr lang="es-ES" b="1" dirty="0">
                <a:solidFill>
                  <a:srgbClr val="FF0000"/>
                </a:solidFill>
              </a:rPr>
              <a:t>has </a:t>
            </a:r>
            <a:r>
              <a:rPr lang="es-ES" b="1" dirty="0" err="1">
                <a:solidFill>
                  <a:srgbClr val="FF0000"/>
                </a:solidFill>
              </a:rPr>
              <a:t>been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implemented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almost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exclusively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through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punishment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 err="1">
                <a:solidFill>
                  <a:srgbClr val="FF0000"/>
                </a:solidFill>
              </a:rPr>
              <a:t>expanding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the</a:t>
            </a:r>
            <a:r>
              <a:rPr lang="es-ES" dirty="0">
                <a:solidFill>
                  <a:srgbClr val="FF0000"/>
                </a:solidFill>
              </a:rPr>
              <a:t> use of criminal </a:t>
            </a:r>
            <a:r>
              <a:rPr lang="es-ES" dirty="0" err="1">
                <a:solidFill>
                  <a:srgbClr val="FF0000"/>
                </a:solidFill>
              </a:rPr>
              <a:t>law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until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it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almost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becomes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the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only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tool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used</a:t>
            </a:r>
            <a:r>
              <a:rPr lang="es-ES" dirty="0">
                <a:solidFill>
                  <a:srgbClr val="FF0000"/>
                </a:solidFill>
              </a:rPr>
              <a:t>, </a:t>
            </a:r>
            <a:r>
              <a:rPr lang="es-ES" dirty="0" err="1">
                <a:solidFill>
                  <a:srgbClr val="FF0000"/>
                </a:solidFill>
              </a:rPr>
              <a:t>despite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the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wide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range</a:t>
            </a:r>
            <a:r>
              <a:rPr lang="es-ES" dirty="0">
                <a:solidFill>
                  <a:srgbClr val="FF0000"/>
                </a:solidFill>
              </a:rPr>
              <a:t> of </a:t>
            </a:r>
            <a:r>
              <a:rPr lang="es-ES" dirty="0" err="1">
                <a:solidFill>
                  <a:srgbClr val="FF0000"/>
                </a:solidFill>
              </a:rPr>
              <a:t>public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policies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that</a:t>
            </a:r>
            <a:r>
              <a:rPr lang="es-ES" dirty="0">
                <a:solidFill>
                  <a:srgbClr val="FF0000"/>
                </a:solidFill>
              </a:rPr>
              <a:t> can be </a:t>
            </a:r>
            <a:r>
              <a:rPr lang="es-ES" dirty="0" err="1">
                <a:solidFill>
                  <a:srgbClr val="FF0000"/>
                </a:solidFill>
              </a:rPr>
              <a:t>effective</a:t>
            </a:r>
            <a:r>
              <a:rPr lang="es-ES" dirty="0">
                <a:solidFill>
                  <a:srgbClr val="FF0000"/>
                </a:solidFill>
              </a:rPr>
              <a:t>.</a:t>
            </a:r>
          </a:p>
          <a:p>
            <a:r>
              <a:rPr lang="es-ES" sz="1000" dirty="0">
                <a:solidFill>
                  <a:srgbClr val="FF0000"/>
                </a:solidFill>
              </a:rPr>
              <a:t>RIOD- 2022 – Justice and </a:t>
            </a:r>
            <a:r>
              <a:rPr lang="es-ES" sz="1000" dirty="0" err="1">
                <a:solidFill>
                  <a:srgbClr val="FF0000"/>
                </a:solidFill>
              </a:rPr>
              <a:t>Drugs</a:t>
            </a:r>
            <a:endParaRPr lang="es-E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1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>
            <a:extLst>
              <a:ext uri="{FF2B5EF4-FFF2-40B4-BE49-F238E27FC236}">
                <a16:creationId xmlns:a16="http://schemas.microsoft.com/office/drawing/2014/main" id="{F86ECF03-FC6A-37D8-7039-056074B5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314995"/>
            <a:ext cx="6661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endParaRPr lang="es-ES" altLang="es-ES" sz="21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47EE3C0F-C78D-AECE-B9E6-999D7DBDD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1539131"/>
            <a:ext cx="3059112" cy="413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endParaRPr lang="es-AR" altLang="es-ES" sz="1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endParaRPr lang="es-AR" altLang="es-ES" sz="1500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es-AR" altLang="es-ES" sz="1500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es-AR" altLang="es-ES" sz="1500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es-AR" altLang="es-ES" sz="1500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es-AR" altLang="es-ES" sz="1500" dirty="0">
              <a:solidFill>
                <a:srgbClr val="000000"/>
              </a:solidFill>
            </a:endParaRP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1CD74337-CC4C-1188-8017-306AAC15C26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401968" y="4869657"/>
            <a:ext cx="9953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ES" altLang="es-ES" sz="800">
                <a:solidFill>
                  <a:srgbClr val="FFFFFF"/>
                </a:solidFill>
              </a:rPr>
              <a:t>Antonello Veneri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D6FD9C-40AD-1EF5-2CD9-A5475DC35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554" y="393792"/>
            <a:ext cx="5303145" cy="4030663"/>
          </a:xfrm>
          <a:ln>
            <a:noFill/>
          </a:ln>
        </p:spPr>
        <p:txBody>
          <a:bodyPr/>
          <a:lstStyle/>
          <a:p>
            <a:endParaRPr lang="es-AR" sz="32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AR" sz="24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Políticas Punitivas sobre Drogas </a:t>
            </a:r>
            <a:r>
              <a:rPr lang="es-AR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no sólo impactan en términos del encarcelamiento de las poblaciones más vulneradas.</a:t>
            </a:r>
          </a:p>
          <a:p>
            <a:endParaRPr lang="es-AR" sz="2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Punitive Drug Policies </a:t>
            </a:r>
            <a:r>
              <a:rPr lang="en-US" sz="2400" dirty="0">
                <a:solidFill>
                  <a:srgbClr val="FF0000"/>
                </a:solidFill>
              </a:rPr>
              <a:t>not only impact in terms of the incarceration of the most vulnerable populations.</a:t>
            </a:r>
          </a:p>
          <a:p>
            <a:endParaRPr lang="en-US" sz="2400" dirty="0"/>
          </a:p>
          <a:p>
            <a:endParaRPr lang="es-AR" sz="2400" dirty="0"/>
          </a:p>
          <a:p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A5472E-E8EF-A149-8AE6-53AA771A7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 sz="1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sz="18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CD2489-4B9A-FAC7-2AD2-32F105DE1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14" y="1207783"/>
            <a:ext cx="3992566" cy="325498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 grupo de figuras de palos de madera multicolores">
            <a:extLst>
              <a:ext uri="{FF2B5EF4-FFF2-40B4-BE49-F238E27FC236}">
                <a16:creationId xmlns:a16="http://schemas.microsoft.com/office/drawing/2014/main" id="{891708EC-8784-E196-ACE0-5F100052B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1" r="33552" b="-1"/>
          <a:stretch/>
        </p:blipFill>
        <p:spPr>
          <a:xfrm>
            <a:off x="20" y="10"/>
            <a:ext cx="3850779" cy="567054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0E27C1B-8BB3-3406-9E9C-6AAC7C3887BB}"/>
              </a:ext>
            </a:extLst>
          </p:cNvPr>
          <p:cNvSpPr txBox="1"/>
          <p:nvPr/>
        </p:nvSpPr>
        <p:spPr>
          <a:xfrm>
            <a:off x="4013630" y="531019"/>
            <a:ext cx="532619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49263" rtl="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</a:rPr>
              <a:t>También lo hacen en los procesos de socialización, construcción de  identidad y subjetividad de niños, niñas y adolescentes de nuestros barrios a través de las dinámicas que se dan con la </a:t>
            </a:r>
            <a:r>
              <a:rPr kumimoji="0" lang="es-AR" alt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</a:rPr>
              <a:t>Fuerzas de Seguridad</a:t>
            </a:r>
            <a:r>
              <a:rPr kumimoji="0" lang="es-AR" alt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</a:rPr>
              <a:t> (FFS) y el </a:t>
            </a:r>
            <a:r>
              <a:rPr kumimoji="0" lang="es-AR" alt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</a:rPr>
              <a:t>Sistema de Justicia</a:t>
            </a:r>
            <a:r>
              <a:rPr kumimoji="0" lang="es-AR" alt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</a:rPr>
              <a:t> (SDJ) que son los actores que las encarnan en el territorio</a:t>
            </a:r>
          </a:p>
          <a:p>
            <a:pPr marL="0" marR="0" lvl="0" indent="0" defTabSz="449263" rtl="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AR" alt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</a:endParaRPr>
          </a:p>
          <a:p>
            <a:pPr marL="0" marR="0" lvl="0" indent="0" defTabSz="449263" rtl="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</a:rPr>
              <a:t>Operando en el marco de:</a:t>
            </a:r>
          </a:p>
          <a:p>
            <a:pPr marL="285750" marR="0" lvl="0" indent="-285750" defTabSz="449263" rtl="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s-AR" alt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</a:endParaRPr>
          </a:p>
          <a:p>
            <a:pPr marL="285750" marR="0" lvl="0" indent="-285750" defTabSz="449263" rtl="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alt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</a:rPr>
              <a:t>Representaciones sociales  </a:t>
            </a:r>
          </a:p>
          <a:p>
            <a:pPr marL="285750" marR="0" lvl="0" indent="-285750" defTabSz="449263" rtl="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alt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</a:rPr>
              <a:t>Dinámicas de </a:t>
            </a:r>
            <a:r>
              <a:rPr kumimoji="0" lang="es-AR" alt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</a:rPr>
              <a:t>acción</a:t>
            </a:r>
            <a:r>
              <a:rPr kumimoji="0" lang="es-AR" alt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</a:rPr>
              <a:t> </a:t>
            </a:r>
          </a:p>
          <a:p>
            <a:pPr marL="285750" marR="0" lvl="0" indent="-285750" defTabSz="449263" rtl="0" eaLnBrk="1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alt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</a:rPr>
              <a:t>Dinámicas </a:t>
            </a:r>
            <a:r>
              <a:rPr kumimoji="0" lang="es-AR" alt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</a:rPr>
              <a:t>significación</a:t>
            </a:r>
            <a:endParaRPr kumimoji="0" lang="es-AR" alt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23EF6B-ED46-8EB7-AC65-BDA5174C4189}"/>
              </a:ext>
            </a:extLst>
          </p:cNvPr>
          <p:cNvSpPr txBox="1"/>
          <p:nvPr/>
        </p:nvSpPr>
        <p:spPr>
          <a:xfrm>
            <a:off x="3744168" y="242987"/>
            <a:ext cx="547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Actores // </a:t>
            </a:r>
            <a:r>
              <a:rPr lang="es-ES" dirty="0" err="1">
                <a:solidFill>
                  <a:srgbClr val="FF0000"/>
                </a:solidFill>
              </a:rPr>
              <a:t>Actors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4FC2F3-7B0C-76F6-692C-DED2CABD0083}"/>
              </a:ext>
            </a:extLst>
          </p:cNvPr>
          <p:cNvSpPr txBox="1"/>
          <p:nvPr/>
        </p:nvSpPr>
        <p:spPr>
          <a:xfrm>
            <a:off x="4013630" y="3123307"/>
            <a:ext cx="533214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solidFill>
                  <a:srgbClr val="FF0000"/>
                </a:solidFill>
              </a:rPr>
              <a:t>They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also</a:t>
            </a:r>
            <a:r>
              <a:rPr lang="es-ES" sz="1400" dirty="0">
                <a:solidFill>
                  <a:srgbClr val="FF0000"/>
                </a:solidFill>
              </a:rPr>
              <a:t> do so in </a:t>
            </a:r>
            <a:r>
              <a:rPr lang="es-ES" sz="1400" dirty="0" err="1">
                <a:solidFill>
                  <a:srgbClr val="FF0000"/>
                </a:solidFill>
              </a:rPr>
              <a:t>the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processes</a:t>
            </a:r>
            <a:r>
              <a:rPr lang="es-ES" sz="1400" dirty="0">
                <a:solidFill>
                  <a:srgbClr val="FF0000"/>
                </a:solidFill>
              </a:rPr>
              <a:t> of </a:t>
            </a:r>
            <a:r>
              <a:rPr lang="es-ES" sz="1400" dirty="0" err="1">
                <a:solidFill>
                  <a:srgbClr val="FF0000"/>
                </a:solidFill>
              </a:rPr>
              <a:t>socialization</a:t>
            </a:r>
            <a:r>
              <a:rPr lang="es-ES" sz="1400" dirty="0">
                <a:solidFill>
                  <a:srgbClr val="FF0000"/>
                </a:solidFill>
              </a:rPr>
              <a:t>, </a:t>
            </a:r>
            <a:r>
              <a:rPr lang="es-ES" sz="1400" dirty="0" err="1">
                <a:solidFill>
                  <a:srgbClr val="FF0000"/>
                </a:solidFill>
              </a:rPr>
              <a:t>construction</a:t>
            </a:r>
            <a:r>
              <a:rPr lang="es-ES" sz="1400" dirty="0">
                <a:solidFill>
                  <a:srgbClr val="FF0000"/>
                </a:solidFill>
              </a:rPr>
              <a:t> of </a:t>
            </a:r>
            <a:r>
              <a:rPr lang="es-ES" sz="1400" dirty="0" err="1">
                <a:solidFill>
                  <a:srgbClr val="FF0000"/>
                </a:solidFill>
              </a:rPr>
              <a:t>identity</a:t>
            </a:r>
            <a:r>
              <a:rPr lang="es-ES" sz="1400" dirty="0">
                <a:solidFill>
                  <a:srgbClr val="FF0000"/>
                </a:solidFill>
              </a:rPr>
              <a:t> and </a:t>
            </a:r>
            <a:r>
              <a:rPr lang="es-ES" sz="1400" dirty="0" err="1">
                <a:solidFill>
                  <a:srgbClr val="FF0000"/>
                </a:solidFill>
              </a:rPr>
              <a:t>subjectivity</a:t>
            </a:r>
            <a:r>
              <a:rPr lang="es-ES" sz="1400" dirty="0">
                <a:solidFill>
                  <a:srgbClr val="FF0000"/>
                </a:solidFill>
              </a:rPr>
              <a:t> of </a:t>
            </a:r>
            <a:r>
              <a:rPr lang="es-ES" sz="1400" dirty="0" err="1">
                <a:solidFill>
                  <a:srgbClr val="FF0000"/>
                </a:solidFill>
              </a:rPr>
              <a:t>children</a:t>
            </a:r>
            <a:r>
              <a:rPr lang="es-ES" sz="1400" dirty="0">
                <a:solidFill>
                  <a:srgbClr val="FF0000"/>
                </a:solidFill>
              </a:rPr>
              <a:t> and </a:t>
            </a:r>
            <a:r>
              <a:rPr lang="es-ES" sz="1400" dirty="0" err="1">
                <a:solidFill>
                  <a:srgbClr val="FF0000"/>
                </a:solidFill>
              </a:rPr>
              <a:t>adolescents</a:t>
            </a:r>
            <a:r>
              <a:rPr lang="es-ES" sz="1400" dirty="0">
                <a:solidFill>
                  <a:srgbClr val="FF0000"/>
                </a:solidFill>
              </a:rPr>
              <a:t> in </a:t>
            </a:r>
            <a:r>
              <a:rPr lang="es-ES" sz="1400" dirty="0" err="1">
                <a:solidFill>
                  <a:srgbClr val="FF0000"/>
                </a:solidFill>
              </a:rPr>
              <a:t>our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neighborhoods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through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the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dynamics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that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occur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with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the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b="1" dirty="0">
                <a:solidFill>
                  <a:srgbClr val="FF0000"/>
                </a:solidFill>
              </a:rPr>
              <a:t>Security </a:t>
            </a:r>
            <a:r>
              <a:rPr lang="es-ES" sz="1400" b="1" dirty="0" err="1">
                <a:solidFill>
                  <a:srgbClr val="FF0000"/>
                </a:solidFill>
              </a:rPr>
              <a:t>Forces</a:t>
            </a:r>
            <a:r>
              <a:rPr lang="es-ES" sz="1400" dirty="0">
                <a:solidFill>
                  <a:srgbClr val="FF0000"/>
                </a:solidFill>
              </a:rPr>
              <a:t> (FFS) and </a:t>
            </a:r>
            <a:r>
              <a:rPr lang="es-ES" sz="1400" dirty="0" err="1">
                <a:solidFill>
                  <a:srgbClr val="FF0000"/>
                </a:solidFill>
              </a:rPr>
              <a:t>the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b="1" dirty="0">
                <a:solidFill>
                  <a:srgbClr val="FF0000"/>
                </a:solidFill>
              </a:rPr>
              <a:t>Justice </a:t>
            </a:r>
            <a:r>
              <a:rPr lang="es-ES" sz="1400" b="1" dirty="0" err="1">
                <a:solidFill>
                  <a:srgbClr val="FF0000"/>
                </a:solidFill>
              </a:rPr>
              <a:t>System</a:t>
            </a:r>
            <a:r>
              <a:rPr lang="es-ES" sz="1400" b="1" dirty="0">
                <a:solidFill>
                  <a:srgbClr val="FF0000"/>
                </a:solidFill>
              </a:rPr>
              <a:t> (SDJ) </a:t>
            </a:r>
            <a:r>
              <a:rPr lang="es-ES" sz="1400" dirty="0" err="1">
                <a:solidFill>
                  <a:srgbClr val="FF0000"/>
                </a:solidFill>
              </a:rPr>
              <a:t>that</a:t>
            </a:r>
            <a:r>
              <a:rPr lang="es-ES" sz="1400" dirty="0">
                <a:solidFill>
                  <a:srgbClr val="FF0000"/>
                </a:solidFill>
              </a:rPr>
              <a:t> are </a:t>
            </a:r>
            <a:r>
              <a:rPr lang="es-ES" sz="1400" dirty="0" err="1">
                <a:solidFill>
                  <a:srgbClr val="FF0000"/>
                </a:solidFill>
              </a:rPr>
              <a:t>the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actors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that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embody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them</a:t>
            </a:r>
            <a:r>
              <a:rPr lang="es-ES" sz="1400" dirty="0">
                <a:solidFill>
                  <a:srgbClr val="FF0000"/>
                </a:solidFill>
              </a:rPr>
              <a:t> in </a:t>
            </a:r>
            <a:r>
              <a:rPr lang="es-ES" sz="1400" dirty="0" err="1">
                <a:solidFill>
                  <a:srgbClr val="FF0000"/>
                </a:solidFill>
              </a:rPr>
              <a:t>the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territory</a:t>
            </a:r>
            <a:endParaRPr lang="es-ES" sz="1400" dirty="0">
              <a:solidFill>
                <a:srgbClr val="FF0000"/>
              </a:solidFill>
            </a:endParaRPr>
          </a:p>
          <a:p>
            <a:endParaRPr lang="es-ES" sz="1400" dirty="0">
              <a:solidFill>
                <a:srgbClr val="FF0000"/>
              </a:solidFill>
            </a:endParaRPr>
          </a:p>
          <a:p>
            <a:r>
              <a:rPr lang="es-ES" sz="1400" dirty="0" err="1">
                <a:solidFill>
                  <a:srgbClr val="FF0000"/>
                </a:solidFill>
              </a:rPr>
              <a:t>Operating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within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the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framework</a:t>
            </a:r>
            <a:r>
              <a:rPr lang="es-ES" sz="1400" dirty="0">
                <a:solidFill>
                  <a:srgbClr val="FF0000"/>
                </a:solidFill>
              </a:rPr>
              <a:t> of:</a:t>
            </a:r>
          </a:p>
          <a:p>
            <a:endParaRPr lang="es-E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FF0000"/>
                </a:solidFill>
              </a:rPr>
              <a:t>Social </a:t>
            </a:r>
            <a:r>
              <a:rPr lang="es-ES" sz="1400" dirty="0" err="1">
                <a:solidFill>
                  <a:srgbClr val="FF0000"/>
                </a:solidFill>
              </a:rPr>
              <a:t>representations</a:t>
            </a:r>
            <a:r>
              <a:rPr lang="es-ES" sz="1400" dirty="0">
                <a:solidFill>
                  <a:srgbClr val="FF0000"/>
                </a:solidFill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FF0000"/>
                </a:solidFill>
              </a:rPr>
              <a:t>Dynamics of </a:t>
            </a:r>
            <a:r>
              <a:rPr lang="es-ES" sz="1400" dirty="0" err="1">
                <a:solidFill>
                  <a:srgbClr val="FF0000"/>
                </a:solidFill>
              </a:rPr>
              <a:t>action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err="1">
                <a:solidFill>
                  <a:srgbClr val="FF0000"/>
                </a:solidFill>
              </a:rPr>
              <a:t>Significance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dynamics</a:t>
            </a:r>
            <a:endParaRPr lang="es-E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6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>
            <a:extLst>
              <a:ext uri="{FF2B5EF4-FFF2-40B4-BE49-F238E27FC236}">
                <a16:creationId xmlns:a16="http://schemas.microsoft.com/office/drawing/2014/main" id="{95BED926-3968-87CB-9678-57693A4A4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"/>
            <a:ext cx="10080625" cy="2244924"/>
          </a:xfrm>
          <a:prstGeom prst="roundRect">
            <a:avLst>
              <a:gd name="adj" fmla="val 51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ES" altLang="es-ES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7171" name="AutoShape 2">
            <a:extLst>
              <a:ext uri="{FF2B5EF4-FFF2-40B4-BE49-F238E27FC236}">
                <a16:creationId xmlns:a16="http://schemas.microsoft.com/office/drawing/2014/main" id="{296353C5-D143-C9CF-377E-636440B45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0636" y="0"/>
            <a:ext cx="3815389" cy="5670550"/>
          </a:xfrm>
          <a:prstGeom prst="roundRect">
            <a:avLst>
              <a:gd name="adj" fmla="val 51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ES" altLang="es-E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B2BF05E2-7CCE-BC19-306F-4190DED8D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0" y="125103"/>
            <a:ext cx="6393411" cy="1253827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AR" altLang="es-E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qué momento? </a:t>
            </a:r>
            <a:r>
              <a:rPr lang="es-AR" altLang="es-E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momento en que instituciones como la </a:t>
            </a:r>
            <a:r>
              <a:rPr lang="es-AR" altLang="es-E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</a:t>
            </a:r>
            <a:r>
              <a:rPr lang="es-AR" altLang="es-E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dejan de ser una posibilidad (</a:t>
            </a:r>
            <a:r>
              <a:rPr lang="es-AR" altLang="es-ES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por lo tanto un factor de protección</a:t>
            </a:r>
            <a:r>
              <a:rPr lang="es-AR" altLang="es-E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y el niño/joven comienza a circular por los territorios (“la calle”) como espacio central de socialización</a:t>
            </a:r>
            <a:r>
              <a:rPr lang="es-AR" altLang="es-ES" sz="1400" dirty="0">
                <a:solidFill>
                  <a:srgbClr val="FFFFFF"/>
                </a:solidFill>
              </a:rPr>
              <a:t>.</a:t>
            </a:r>
          </a:p>
          <a:p>
            <a:pPr eaLnBrk="1">
              <a:buClrTx/>
              <a:buFontTx/>
              <a:buNone/>
            </a:pPr>
            <a:endParaRPr lang="es-AR" altLang="es-ES" sz="1400" dirty="0">
              <a:solidFill>
                <a:srgbClr val="FFFFFF"/>
              </a:solidFill>
            </a:endParaRPr>
          </a:p>
          <a:p>
            <a:pPr eaLnBrk="1">
              <a:buClrTx/>
              <a:buFontTx/>
              <a:buNone/>
            </a:pPr>
            <a:r>
              <a:rPr lang="en-US" altLang="es-ES" sz="1400" dirty="0">
                <a:solidFill>
                  <a:srgbClr val="FFFF00"/>
                </a:solidFill>
              </a:rPr>
              <a:t>At what time? At the moment in which institutions such as the </a:t>
            </a:r>
            <a:r>
              <a:rPr lang="en-US" altLang="es-ES" sz="1400" dirty="0">
                <a:solidFill>
                  <a:schemeClr val="accent1"/>
                </a:solidFill>
              </a:rPr>
              <a:t>school</a:t>
            </a:r>
            <a:r>
              <a:rPr lang="en-US" altLang="es-ES" sz="1400" dirty="0">
                <a:solidFill>
                  <a:srgbClr val="FFFF00"/>
                </a:solidFill>
              </a:rPr>
              <a:t> cease to be a possibility (</a:t>
            </a:r>
            <a:r>
              <a:rPr lang="en-US" altLang="es-ES" sz="1400" dirty="0">
                <a:solidFill>
                  <a:srgbClr val="FFC000"/>
                </a:solidFill>
              </a:rPr>
              <a:t>and therefore a protective factor</a:t>
            </a:r>
            <a:r>
              <a:rPr lang="en-US" altLang="es-ES" sz="1400" dirty="0">
                <a:solidFill>
                  <a:srgbClr val="FFFF00"/>
                </a:solidFill>
              </a:rPr>
              <a:t>) and the child/young person begins to circulate through the territories ("the street") as a central space of socialization</a:t>
            </a:r>
            <a:r>
              <a:rPr lang="en-US" altLang="es-ES" sz="1400" dirty="0">
                <a:solidFill>
                  <a:srgbClr val="FFFFFF"/>
                </a:solidFill>
              </a:rPr>
              <a:t>.</a:t>
            </a:r>
          </a:p>
          <a:p>
            <a:pPr eaLnBrk="1">
              <a:buClrTx/>
              <a:buFontTx/>
              <a:buNone/>
            </a:pPr>
            <a:endParaRPr lang="es-ES" altLang="es-ES" sz="1400" dirty="0">
              <a:solidFill>
                <a:srgbClr val="FFFFFF"/>
              </a:solidFill>
            </a:endParaRP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5B82E975-DDA5-70D6-ACD2-D9AE9F3CB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117657"/>
            <a:ext cx="2160588" cy="1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endParaRPr lang="es-ES" altLang="es-ES" dirty="0">
              <a:solidFill>
                <a:srgbClr val="003399"/>
              </a:solidFill>
            </a:endParaRP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5770F4A1-9921-3A4F-637A-082CC8AF3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921" y="34897"/>
            <a:ext cx="3708248" cy="551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marL="171450" indent="-171450" eaLnBrk="1">
              <a:buClrTx/>
              <a:buFont typeface="Wingdings" panose="05000000000000000000" pitchFamily="2" charset="2"/>
              <a:buChar char="ü"/>
            </a:pPr>
            <a:r>
              <a:rPr lang="es-AR" alt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Representaciones sociales</a:t>
            </a:r>
            <a:r>
              <a:rPr lang="es-AR" altLang="es-ES" sz="1200" b="1" dirty="0">
                <a:solidFill>
                  <a:srgbClr val="003399"/>
                </a:solidFill>
              </a:rPr>
              <a:t> </a:t>
            </a:r>
          </a:p>
          <a:p>
            <a:pPr marL="228600" indent="-228600" eaLnBrk="1">
              <a:buClrTx/>
              <a:buFontTx/>
              <a:buAutoNum type="alphaLcPeriod"/>
            </a:pPr>
            <a:r>
              <a:rPr lang="es-AR" altLang="es-ES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lugar percibido como persecutorio, abusivo y violento de las </a:t>
            </a:r>
            <a:r>
              <a:rPr lang="es-AR" altLang="es-ES" sz="1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FFS</a:t>
            </a:r>
            <a:r>
              <a:rPr lang="es-AR" altLang="es-ES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relación a los adultos y sentido común cotidiano en el barrio en general</a:t>
            </a:r>
          </a:p>
          <a:p>
            <a:pPr marL="228600" indent="-228600" eaLnBrk="1">
              <a:buClrTx/>
              <a:buFontTx/>
              <a:buAutoNum type="alphaLcPeriod"/>
            </a:pPr>
            <a:r>
              <a:rPr lang="es-AR" altLang="es-ES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los abusos,  abandonos e injusticias del </a:t>
            </a:r>
            <a:r>
              <a:rPr lang="es-AR" altLang="es-ES" sz="1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SDJ</a:t>
            </a:r>
            <a:r>
              <a:rPr lang="es-AR" altLang="es-ES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>
              <a:buClrTx/>
              <a:buFontTx/>
              <a:buNone/>
            </a:pPr>
            <a:endParaRPr lang="es-ES" altLang="es-ES" sz="1200" dirty="0">
              <a:solidFill>
                <a:srgbClr val="003399"/>
              </a:solidFill>
            </a:endParaRPr>
          </a:p>
          <a:p>
            <a:pPr marL="171450" indent="-171450" eaLnBrk="1">
              <a:buClrTx/>
              <a:buFont typeface="Wingdings" panose="05000000000000000000" pitchFamily="2" charset="2"/>
              <a:buChar char="ü"/>
            </a:pPr>
            <a:r>
              <a:rPr lang="es-ES" alt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Dinámicas de acción</a:t>
            </a:r>
            <a:endParaRPr lang="es-ES" altLang="es-E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eaLnBrk="1">
              <a:buClrTx/>
              <a:buFontTx/>
              <a:buAutoNum type="alphaLcPeriod"/>
            </a:pPr>
            <a:r>
              <a:rPr lang="es-ES" altLang="es-ES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Formas de ocupación y circulación en el territorio</a:t>
            </a:r>
          </a:p>
          <a:p>
            <a:pPr marL="228600" indent="-228600" eaLnBrk="1">
              <a:buClrTx/>
              <a:buFontTx/>
              <a:buAutoNum type="alphaLcPeriod"/>
            </a:pPr>
            <a:endParaRPr lang="es-ES" altLang="es-ES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>
              <a:buClrTx/>
              <a:buFont typeface="Wingdings" panose="05000000000000000000" pitchFamily="2" charset="2"/>
              <a:buChar char="ü"/>
            </a:pPr>
            <a:r>
              <a:rPr lang="es-ES" alt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Dinámicas de significación</a:t>
            </a:r>
          </a:p>
          <a:p>
            <a:pPr marL="228600" indent="-228600" eaLnBrk="1">
              <a:buClrTx/>
              <a:buFontTx/>
              <a:buAutoNum type="alphaLcPeriod"/>
            </a:pPr>
            <a:r>
              <a:rPr lang="en-US" altLang="es-ES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Vender Drogas es algo prohibido y no lo es</a:t>
            </a:r>
          </a:p>
          <a:p>
            <a:pPr eaLnBrk="1">
              <a:buClrTx/>
            </a:pPr>
            <a:r>
              <a:rPr lang="en-US" altLang="es-ES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b. Genera status, </a:t>
            </a:r>
            <a:r>
              <a:rPr lang="en-US" altLang="es-ES" sz="12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</a:t>
            </a:r>
            <a:r>
              <a:rPr lang="en-US" altLang="es-ES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s-ES" sz="12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inclusión</a:t>
            </a:r>
            <a:r>
              <a:rPr lang="en-US" altLang="es-ES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// </a:t>
            </a:r>
            <a:r>
              <a:rPr lang="en-US" altLang="es-ES" sz="12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marginación</a:t>
            </a:r>
            <a:r>
              <a:rPr lang="en-US" altLang="es-ES" sz="1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altLang="es-ES" sz="1200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miseria</a:t>
            </a:r>
            <a:endParaRPr lang="en-US" altLang="es-ES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</a:pPr>
            <a:endParaRPr lang="en-US" altLang="es-ES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>
              <a:buClrTx/>
              <a:buFont typeface="Wingdings" panose="05000000000000000000" pitchFamily="2" charset="2"/>
              <a:buChar char="ü"/>
            </a:pPr>
            <a:r>
              <a:rPr lang="en-US" altLang="es-E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representations </a:t>
            </a:r>
          </a:p>
          <a:p>
            <a:pPr eaLnBrk="1">
              <a:buClrTx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In the place perceived as persecutory, abusive and violent of the Security Forces in relation to adults and everyday common sense in the neighborhood in general</a:t>
            </a:r>
          </a:p>
          <a:p>
            <a:pPr eaLnBrk="1">
              <a:buClrTx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In the abuses, neglects and injustices of the Justice System</a:t>
            </a:r>
          </a:p>
          <a:p>
            <a:pPr eaLnBrk="1">
              <a:buClrTx/>
            </a:pPr>
            <a:endParaRPr lang="en-US" alt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>
              <a:buClrTx/>
              <a:buFont typeface="Wingdings" panose="05000000000000000000" pitchFamily="2" charset="2"/>
              <a:buChar char="ü"/>
            </a:pPr>
            <a:r>
              <a:rPr lang="en-US" altLang="es-E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action</a:t>
            </a:r>
          </a:p>
          <a:p>
            <a:pPr eaLnBrk="1">
              <a:buClrTx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of occupation and movement in the territory</a:t>
            </a:r>
          </a:p>
          <a:p>
            <a:pPr eaLnBrk="1">
              <a:buClrTx/>
            </a:pPr>
            <a:endParaRPr lang="en-US" alt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>
              <a:buClrTx/>
              <a:buFont typeface="Wingdings" panose="05000000000000000000" pitchFamily="2" charset="2"/>
              <a:buChar char="ü"/>
            </a:pPr>
            <a:r>
              <a:rPr lang="en-US" altLang="es-E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Dynamics of significance</a:t>
            </a:r>
          </a:p>
          <a:p>
            <a:pPr eaLnBrk="1">
              <a:buClrTx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Selling Drugs is forbidden and it is not</a:t>
            </a:r>
          </a:p>
          <a:p>
            <a:pPr eaLnBrk="1">
              <a:buClrTx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b. It generates status, power, inclusion // marginalization and misery</a:t>
            </a:r>
          </a:p>
          <a:p>
            <a:pPr eaLnBrk="1">
              <a:buClrTx/>
            </a:pPr>
            <a:endParaRPr lang="en-US" altLang="es-ES" sz="12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5" name="Line 6">
            <a:extLst>
              <a:ext uri="{FF2B5EF4-FFF2-40B4-BE49-F238E27FC236}">
                <a16:creationId xmlns:a16="http://schemas.microsoft.com/office/drawing/2014/main" id="{421ADD70-AD3A-60FF-2152-EB43956E8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70" y="29222"/>
            <a:ext cx="1588" cy="5670550"/>
          </a:xfrm>
          <a:prstGeom prst="line">
            <a:avLst/>
          </a:prstGeom>
          <a:noFill/>
          <a:ln w="3816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176" name="Oval 7">
            <a:extLst>
              <a:ext uri="{FF2B5EF4-FFF2-40B4-BE49-F238E27FC236}">
                <a16:creationId xmlns:a16="http://schemas.microsoft.com/office/drawing/2014/main" id="{736658AF-4316-6D70-A7F5-1E3D839A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59" y="90760"/>
            <a:ext cx="176212" cy="176212"/>
          </a:xfrm>
          <a:prstGeom prst="ellipse">
            <a:avLst/>
          </a:prstGeom>
          <a:solidFill>
            <a:srgbClr val="FFFFFF"/>
          </a:solidFill>
          <a:ln w="19080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7177" name="Oval 8">
            <a:extLst>
              <a:ext uri="{FF2B5EF4-FFF2-40B4-BE49-F238E27FC236}">
                <a16:creationId xmlns:a16="http://schemas.microsoft.com/office/drawing/2014/main" id="{62B0FB7A-9BFB-42F2-00BF-F6A3A5BB5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093" y="2704484"/>
            <a:ext cx="176212" cy="176213"/>
          </a:xfrm>
          <a:prstGeom prst="ellipse">
            <a:avLst/>
          </a:prstGeom>
          <a:solidFill>
            <a:srgbClr val="FFFFFF"/>
          </a:solidFill>
          <a:ln w="19080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7179" name="Text Box 10">
            <a:extLst>
              <a:ext uri="{FF2B5EF4-FFF2-40B4-BE49-F238E27FC236}">
                <a16:creationId xmlns:a16="http://schemas.microsoft.com/office/drawing/2014/main" id="{A795FD24-9F33-43DE-31D3-BE0E88792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5" y="1985465"/>
            <a:ext cx="6229351" cy="383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endParaRPr lang="es-AR" altLang="es-E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endParaRPr lang="es-AR" altLang="es-E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 supone: </a:t>
            </a:r>
          </a:p>
          <a:p>
            <a:pPr marL="285750" indent="-285750" eaLnBrk="1">
              <a:buClrTx/>
              <a:buFont typeface="Arial" panose="020B0604020202020204" pitchFamily="34" charset="0"/>
              <a:buChar char="•"/>
            </a:pP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Ruptura de los espacios de contención como las </a:t>
            </a: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familias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AR" altLang="es-ES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lo menos segunda generación de personas excluidas que no conocieron empleos formales ni salarios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 eaLnBrk="1">
              <a:buClrTx/>
              <a:buFont typeface="Arial" panose="020B0604020202020204" pitchFamily="34" charset="0"/>
              <a:buChar char="•"/>
            </a:pP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 no existe como vehículo de inclusión y de movilidad social (</a:t>
            </a:r>
            <a:r>
              <a:rPr lang="es-AR" altLang="es-ES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lo es para los niños ni lo fue para sus padres)</a:t>
            </a:r>
          </a:p>
          <a:p>
            <a:pPr marL="285750" indent="-285750" eaLnBrk="1">
              <a:buClrTx/>
              <a:buFont typeface="Arial" panose="020B0604020202020204" pitchFamily="34" charset="0"/>
              <a:buChar char="•"/>
            </a:pP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representa una instancia de protección e inclusión social (</a:t>
            </a:r>
            <a:r>
              <a:rPr lang="es-AR" altLang="es-ES" sz="1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los niños, para sus padres, para el barrio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 eaLnBrk="1">
              <a:buClrTx/>
              <a:buFont typeface="Arial" panose="020B0604020202020204" pitchFamily="34" charset="0"/>
              <a:buChar char="•"/>
            </a:pPr>
            <a:endParaRPr lang="es-AR" altLang="es-E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n-US" alt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involves: </a:t>
            </a:r>
          </a:p>
          <a:p>
            <a:pPr eaLnBrk="1">
              <a:buClrTx/>
              <a:buFontTx/>
              <a:buNone/>
            </a:pPr>
            <a:endParaRPr lang="en-US" alt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Rupture of spaces of containment </a:t>
            </a:r>
            <a:r>
              <a:rPr lang="en-US" alt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families 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least second generation of excluded people who did not know formal jobs or wages)</a:t>
            </a:r>
          </a:p>
          <a:p>
            <a:pPr eaLnBrk="1">
              <a:buClrTx/>
              <a:buFontTx/>
              <a:buNone/>
            </a:pPr>
            <a:endParaRPr lang="en-US" alt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s-E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longer exists as a vehicle for inclusion and social mobility (it is not for children nor was it for their parents)</a:t>
            </a:r>
          </a:p>
          <a:p>
            <a:pPr eaLnBrk="1">
              <a:buClrTx/>
              <a:buFontTx/>
              <a:buNone/>
            </a:pPr>
            <a:endParaRPr lang="en-US" alt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State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does not represent an instance of protection and social inclusion (for children, for their parents, for the neighborhood)</a:t>
            </a:r>
          </a:p>
          <a:p>
            <a:pPr eaLnBrk="1">
              <a:buClrTx/>
              <a:buFontTx/>
              <a:buNone/>
            </a:pPr>
            <a:endParaRPr lang="es-ES" altLang="es-ES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es-ES" altLang="es-ES" sz="1500" dirty="0">
              <a:solidFill>
                <a:srgbClr val="000000"/>
              </a:solidFill>
              <a:latin typeface="HKGroteskPro-Regular" charset="0"/>
              <a:cs typeface="HKGroteskPro-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C6BE68D3-82DD-0EA9-3699-1AEDDC32F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00" y="0"/>
            <a:ext cx="6073826" cy="5670550"/>
          </a:xfrm>
          <a:prstGeom prst="roundRect">
            <a:avLst>
              <a:gd name="adj" fmla="val 5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ES" altLang="es-E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4CC99F0E-2ADA-FD9E-04E3-AA16C676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0784"/>
            <a:ext cx="10106025" cy="685841"/>
          </a:xfrm>
          <a:prstGeom prst="roundRect">
            <a:avLst>
              <a:gd name="adj" fmla="val 120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2F62ACE9-D9E1-138F-BBA7-6912B7982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561"/>
            <a:ext cx="66611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es-ES" altLang="es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Opciones e indicadores// </a:t>
            </a:r>
            <a:r>
              <a:rPr lang="es-ES" altLang="es-E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  <a:r>
              <a:rPr lang="es-ES" altLang="es-E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altLang="es-E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indicators</a:t>
            </a:r>
            <a:endParaRPr lang="es-ES" altLang="es-E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8ECABA0E-D0C7-80F2-6129-7DC9AF0E1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00" y="685841"/>
            <a:ext cx="3848186" cy="262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las opciones posibles</a:t>
            </a:r>
          </a:p>
          <a:p>
            <a:pPr marL="1028700" lvl="1" eaLnBrk="1">
              <a:buClrTx/>
              <a:buFont typeface="Arial" panose="020B0604020202020204" pitchFamily="34" charset="0"/>
              <a:buChar char="•"/>
            </a:pP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Narcomenudeo</a:t>
            </a:r>
          </a:p>
          <a:p>
            <a:pPr marL="1028700" lvl="1" eaLnBrk="1">
              <a:buClrTx/>
              <a:buFont typeface="Arial" panose="020B0604020202020204" pitchFamily="34" charset="0"/>
              <a:buChar char="•"/>
            </a:pP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Jerarquía narco (soldaditos)</a:t>
            </a:r>
          </a:p>
          <a:p>
            <a:pPr marL="1028700" lvl="1" eaLnBrk="1">
              <a:buClrTx/>
              <a:buFont typeface="Arial" panose="020B0604020202020204" pitchFamily="34" charset="0"/>
              <a:buChar char="•"/>
            </a:pP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Consumo</a:t>
            </a:r>
          </a:p>
          <a:p>
            <a:pPr marL="1028700" lvl="1" eaLnBrk="1">
              <a:buClrTx/>
              <a:buFont typeface="Arial" panose="020B0604020202020204" pitchFamily="34" charset="0"/>
              <a:buChar char="•"/>
            </a:pP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delitos, violencia, </a:t>
            </a:r>
            <a:r>
              <a:rPr lang="es-AR" altLang="es-ES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endParaRPr lang="es-AR" altLang="es-E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</a:pP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>
              <a:buClrTx/>
              <a:buFontTx/>
              <a:buNone/>
            </a:pPr>
            <a:r>
              <a:rPr lang="es-AR" altLang="es-ES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cada una de estas opciones la contraparte activa son las </a:t>
            </a:r>
            <a:r>
              <a:rPr lang="es-AR" altLang="es-ES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FFS</a:t>
            </a:r>
            <a:r>
              <a:rPr lang="es-AR" altLang="es-ES" sz="1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el </a:t>
            </a:r>
            <a:r>
              <a:rPr lang="es-AR" altLang="es-ES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SDJ</a:t>
            </a:r>
          </a:p>
          <a:p>
            <a:pPr eaLnBrk="1">
              <a:buClrTx/>
              <a:buFontTx/>
              <a:buNone/>
            </a:pPr>
            <a:endParaRPr lang="es-AR" altLang="es-ES" sz="1200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Justicia (percepciones)</a:t>
            </a:r>
          </a:p>
          <a:p>
            <a:pPr marL="1028700" lvl="1" eaLnBrk="1">
              <a:buClrTx/>
              <a:buFont typeface="Arial" panose="020B0604020202020204" pitchFamily="34" charset="0"/>
              <a:buChar char="•"/>
            </a:pP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hay garantías jurídicas</a:t>
            </a:r>
          </a:p>
          <a:p>
            <a:pPr marL="1028700" lvl="1" eaLnBrk="1">
              <a:buClrTx/>
              <a:buFont typeface="Arial" panose="020B0604020202020204" pitchFamily="34" charset="0"/>
              <a:buChar char="•"/>
            </a:pP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que castiga</a:t>
            </a:r>
          </a:p>
          <a:p>
            <a:pPr marL="1028700" lvl="1" eaLnBrk="1">
              <a:buClrTx/>
              <a:buFont typeface="Arial" panose="020B0604020202020204" pitchFamily="34" charset="0"/>
              <a:buChar char="•"/>
            </a:pP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Cárceles abandonadas (culto)</a:t>
            </a:r>
          </a:p>
          <a:p>
            <a:pPr eaLnBrk="1">
              <a:buClrTx/>
              <a:buFontTx/>
              <a:buNone/>
            </a:pPr>
            <a:endParaRPr lang="es-ES" altLang="es-ES" sz="1200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es-ES" altLang="es-ES" sz="1200" dirty="0">
              <a:solidFill>
                <a:srgbClr val="000000"/>
              </a:solidFill>
            </a:endParaRPr>
          </a:p>
        </p:txBody>
      </p:sp>
      <p:sp>
        <p:nvSpPr>
          <p:cNvPr id="9222" name="Oval 5">
            <a:extLst>
              <a:ext uri="{FF2B5EF4-FFF2-40B4-BE49-F238E27FC236}">
                <a16:creationId xmlns:a16="http://schemas.microsoft.com/office/drawing/2014/main" id="{2E44D29A-CE53-856E-86AD-7574AE208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8" y="795329"/>
            <a:ext cx="144463" cy="144463"/>
          </a:xfrm>
          <a:prstGeom prst="ellipse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9226" name="Oval 9">
            <a:extLst>
              <a:ext uri="{FF2B5EF4-FFF2-40B4-BE49-F238E27FC236}">
                <a16:creationId xmlns:a16="http://schemas.microsoft.com/office/drawing/2014/main" id="{092EABEA-AC70-1309-4357-3EB047A70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6" y="2355304"/>
            <a:ext cx="144463" cy="144462"/>
          </a:xfrm>
          <a:prstGeom prst="ellipse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9228" name="Text Box 11">
            <a:extLst>
              <a:ext uri="{FF2B5EF4-FFF2-40B4-BE49-F238E27FC236}">
                <a16:creationId xmlns:a16="http://schemas.microsoft.com/office/drawing/2014/main" id="{E0E92892-909F-E20E-974B-2D9B91255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706" y="652272"/>
            <a:ext cx="6045319" cy="26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indicador en las representaciones sociales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La apropiación de términos de la jerga del mundo adulto relacionado con el consumo, la venta de drogas y el delito en niños de 5 a 10 años: rati, la ley, vigilante, la gorra, yuta, </a:t>
            </a:r>
            <a:r>
              <a:rPr lang="es-AR" altLang="es-ES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covani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gato, cana, etc.</a:t>
            </a:r>
          </a:p>
          <a:p>
            <a:pPr eaLnBrk="1">
              <a:buClrTx/>
              <a:buFontTx/>
              <a:buNone/>
            </a:pPr>
            <a:endParaRPr lang="es-ES" altLang="es-E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FFS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aparecen “naturalmente” vinculadas con la violencia, la injusticia, la persecución, la maldad </a:t>
            </a:r>
          </a:p>
          <a:p>
            <a:pPr eaLnBrk="1">
              <a:buClrTx/>
              <a:buFontTx/>
              <a:buNone/>
            </a:pPr>
            <a:endParaRPr lang="es-ES" altLang="es-E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indicadores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juegos con armas, “amenazas de robo”, etc. Conocimiento “natural” de los </a:t>
            </a: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puntos de venta, de los conflictos suscitados en el barrio por temas relacionados con la venta 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(entre dealers </a:t>
            </a:r>
            <a:r>
              <a:rPr lang="es-AR" altLang="es-ES" sz="1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las </a:t>
            </a: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FFS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sustancias y de las prácticas de consumo</a:t>
            </a:r>
            <a:endParaRPr lang="es-ES" altLang="es-E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endParaRPr lang="es-AR" altLang="es-E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s-AR" alt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indicador en el mundo adolescente</a:t>
            </a:r>
            <a:r>
              <a:rPr lang="es-AR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las estrategias de organización, circulación y supervivencia en el territorio barrial.</a:t>
            </a:r>
          </a:p>
          <a:p>
            <a:pPr eaLnBrk="1">
              <a:buClrTx/>
              <a:buFontTx/>
              <a:buNone/>
            </a:pPr>
            <a:endParaRPr lang="es-AR" altLang="es-E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alt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 in social representations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appropriation of terms from the jargon of the adult world related to consumption, sale of drugs and crime in children from 5 to 10 years old: </a:t>
            </a:r>
            <a:r>
              <a:rPr lang="en-US" altLang="es-E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law, vigilante, cap, </a:t>
            </a:r>
            <a:r>
              <a:rPr lang="en-US" altLang="es-E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yuta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s-E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covani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cat, </a:t>
            </a:r>
            <a:r>
              <a:rPr lang="en-US" altLang="es-E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etc</a:t>
            </a:r>
            <a:r>
              <a:rPr lang="en-US" altLang="es-E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>
              <a:buClrTx/>
              <a:buFontTx/>
              <a:buNone/>
            </a:pPr>
            <a:endParaRPr lang="en-US" altLang="es-E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Forces 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 "naturally" linked to violence, injustice, persecution, evil </a:t>
            </a:r>
          </a:p>
          <a:p>
            <a:pPr eaLnBrk="1">
              <a:buClrTx/>
              <a:buFontTx/>
              <a:buNone/>
            </a:pPr>
            <a:endParaRPr lang="en-US" alt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n-US" alt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indicators: 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 with weapons, "threats of theft", etc. "Natural" knowledge of </a:t>
            </a:r>
            <a:r>
              <a:rPr lang="en-US" alt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of sale, conflicts in the </a:t>
            </a:r>
            <a:r>
              <a:rPr lang="en-US" altLang="es-E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neighbourhood</a:t>
            </a:r>
            <a:r>
              <a:rPr lang="en-US" alt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issues related to sales 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(between dealers or the security forces), </a:t>
            </a:r>
            <a:r>
              <a:rPr lang="en-US" alt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substances and consumer practices</a:t>
            </a:r>
          </a:p>
          <a:p>
            <a:pPr eaLnBrk="1">
              <a:buClrTx/>
              <a:buFontTx/>
              <a:buNone/>
            </a:pPr>
            <a:endParaRPr lang="en-US" alt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n-US" alt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indicator in the adolescent world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strategies of organization, circulation and survival in the neighborhood territory.</a:t>
            </a:r>
          </a:p>
          <a:p>
            <a:pPr eaLnBrk="1">
              <a:buClrTx/>
              <a:buFontTx/>
              <a:buNone/>
            </a:pPr>
            <a:endParaRPr lang="en-US" altLang="es-E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endParaRPr lang="es-ES" altLang="es-E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0" name="Line 13">
            <a:extLst>
              <a:ext uri="{FF2B5EF4-FFF2-40B4-BE49-F238E27FC236}">
                <a16:creationId xmlns:a16="http://schemas.microsoft.com/office/drawing/2014/main" id="{B38C3FF5-3E2C-BD75-6F36-6BC8C2D2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0312" y="1782147"/>
            <a:ext cx="4032250" cy="1588"/>
          </a:xfrm>
          <a:prstGeom prst="line">
            <a:avLst/>
          </a:prstGeom>
          <a:noFill/>
          <a:ln w="1908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9232" name="Line 15">
            <a:extLst>
              <a:ext uri="{FF2B5EF4-FFF2-40B4-BE49-F238E27FC236}">
                <a16:creationId xmlns:a16="http://schemas.microsoft.com/office/drawing/2014/main" id="{09C3FC22-11ED-ECBC-7E30-4BE395C6C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4580" y="2670656"/>
            <a:ext cx="4032250" cy="1587"/>
          </a:xfrm>
          <a:prstGeom prst="line">
            <a:avLst/>
          </a:prstGeom>
          <a:noFill/>
          <a:ln w="1908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9233" name="Line 16">
            <a:extLst>
              <a:ext uri="{FF2B5EF4-FFF2-40B4-BE49-F238E27FC236}">
                <a16:creationId xmlns:a16="http://schemas.microsoft.com/office/drawing/2014/main" id="{56C6EA3D-4151-B1E6-80FF-3B7A396D7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0842" y="1298000"/>
            <a:ext cx="4032250" cy="1587"/>
          </a:xfrm>
          <a:prstGeom prst="line">
            <a:avLst/>
          </a:prstGeom>
          <a:noFill/>
          <a:ln w="1908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9234" name="Picture 17">
            <a:extLst>
              <a:ext uri="{FF2B5EF4-FFF2-40B4-BE49-F238E27FC236}">
                <a16:creationId xmlns:a16="http://schemas.microsoft.com/office/drawing/2014/main" id="{21B2B991-1709-38A8-BF81-CB68045A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" y="40623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5" name="Picture 18">
            <a:extLst>
              <a:ext uri="{FF2B5EF4-FFF2-40B4-BE49-F238E27FC236}">
                <a16:creationId xmlns:a16="http://schemas.microsoft.com/office/drawing/2014/main" id="{121C786A-39EA-66E7-22F5-FF6DEF8D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44" y="79784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137E79-4293-06B4-AEE6-D9BE9834A89B}"/>
              </a:ext>
            </a:extLst>
          </p:cNvPr>
          <p:cNvSpPr txBox="1"/>
          <p:nvPr/>
        </p:nvSpPr>
        <p:spPr>
          <a:xfrm>
            <a:off x="193102" y="3053455"/>
            <a:ext cx="41271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the possible options</a:t>
            </a:r>
          </a:p>
          <a:p>
            <a:pPr marL="171450" indent="-171450" eaLnBrk="1">
              <a:buClrTx/>
              <a:buFont typeface="Arial" panose="020B0604020202020204" pitchFamily="34" charset="0"/>
              <a:buChar char="•"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s-E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Narcomenudeo</a:t>
            </a:r>
            <a:endParaRPr lang="en-US" alt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>
              <a:buClrTx/>
              <a:buFont typeface="Arial" panose="020B0604020202020204" pitchFamily="34" charset="0"/>
              <a:buChar char="•"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s-E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Narco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hierarchy (</a:t>
            </a:r>
            <a:r>
              <a:rPr lang="en-US" altLang="es-ES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soldaditos</a:t>
            </a: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eaLnBrk="1">
              <a:buClrTx/>
              <a:buFont typeface="Arial" panose="020B0604020202020204" pitchFamily="34" charset="0"/>
              <a:buChar char="•"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Consumption</a:t>
            </a:r>
          </a:p>
          <a:p>
            <a:pPr marL="171450" indent="-171450" eaLnBrk="1">
              <a:buClrTx/>
              <a:buFont typeface="Arial" panose="020B0604020202020204" pitchFamily="34" charset="0"/>
              <a:buChar char="•"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Other crimes, violence, etc.</a:t>
            </a:r>
          </a:p>
          <a:p>
            <a:pPr eaLnBrk="1">
              <a:buClrTx/>
              <a:buFontTx/>
              <a:buNone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>
              <a:buClrTx/>
              <a:buFontTx/>
              <a:buNone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each of these options the active counterparty is the Security Forces and Judicial System</a:t>
            </a:r>
          </a:p>
          <a:p>
            <a:pPr eaLnBrk="1">
              <a:buClrTx/>
              <a:buFontTx/>
              <a:buNone/>
            </a:pPr>
            <a:endParaRPr lang="en-US" alt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r>
              <a:rPr lang="en-US" altLang="es-E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 system (perceptions)</a:t>
            </a:r>
          </a:p>
          <a:p>
            <a:pPr marL="171450" indent="-171450" eaLnBrk="1">
              <a:buClrTx/>
              <a:buFont typeface="Arial" panose="020B0604020202020204" pitchFamily="34" charset="0"/>
              <a:buChar char="•"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legal guarantees</a:t>
            </a:r>
          </a:p>
          <a:p>
            <a:pPr marL="171450" indent="-171450" eaLnBrk="1">
              <a:buClrTx/>
              <a:buFont typeface="Arial" panose="020B0604020202020204" pitchFamily="34" charset="0"/>
              <a:buChar char="•"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that punishes</a:t>
            </a:r>
          </a:p>
          <a:p>
            <a:pPr marL="171450" indent="-171450" eaLnBrk="1">
              <a:buClrTx/>
              <a:buFont typeface="Arial" panose="020B0604020202020204" pitchFamily="34" charset="0"/>
              <a:buChar char="•"/>
            </a:pPr>
            <a:r>
              <a:rPr lang="en-US" altLang="es-E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Abandoned prisons (cult)</a:t>
            </a:r>
          </a:p>
          <a:p>
            <a:endParaRPr lang="en-US" altLang="es-E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39B48494-A002-C3E0-B9B3-F4A010DBC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36" y="4722129"/>
            <a:ext cx="144463" cy="144462"/>
          </a:xfrm>
          <a:prstGeom prst="ellipse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802694A4-4B79-64CA-6241-7ED853872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" y="3197813"/>
            <a:ext cx="144463" cy="144462"/>
          </a:xfrm>
          <a:prstGeom prst="ellipse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AR"/>
          </a:p>
        </p:txBody>
      </p:sp>
      <p:sp>
        <p:nvSpPr>
          <p:cNvPr id="6" name="Line 15">
            <a:extLst>
              <a:ext uri="{FF2B5EF4-FFF2-40B4-BE49-F238E27FC236}">
                <a16:creationId xmlns:a16="http://schemas.microsoft.com/office/drawing/2014/main" id="{E7A12995-DB76-9B0A-6538-9B29245A3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352" y="3893533"/>
            <a:ext cx="4032250" cy="1587"/>
          </a:xfrm>
          <a:prstGeom prst="line">
            <a:avLst/>
          </a:prstGeom>
          <a:noFill/>
          <a:ln w="1908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id="{41D06D7B-E660-4D67-70D7-F5481DE7B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7191" y="4227106"/>
            <a:ext cx="4032250" cy="1587"/>
          </a:xfrm>
          <a:prstGeom prst="line">
            <a:avLst/>
          </a:prstGeom>
          <a:noFill/>
          <a:ln w="1908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" name="Line 15">
            <a:extLst>
              <a:ext uri="{FF2B5EF4-FFF2-40B4-BE49-F238E27FC236}">
                <a16:creationId xmlns:a16="http://schemas.microsoft.com/office/drawing/2014/main" id="{DA7F96A2-1F9A-3C2E-BD55-A370987CD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8471" y="4865004"/>
            <a:ext cx="4032250" cy="1587"/>
          </a:xfrm>
          <a:prstGeom prst="line">
            <a:avLst/>
          </a:prstGeom>
          <a:noFill/>
          <a:ln w="1908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>
            <a:extLst>
              <a:ext uri="{FF2B5EF4-FFF2-40B4-BE49-F238E27FC236}">
                <a16:creationId xmlns:a16="http://schemas.microsoft.com/office/drawing/2014/main" id="{78CDC76F-AAD5-3544-08FA-CAB0519A0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" y="112456"/>
            <a:ext cx="66611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s-ES" altLang="es-ES" sz="2400" b="1" dirty="0">
                <a:solidFill>
                  <a:srgbClr val="003399"/>
                </a:solidFill>
              </a:rPr>
              <a:t>Seguridad, Justicia y Jóvenes </a:t>
            </a:r>
          </a:p>
          <a:p>
            <a:pPr eaLnBrk="1">
              <a:buClrTx/>
              <a:buFontTx/>
              <a:buNone/>
            </a:pPr>
            <a:r>
              <a:rPr lang="es-ES" altLang="es-ES" sz="2400" b="1" dirty="0">
                <a:solidFill>
                  <a:srgbClr val="FF0000"/>
                </a:solidFill>
              </a:rPr>
              <a:t>Security, Justice and </a:t>
            </a:r>
            <a:r>
              <a:rPr lang="es-ES" altLang="es-ES" sz="2400" b="1" dirty="0" err="1">
                <a:solidFill>
                  <a:srgbClr val="FF0000"/>
                </a:solidFill>
              </a:rPr>
              <a:t>Youth</a:t>
            </a:r>
            <a:endParaRPr lang="es-ES" altLang="es-ES" sz="2400" b="1" dirty="0">
              <a:solidFill>
                <a:srgbClr val="FF0000"/>
              </a:solidFill>
            </a:endParaRP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6BB16665-707A-D1D8-8624-B08EF6A00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3" y="873694"/>
            <a:ext cx="6532925" cy="46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endParaRPr lang="es-AR" altLang="es-ES" sz="1400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es-AR" altLang="es-E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relación de las FFS y el SDJ </a:t>
            </a:r>
            <a:r>
              <a:rPr lang="es-AR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los adolescentes y jóvenes: se realiza desde el </a:t>
            </a:r>
            <a:r>
              <a:rPr lang="es-AR" altLang="es-E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estigma</a:t>
            </a:r>
            <a:r>
              <a:rPr lang="es-AR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la reproducción y reforzamiento permanente de éste.</a:t>
            </a:r>
            <a:endParaRPr lang="es-ES" altLang="es-E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>
              <a:buClrTx/>
              <a:buFontTx/>
              <a:buNone/>
            </a:pPr>
            <a:endParaRPr lang="es-ES" altLang="es-ES" sz="1400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es-AR" altLang="es-E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maneras diferenciales </a:t>
            </a:r>
          </a:p>
          <a:p>
            <a:pPr eaLnBrk="1">
              <a:buClrTx/>
              <a:buFontTx/>
              <a:buNone/>
            </a:pPr>
            <a:endParaRPr lang="es-AR" altLang="es-E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>
              <a:buClrTx/>
              <a:buFont typeface="Arial" panose="020B0604020202020204" pitchFamily="34" charset="0"/>
              <a:buChar char="•"/>
            </a:pPr>
            <a:r>
              <a:rPr lang="es-AR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los </a:t>
            </a:r>
            <a:r>
              <a:rPr lang="es-AR" alt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niños</a:t>
            </a:r>
            <a:r>
              <a:rPr lang="es-AR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existe cierta tolerancia mechada con violencia</a:t>
            </a:r>
          </a:p>
          <a:p>
            <a:pPr marL="285750" indent="-285750" eaLnBrk="1">
              <a:buClrTx/>
              <a:buFont typeface="Arial" panose="020B0604020202020204" pitchFamily="34" charset="0"/>
              <a:buChar char="•"/>
            </a:pPr>
            <a:r>
              <a:rPr lang="es-AR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los </a:t>
            </a:r>
            <a:r>
              <a:rPr lang="es-AR" alt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adolescentes</a:t>
            </a:r>
            <a:r>
              <a:rPr lang="es-AR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abuso de poder, malos tratos, humillación, amenazas;</a:t>
            </a:r>
          </a:p>
          <a:p>
            <a:pPr marL="285750" indent="-285750" eaLnBrk="1">
              <a:buClrTx/>
              <a:buFont typeface="Arial" panose="020B0604020202020204" pitchFamily="34" charset="0"/>
              <a:buChar char="•"/>
            </a:pPr>
            <a:r>
              <a:rPr lang="es-AR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los </a:t>
            </a:r>
            <a:r>
              <a:rPr lang="es-AR" alt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jóvenes</a:t>
            </a:r>
            <a:r>
              <a:rPr lang="es-AR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amenazas, violencia, extorsión</a:t>
            </a:r>
          </a:p>
          <a:p>
            <a:pPr marL="285750" indent="-285750" eaLnBrk="1">
              <a:buClrTx/>
              <a:buFont typeface="Arial" panose="020B0604020202020204" pitchFamily="34" charset="0"/>
              <a:buChar char="•"/>
            </a:pPr>
            <a:r>
              <a:rPr lang="es-AR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los </a:t>
            </a:r>
            <a:r>
              <a:rPr lang="es-AR" altLang="es-E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adultos</a:t>
            </a:r>
            <a:r>
              <a:rPr lang="es-AR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extorsión, connivencia, sociedades ilegales, violencia </a:t>
            </a:r>
          </a:p>
          <a:p>
            <a:pPr eaLnBrk="1">
              <a:buClrTx/>
              <a:buFontTx/>
              <a:buNone/>
            </a:pPr>
            <a:endParaRPr lang="es-ES" altLang="es-ES" sz="1500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endParaRPr lang="es-ES" altLang="es-ES" sz="1400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en-US" altLang="es-ES" sz="1400" dirty="0">
                <a:solidFill>
                  <a:srgbClr val="FF0000"/>
                </a:solidFill>
              </a:rPr>
              <a:t>The </a:t>
            </a:r>
            <a:r>
              <a:rPr lang="en-US" altLang="es-ES" sz="1400" b="1" dirty="0">
                <a:solidFill>
                  <a:srgbClr val="FF0000"/>
                </a:solidFill>
              </a:rPr>
              <a:t>relationship of the Security Forces </a:t>
            </a:r>
            <a:r>
              <a:rPr lang="en-US" altLang="es-ES" sz="1400" dirty="0">
                <a:solidFill>
                  <a:srgbClr val="FF0000"/>
                </a:solidFill>
              </a:rPr>
              <a:t>and the </a:t>
            </a:r>
            <a:r>
              <a:rPr lang="en-US" altLang="es-ES" sz="1400" b="1" dirty="0">
                <a:solidFill>
                  <a:srgbClr val="FF0000"/>
                </a:solidFill>
              </a:rPr>
              <a:t>Judicial System </a:t>
            </a:r>
            <a:r>
              <a:rPr lang="en-US" altLang="es-ES" sz="1400" dirty="0">
                <a:solidFill>
                  <a:srgbClr val="FF0000"/>
                </a:solidFill>
              </a:rPr>
              <a:t>with adolescents and young people: it is carried out from the stigma, and the reproduction and permanent reinforcement of it.</a:t>
            </a:r>
            <a:endParaRPr lang="es-ES" altLang="es-ES" sz="1400" dirty="0">
              <a:solidFill>
                <a:srgbClr val="FF0000"/>
              </a:solidFill>
            </a:endParaRPr>
          </a:p>
          <a:p>
            <a:pPr eaLnBrk="1">
              <a:buClrTx/>
              <a:buFontTx/>
              <a:buNone/>
            </a:pPr>
            <a:endParaRPr lang="es-ES" altLang="es-ES" sz="1500" dirty="0">
              <a:solidFill>
                <a:srgbClr val="000000"/>
              </a:solidFill>
            </a:endParaRPr>
          </a:p>
          <a:p>
            <a:pPr eaLnBrk="1">
              <a:buClrTx/>
              <a:buFontTx/>
              <a:buNone/>
            </a:pPr>
            <a:r>
              <a:rPr lang="en-US" altLang="es-ES" sz="1400" b="1" dirty="0">
                <a:solidFill>
                  <a:srgbClr val="000000"/>
                </a:solidFill>
              </a:rPr>
              <a:t>In differential ways </a:t>
            </a:r>
          </a:p>
          <a:p>
            <a:pPr eaLnBrk="1">
              <a:buClrTx/>
              <a:buFontTx/>
              <a:buNone/>
            </a:pPr>
            <a:endParaRPr lang="en-US" altLang="es-ES" sz="1400" dirty="0">
              <a:solidFill>
                <a:srgbClr val="000000"/>
              </a:solidFill>
            </a:endParaRPr>
          </a:p>
          <a:p>
            <a:pPr marL="285750" indent="-285750" eaLnBrk="1">
              <a:buClrTx/>
              <a:buFont typeface="Arial" panose="020B0604020202020204" pitchFamily="34" charset="0"/>
              <a:buChar char="•"/>
            </a:pPr>
            <a:r>
              <a:rPr lang="en-US" altLang="es-ES" sz="1400" dirty="0">
                <a:solidFill>
                  <a:srgbClr val="FF0000"/>
                </a:solidFill>
              </a:rPr>
              <a:t>With </a:t>
            </a:r>
            <a:r>
              <a:rPr lang="en-US" altLang="es-ES" sz="1400" dirty="0">
                <a:solidFill>
                  <a:schemeClr val="tx2"/>
                </a:solidFill>
              </a:rPr>
              <a:t>children </a:t>
            </a:r>
            <a:r>
              <a:rPr lang="en-US" altLang="es-ES" sz="1400" dirty="0">
                <a:solidFill>
                  <a:srgbClr val="FF0000"/>
                </a:solidFill>
              </a:rPr>
              <a:t>there is a certain tolerance squeezed with violence</a:t>
            </a:r>
          </a:p>
          <a:p>
            <a:pPr marL="285750" indent="-285750" eaLnBrk="1">
              <a:buClrTx/>
              <a:buFont typeface="Arial" panose="020B0604020202020204" pitchFamily="34" charset="0"/>
              <a:buChar char="•"/>
            </a:pPr>
            <a:r>
              <a:rPr lang="en-US" altLang="es-ES" sz="1400" dirty="0">
                <a:solidFill>
                  <a:srgbClr val="FF0000"/>
                </a:solidFill>
              </a:rPr>
              <a:t>With </a:t>
            </a:r>
            <a:r>
              <a:rPr lang="en-US" altLang="es-ES" sz="1400" dirty="0">
                <a:solidFill>
                  <a:schemeClr val="tx2"/>
                </a:solidFill>
              </a:rPr>
              <a:t>adolescents</a:t>
            </a:r>
            <a:r>
              <a:rPr lang="en-US" altLang="es-ES" sz="1400" dirty="0">
                <a:solidFill>
                  <a:srgbClr val="FF0000"/>
                </a:solidFill>
              </a:rPr>
              <a:t> abuse of power, mistreatment, humiliation, threats;</a:t>
            </a:r>
          </a:p>
          <a:p>
            <a:pPr marL="285750" indent="-285750" eaLnBrk="1">
              <a:buClrTx/>
              <a:buFont typeface="Arial" panose="020B0604020202020204" pitchFamily="34" charset="0"/>
              <a:buChar char="•"/>
            </a:pPr>
            <a:r>
              <a:rPr lang="en-US" altLang="es-ES" sz="1400" dirty="0">
                <a:solidFill>
                  <a:srgbClr val="FF0000"/>
                </a:solidFill>
              </a:rPr>
              <a:t>With </a:t>
            </a:r>
            <a:r>
              <a:rPr lang="en-US" altLang="es-ES" sz="1400" dirty="0">
                <a:solidFill>
                  <a:schemeClr val="tx1"/>
                </a:solidFill>
              </a:rPr>
              <a:t>young people </a:t>
            </a:r>
            <a:r>
              <a:rPr lang="en-US" altLang="es-ES" sz="1400" dirty="0">
                <a:solidFill>
                  <a:srgbClr val="FF0000"/>
                </a:solidFill>
              </a:rPr>
              <a:t>threats, violence, extortion</a:t>
            </a:r>
          </a:p>
          <a:p>
            <a:pPr marL="285750" indent="-285750" eaLnBrk="1">
              <a:buClrTx/>
              <a:buFont typeface="Arial" panose="020B0604020202020204" pitchFamily="34" charset="0"/>
              <a:buChar char="•"/>
            </a:pPr>
            <a:r>
              <a:rPr lang="en-US" altLang="es-ES" sz="1400" dirty="0">
                <a:solidFill>
                  <a:srgbClr val="FF0000"/>
                </a:solidFill>
              </a:rPr>
              <a:t>With </a:t>
            </a:r>
            <a:r>
              <a:rPr lang="en-US" altLang="es-ES" sz="1400" dirty="0">
                <a:solidFill>
                  <a:schemeClr val="tx1"/>
                </a:solidFill>
              </a:rPr>
              <a:t>adults </a:t>
            </a:r>
            <a:r>
              <a:rPr lang="en-US" altLang="es-ES" sz="1400" dirty="0">
                <a:solidFill>
                  <a:srgbClr val="FF0000"/>
                </a:solidFill>
              </a:rPr>
              <a:t>extortion, collusion, illegal societies, violence </a:t>
            </a:r>
          </a:p>
          <a:p>
            <a:pPr eaLnBrk="1">
              <a:buClrTx/>
              <a:buFontTx/>
              <a:buNone/>
            </a:pPr>
            <a:endParaRPr lang="es-ES" altLang="es-ES" sz="1500" dirty="0">
              <a:solidFill>
                <a:srgbClr val="000000"/>
              </a:solidFill>
            </a:endParaRPr>
          </a:p>
        </p:txBody>
      </p:sp>
      <p:sp>
        <p:nvSpPr>
          <p:cNvPr id="11269" name="Line 4">
            <a:extLst>
              <a:ext uri="{FF2B5EF4-FFF2-40B4-BE49-F238E27FC236}">
                <a16:creationId xmlns:a16="http://schemas.microsoft.com/office/drawing/2014/main" id="{52EF4256-3887-F537-7C68-307DF797D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7" y="3113280"/>
            <a:ext cx="4608512" cy="1588"/>
          </a:xfrm>
          <a:prstGeom prst="line">
            <a:avLst/>
          </a:prstGeom>
          <a:noFill/>
          <a:ln w="936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1271" name="Line 6">
            <a:extLst>
              <a:ext uri="{FF2B5EF4-FFF2-40B4-BE49-F238E27FC236}">
                <a16:creationId xmlns:a16="http://schemas.microsoft.com/office/drawing/2014/main" id="{8FA27369-E5ED-D121-D7D7-9B0EF0D30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461" y="1567794"/>
            <a:ext cx="4608512" cy="1587"/>
          </a:xfrm>
          <a:prstGeom prst="line">
            <a:avLst/>
          </a:prstGeom>
          <a:noFill/>
          <a:ln w="936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802657-B817-D037-BE05-7FEB5D5A4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7000"/>
                    </a14:imgEffect>
                    <a14:imgEffect>
                      <a14:brightnessContrast bright="37000" contras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0710" y="112456"/>
            <a:ext cx="3381438" cy="5417397"/>
          </a:xfrm>
          <a:prstGeom prst="rect">
            <a:avLst/>
          </a:prstGeom>
        </p:spPr>
      </p:pic>
      <p:sp>
        <p:nvSpPr>
          <p:cNvPr id="3" name="Line 6">
            <a:extLst>
              <a:ext uri="{FF2B5EF4-FFF2-40B4-BE49-F238E27FC236}">
                <a16:creationId xmlns:a16="http://schemas.microsoft.com/office/drawing/2014/main" id="{044BCC83-3EB6-2C9E-0729-3EBA9CAF2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785" y="3987403"/>
            <a:ext cx="4608512" cy="1587"/>
          </a:xfrm>
          <a:prstGeom prst="line">
            <a:avLst/>
          </a:prstGeom>
          <a:noFill/>
          <a:ln w="9360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o entre la multitud">
            <a:extLst>
              <a:ext uri="{FF2B5EF4-FFF2-40B4-BE49-F238E27FC236}">
                <a16:creationId xmlns:a16="http://schemas.microsoft.com/office/drawing/2014/main" id="{A1EC2291-195B-AF53-2A05-731EC0F13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3" r="8293" b="1"/>
          <a:stretch/>
        </p:blipFill>
        <p:spPr>
          <a:xfrm>
            <a:off x="5832400" y="10"/>
            <a:ext cx="4246965" cy="567054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548355-B377-38F1-827D-63973D453BB8}"/>
              </a:ext>
            </a:extLst>
          </p:cNvPr>
          <p:cNvSpPr txBox="1"/>
          <p:nvPr/>
        </p:nvSpPr>
        <p:spPr>
          <a:xfrm>
            <a:off x="238829" y="697563"/>
            <a:ext cx="5304341" cy="283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“… a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pesar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 del 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gran </a:t>
            </a: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abanico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de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políticas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públicas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 que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pueden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resultar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efectivas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cs typeface="+mn-cs"/>
              </a:rPr>
              <a:t>…” </a:t>
            </a: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Es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necesario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abrir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ese </a:t>
            </a:r>
            <a:r>
              <a:rPr lang="en-US" sz="1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abanico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 </a:t>
            </a:r>
            <a:r>
              <a:rPr lang="en-US" sz="1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contrapesar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la dimension </a:t>
            </a:r>
            <a:r>
              <a:rPr lang="en-US" sz="1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punitiva</a:t>
            </a:r>
            <a:r>
              <a:rPr lang="en-US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 las Políticas sobre Drogas 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 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enfoques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inclusión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social,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laboral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y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educativa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derechos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humanos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salud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pública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equidad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el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acceso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los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recursos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y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bienes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sociales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enfoque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género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… y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sigue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la </a:t>
            </a:r>
            <a:r>
              <a:rPr lang="en-U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lista</a:t>
            </a:r>
            <a:r>
              <a:rPr lang="en-U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1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cs"/>
            </a:endParaRP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1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37F078-2DD8-C30B-51D8-D76B7AD6A32A}"/>
              </a:ext>
            </a:extLst>
          </p:cNvPr>
          <p:cNvSpPr txBox="1"/>
          <p:nvPr/>
        </p:nvSpPr>
        <p:spPr>
          <a:xfrm>
            <a:off x="371917" y="186071"/>
            <a:ext cx="5038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recomendación…// </a:t>
            </a:r>
            <a:r>
              <a:rPr lang="es-A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AR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</a:t>
            </a:r>
            <a:endParaRPr lang="es-A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B9F051-E36C-0B72-ED07-E707E9BB2B5D}"/>
              </a:ext>
            </a:extLst>
          </p:cNvPr>
          <p:cNvSpPr txBox="1"/>
          <p:nvPr/>
        </p:nvSpPr>
        <p:spPr>
          <a:xfrm>
            <a:off x="215776" y="3195315"/>
            <a:ext cx="54726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"... </a:t>
            </a:r>
            <a:r>
              <a:rPr lang="es-ES" sz="1600" dirty="0" err="1">
                <a:solidFill>
                  <a:srgbClr val="FF0000"/>
                </a:solidFill>
              </a:rPr>
              <a:t>despite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the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wide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range</a:t>
            </a:r>
            <a:r>
              <a:rPr lang="es-ES" sz="1600" dirty="0">
                <a:solidFill>
                  <a:srgbClr val="FF0000"/>
                </a:solidFill>
              </a:rPr>
              <a:t> of </a:t>
            </a:r>
            <a:r>
              <a:rPr lang="es-ES" sz="1600" dirty="0" err="1">
                <a:solidFill>
                  <a:srgbClr val="FF0000"/>
                </a:solidFill>
              </a:rPr>
              <a:t>public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policies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that</a:t>
            </a:r>
            <a:r>
              <a:rPr lang="es-ES" sz="1600" dirty="0">
                <a:solidFill>
                  <a:srgbClr val="FF0000"/>
                </a:solidFill>
              </a:rPr>
              <a:t> can be </a:t>
            </a:r>
            <a:r>
              <a:rPr lang="es-ES" sz="1600" dirty="0" err="1">
                <a:solidFill>
                  <a:srgbClr val="FF0000"/>
                </a:solidFill>
              </a:rPr>
              <a:t>effective</a:t>
            </a:r>
            <a:r>
              <a:rPr lang="es-ES" sz="1600" dirty="0">
                <a:solidFill>
                  <a:srgbClr val="FF0000"/>
                </a:solidFill>
              </a:rPr>
              <a:t>..." </a:t>
            </a:r>
          </a:p>
          <a:p>
            <a:endParaRPr lang="es-ES" sz="1600" dirty="0">
              <a:solidFill>
                <a:srgbClr val="FF0000"/>
              </a:solidFill>
            </a:endParaRPr>
          </a:p>
          <a:p>
            <a:r>
              <a:rPr lang="es-ES" sz="1600" dirty="0" err="1">
                <a:solidFill>
                  <a:srgbClr val="FF0000"/>
                </a:solidFill>
              </a:rPr>
              <a:t>It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is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necessary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to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b="1" dirty="0">
                <a:solidFill>
                  <a:srgbClr val="FF0000"/>
                </a:solidFill>
              </a:rPr>
              <a:t>open </a:t>
            </a:r>
            <a:r>
              <a:rPr lang="es-ES" sz="1600" b="1" dirty="0" err="1">
                <a:solidFill>
                  <a:srgbClr val="FF0000"/>
                </a:solidFill>
              </a:rPr>
              <a:t>this</a:t>
            </a:r>
            <a:r>
              <a:rPr lang="es-ES" sz="1600" b="1" dirty="0">
                <a:solidFill>
                  <a:srgbClr val="FF0000"/>
                </a:solidFill>
              </a:rPr>
              <a:t> </a:t>
            </a:r>
            <a:r>
              <a:rPr lang="es-ES" sz="1600" b="1" dirty="0" err="1">
                <a:solidFill>
                  <a:srgbClr val="FF0000"/>
                </a:solidFill>
              </a:rPr>
              <a:t>range</a:t>
            </a:r>
            <a:r>
              <a:rPr lang="es-ES" sz="1600" b="1" dirty="0">
                <a:solidFill>
                  <a:srgbClr val="FF0000"/>
                </a:solidFill>
              </a:rPr>
              <a:t> and </a:t>
            </a:r>
            <a:r>
              <a:rPr lang="es-ES" sz="1600" b="1" dirty="0" err="1">
                <a:solidFill>
                  <a:srgbClr val="FF0000"/>
                </a:solidFill>
              </a:rPr>
              <a:t>counterbalance</a:t>
            </a:r>
            <a:r>
              <a:rPr lang="es-ES" sz="1600" b="1" dirty="0">
                <a:solidFill>
                  <a:srgbClr val="FF0000"/>
                </a:solidFill>
              </a:rPr>
              <a:t> </a:t>
            </a:r>
            <a:r>
              <a:rPr lang="es-ES" sz="1600" b="1" dirty="0" err="1">
                <a:solidFill>
                  <a:srgbClr val="FF0000"/>
                </a:solidFill>
              </a:rPr>
              <a:t>the</a:t>
            </a:r>
            <a:r>
              <a:rPr lang="es-ES" sz="1600" b="1" dirty="0">
                <a:solidFill>
                  <a:srgbClr val="FF0000"/>
                </a:solidFill>
              </a:rPr>
              <a:t> punitive </a:t>
            </a:r>
            <a:r>
              <a:rPr lang="es-ES" sz="1600" b="1" dirty="0" err="1">
                <a:solidFill>
                  <a:srgbClr val="FF0000"/>
                </a:solidFill>
              </a:rPr>
              <a:t>dimension</a:t>
            </a:r>
            <a:r>
              <a:rPr lang="es-ES" sz="1600" b="1" dirty="0">
                <a:solidFill>
                  <a:srgbClr val="FF0000"/>
                </a:solidFill>
              </a:rPr>
              <a:t> of Drug </a:t>
            </a:r>
            <a:r>
              <a:rPr lang="es-ES" sz="1600" b="1" dirty="0" err="1">
                <a:solidFill>
                  <a:srgbClr val="FF0000"/>
                </a:solidFill>
              </a:rPr>
              <a:t>Policies</a:t>
            </a:r>
            <a:r>
              <a:rPr lang="es-ES" sz="1600" b="1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with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approaches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to</a:t>
            </a:r>
            <a:r>
              <a:rPr lang="es-ES" sz="1600" dirty="0">
                <a:solidFill>
                  <a:srgbClr val="FF0000"/>
                </a:solidFill>
              </a:rPr>
              <a:t> social, labor and </a:t>
            </a:r>
            <a:r>
              <a:rPr lang="es-ES" sz="1600" dirty="0" err="1">
                <a:solidFill>
                  <a:srgbClr val="FF0000"/>
                </a:solidFill>
              </a:rPr>
              <a:t>educational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inclusion</a:t>
            </a:r>
            <a:r>
              <a:rPr lang="es-ES" sz="1600" dirty="0">
                <a:solidFill>
                  <a:srgbClr val="FF0000"/>
                </a:solidFill>
              </a:rPr>
              <a:t>, human </a:t>
            </a:r>
            <a:r>
              <a:rPr lang="es-ES" sz="1600" dirty="0" err="1">
                <a:solidFill>
                  <a:srgbClr val="FF0000"/>
                </a:solidFill>
              </a:rPr>
              <a:t>rights</a:t>
            </a:r>
            <a:r>
              <a:rPr lang="es-ES" sz="1600" dirty="0">
                <a:solidFill>
                  <a:srgbClr val="FF0000"/>
                </a:solidFill>
              </a:rPr>
              <a:t>, </a:t>
            </a:r>
            <a:r>
              <a:rPr lang="es-ES" sz="1600" dirty="0" err="1">
                <a:solidFill>
                  <a:srgbClr val="FF0000"/>
                </a:solidFill>
              </a:rPr>
              <a:t>public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health</a:t>
            </a:r>
            <a:r>
              <a:rPr lang="es-ES" sz="1600" dirty="0">
                <a:solidFill>
                  <a:srgbClr val="FF0000"/>
                </a:solidFill>
              </a:rPr>
              <a:t>, </a:t>
            </a:r>
            <a:r>
              <a:rPr lang="es-ES" sz="1600" dirty="0" err="1">
                <a:solidFill>
                  <a:srgbClr val="FF0000"/>
                </a:solidFill>
              </a:rPr>
              <a:t>equity</a:t>
            </a:r>
            <a:r>
              <a:rPr lang="es-ES" sz="1600" dirty="0">
                <a:solidFill>
                  <a:srgbClr val="FF0000"/>
                </a:solidFill>
              </a:rPr>
              <a:t> in </a:t>
            </a:r>
            <a:r>
              <a:rPr lang="es-ES" sz="1600" dirty="0" err="1">
                <a:solidFill>
                  <a:srgbClr val="FF0000"/>
                </a:solidFill>
              </a:rPr>
              <a:t>access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to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resources</a:t>
            </a:r>
            <a:r>
              <a:rPr lang="es-ES" sz="1600" dirty="0">
                <a:solidFill>
                  <a:srgbClr val="FF0000"/>
                </a:solidFill>
              </a:rPr>
              <a:t> and social </a:t>
            </a:r>
            <a:r>
              <a:rPr lang="es-ES" sz="1600" dirty="0" err="1">
                <a:solidFill>
                  <a:srgbClr val="FF0000"/>
                </a:solidFill>
              </a:rPr>
              <a:t>goods</a:t>
            </a:r>
            <a:r>
              <a:rPr lang="es-ES" sz="1600" dirty="0">
                <a:solidFill>
                  <a:srgbClr val="FF0000"/>
                </a:solidFill>
              </a:rPr>
              <a:t>, </a:t>
            </a:r>
            <a:r>
              <a:rPr lang="es-ES" sz="1600" dirty="0" err="1">
                <a:solidFill>
                  <a:srgbClr val="FF0000"/>
                </a:solidFill>
              </a:rPr>
              <a:t>gender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approach</a:t>
            </a:r>
            <a:r>
              <a:rPr lang="es-ES" sz="1600" dirty="0">
                <a:solidFill>
                  <a:srgbClr val="FF0000"/>
                </a:solidFill>
              </a:rPr>
              <a:t> ... and </a:t>
            </a:r>
            <a:r>
              <a:rPr lang="es-ES" sz="1600" dirty="0" err="1">
                <a:solidFill>
                  <a:srgbClr val="FF0000"/>
                </a:solidFill>
              </a:rPr>
              <a:t>follow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the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err="1">
                <a:solidFill>
                  <a:srgbClr val="FF0000"/>
                </a:solidFill>
              </a:rPr>
              <a:t>list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8B51BEC-F0EE-2359-82F2-0F7235A93BD1}"/>
              </a:ext>
            </a:extLst>
          </p:cNvPr>
          <p:cNvSpPr txBox="1"/>
          <p:nvPr/>
        </p:nvSpPr>
        <p:spPr>
          <a:xfrm>
            <a:off x="5977614" y="3339331"/>
            <a:ext cx="39592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+mn-cs"/>
              </a:rPr>
              <a:t>Las políticas punitivas sobre drogas no solo encarcelan cuerpos; también construyen subjetividades</a:t>
            </a:r>
          </a:p>
          <a:p>
            <a:endParaRPr lang="es-A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Punitive drug policies don't just incarcerate bodies; They also construct subjectivities</a:t>
            </a:r>
          </a:p>
          <a:p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30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0" ma:contentTypeDescription="Crear nuevo documento." ma:contentTypeScope="" ma:versionID="2e53a87ea5247205f78a20eb5cefb80d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62ccdede3e4627fefff65ac5ccd02d7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D8F2C7-E91B-498F-8D1B-4433DB18E704}"/>
</file>

<file path=customXml/itemProps2.xml><?xml version="1.0" encoding="utf-8"?>
<ds:datastoreItem xmlns:ds="http://schemas.openxmlformats.org/officeDocument/2006/customXml" ds:itemID="{5E19FC7B-6E19-4416-A634-1549F463F4E0}"/>
</file>

<file path=customXml/itemProps3.xml><?xml version="1.0" encoding="utf-8"?>
<ds:datastoreItem xmlns:ds="http://schemas.openxmlformats.org/officeDocument/2006/customXml" ds:itemID="{5324D153-4F74-4E11-9D60-44276DAC75CA}"/>
</file>

<file path=docProps/app.xml><?xml version="1.0" encoding="utf-8"?>
<Properties xmlns="http://schemas.openxmlformats.org/officeDocument/2006/extended-properties" xmlns:vt="http://schemas.openxmlformats.org/officeDocument/2006/docPropsVTypes">
  <TotalTime>35986</TotalTime>
  <Words>1499</Words>
  <Application>Microsoft Office PowerPoint</Application>
  <PresentationFormat>Personalizado</PresentationFormat>
  <Paragraphs>166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HKGroteskPro-Regular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FABIAN</dc:creator>
  <cp:lastModifiedBy>Laura Guirao Stern - FIIAPP</cp:lastModifiedBy>
  <cp:revision>13</cp:revision>
  <cp:lastPrinted>1601-01-01T00:00:00Z</cp:lastPrinted>
  <dcterms:created xsi:type="dcterms:W3CDTF">2022-10-24T09:50:25Z</dcterms:created>
  <dcterms:modified xsi:type="dcterms:W3CDTF">2023-05-16T16:53:43Z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0x01010041DA512BF9E793498E3011D39B1824AC</vt:lpwstr>
  </property>
  <property fmtid="{D5CDD505-2E9C-101B-9397-08002B2CF9AE}" pid="3" name="palabrasclavesitio">
    <vt:lpwstr/>
  </property>
  <property fmtid="{D5CDD505-2E9C-101B-9397-08002B2CF9AE}" pid="4" name="palabrasclaveempresa">
    <vt:lpwstr/>
  </property>
  <property fmtid="{D5CDD505-2E9C-101B-9397-08002B2CF9AE}" pid="5" name="MediaServiceImageTags">
    <vt:lpwstr/>
  </property>
</Properties>
</file>