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  <p:sldMasterId id="2147483672" r:id="rId4"/>
    <p:sldMasterId id="2147483686" r:id="rId5"/>
    <p:sldMasterId id="2147483700" r:id="rId6"/>
  </p:sldMasterIdLst>
  <p:notesMasterIdLst>
    <p:notesMasterId r:id="rId25"/>
  </p:notesMasterIdLst>
  <p:sldIdLst>
    <p:sldId id="261" r:id="rId7"/>
    <p:sldId id="4391" r:id="rId8"/>
    <p:sldId id="4362" r:id="rId9"/>
    <p:sldId id="376" r:id="rId10"/>
    <p:sldId id="4367" r:id="rId11"/>
    <p:sldId id="266" r:id="rId12"/>
    <p:sldId id="4389" r:id="rId13"/>
    <p:sldId id="4394" r:id="rId14"/>
    <p:sldId id="263" r:id="rId15"/>
    <p:sldId id="4392" r:id="rId16"/>
    <p:sldId id="4386" r:id="rId17"/>
    <p:sldId id="4395" r:id="rId18"/>
    <p:sldId id="382" r:id="rId19"/>
    <p:sldId id="380" r:id="rId20"/>
    <p:sldId id="371" r:id="rId21"/>
    <p:sldId id="306" r:id="rId22"/>
    <p:sldId id="273" r:id="rId23"/>
    <p:sldId id="4398" r:id="rId24"/>
  </p:sldIdLst>
  <p:sldSz cx="10080625" cy="5670550"/>
  <p:notesSz cx="6808788" cy="99409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8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000000"/>
    <a:srgbClr val="333333"/>
    <a:srgbClr val="EF4136"/>
    <a:srgbClr val="FFD525"/>
    <a:srgbClr val="FF9933"/>
    <a:srgbClr val="FFFFFF"/>
    <a:srgbClr val="CC33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9B685-DD27-4126-B554-1EB9EC1E3707}" v="54" dt="2024-02-19T10:22:4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7" autoAdjust="0"/>
    <p:restoredTop sz="93252" autoAdjust="0"/>
  </p:normalViewPr>
  <p:slideViewPr>
    <p:cSldViewPr showGuides="1">
      <p:cViewPr varScale="1">
        <p:scale>
          <a:sx n="77" d="100"/>
          <a:sy n="77" d="100"/>
        </p:scale>
        <p:origin x="572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88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8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412B073-74C6-E872-F413-8A133750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B5B38D16-703A-3CD0-49FA-5024E3BB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7DF5827E-116F-08B8-DDB8-BBBADAB9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A9BD665E-197E-770C-634B-CA0F8B5E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62097493-7E5F-427C-F6F8-463C9313F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459464BB-4844-FA16-77E5-997D153B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475301B-AA76-B060-C525-B9481B7A887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838" y="755650"/>
            <a:ext cx="6604000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91411B0-514D-A8E7-AF99-E656113A83F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0593" y="4721755"/>
            <a:ext cx="5437594" cy="44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039FE65-529E-AB04-C65B-7C2C4A9E7D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42DB122-F469-C682-E669-8DC8DCA524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3357" y="1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9D1014E2-0107-E458-605E-C81B65ED13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3510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71CA38B-2213-CEB5-167E-7B9FB3D14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3357" y="9443510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13ADEFA-8D2B-7945-8A53-CA2CE2FC21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7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94977348-B050-2AEE-39F7-E920232190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4096C2-9EB6-3D47-9487-1E3895BE8B57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1928BC2D-69B3-1905-E3AE-92877D1428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B55DC41-AD9C-144A-86DD-4B8DBCFC6C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6913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96ebedc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96ebedc0f_0_4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26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77a667ef0f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77a667ef0f_1_156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92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b47398cd5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b47398cd52_0_191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04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gb47398cd52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7" name="Google Shape;3297;gb47398cd52_0_352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0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77a667e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77a667ef0f_0_0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1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974BE-4B9C-5311-1358-E253D4B1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54CD42EA-F8EB-E16B-3982-9C85551ED3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4096C2-9EB6-3D47-9487-1E3895BE8B57}" type="slidenum">
              <a:rPr lang="es-ES" altLang="es-ES"/>
              <a:pPr/>
              <a:t>18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7E74843E-59FB-DA2E-6E52-F708FBCBE9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4D593EB-202F-AC5A-B757-4D0504B4F6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72056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9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DDE83F3-1F4F-F12B-F13B-30364B606C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EDFEBD-6253-8A4D-80F7-BCEBDDCEA3CD}" type="slidenum">
              <a:rPr lang="es-ES" altLang="es-ES"/>
              <a:pPr/>
              <a:t>3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D32C8557-6469-8CED-0065-62628C6959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3459435-8C2F-6DAB-4B4B-223C12B371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422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5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93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96ebedc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96ebedc0f_0_4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40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B5B7105-EE5F-4EF1-8BAA-D3D6C0DFAB0B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6150" cy="478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08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96ebedc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96ebedc0f_0_3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4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11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243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19679-104B-0F8C-8651-D7C90FCF8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20E88824-8065-6114-ABEF-A1F59F83A4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12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EED8AF69-D38C-8012-236F-24A80251A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549F6CF-84CC-6622-D5D0-25F92204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490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3DF37-8501-6DB5-B27A-8322A5CB7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DD9742-0B23-4001-D3AE-9E67D708B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59E5D-5E17-ACE2-4454-C07849A72D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FF715-0B5C-096B-6871-2912F5E262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CF16D-0DEA-D0DC-9F31-DA2960464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1D091-FDC7-D84A-BF9D-BD34ACF634A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8419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EEF07-2318-8BC4-A87B-3C5C9BF3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02BBE7-5C44-A6CC-1E10-92C8728BA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AD977-3647-4CD7-8B84-BD065AA0B2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E7AB-E440-AEC2-D31F-1411B4E2F2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0F832-34B0-524C-A3F7-93F505676D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0B16E8-5FE1-2544-8307-6F7B720EC62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39194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4D53BF-DA88-7BE6-8EAD-F0D618256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225425"/>
            <a:ext cx="2263775" cy="4832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82E319-0B8F-BCDA-979D-5A8545106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3687" cy="4832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86FD8-1BD4-4657-EF6E-AFB9443715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87D99-331F-6376-FB20-B1CC711DB3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DE2EE-E623-CAFF-06C8-CBE69A275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C964AB-CAAD-0E44-8717-4957619FCC2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89625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76665-9C08-03A7-34AB-FF2F2972F5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CA3AB-E3F3-E711-C159-E0849DCA1B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89881-ADA2-C7D6-F31C-A446ECBEE9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B95A-8E10-488A-878D-9654E4E8115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22790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52E29-4305-2D24-9458-2D2A0544D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ABA61-F4A5-788B-F732-D5C2B7F999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ED62C-47F8-C779-4AD4-FF51D03692D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CFF5-3AC8-4552-A9C8-D290D8482A7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293398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4DFAE-4FAB-A313-A493-3BFA3AE6BD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1DE00-78A9-90D5-3BEE-7FA9273AB3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F1F26-EC20-9097-E288-3965509593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0A08-D985-4BCA-83D8-3CF2FF736C8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6930483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3412" cy="3711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99050" y="1327150"/>
            <a:ext cx="4445000" cy="3711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28E6AA-9ABD-78F3-713F-C90929AACF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0DA647-59E3-3A53-266F-55DE0BDDDF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D58132-964C-5648-34FE-024FF81560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E909-106A-419B-A733-8F824D5CAB4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572798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D42920-1AAD-65B6-F05E-7FA5B83B6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AC1C522-4B69-FA49-76D2-50AE6C91F5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57A0ECD-69C8-CC0A-B88A-D56C4C18F9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7912-F533-4754-ACF1-00494C156A5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067724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88EB9F-2562-D1A1-9309-08C0FD64C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A81D9-70A3-32D8-E603-126EA8A231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63F04-B4E2-F962-C781-9F181419FA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EC1A-2F3F-4BE5-B40B-8BE6C55C694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7420368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E310A19-0D35-5252-2A3A-5A0038DC3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26ADE1-57F4-D953-DB15-B54A7EA085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52AEEB-BA97-A232-0976-252F6BCE04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5C06-6159-4672-96F6-DF97C84FC19E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09108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217DF4-56F5-2AF6-BB24-6F482C02C5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AD405C-50DE-E0BC-1A22-DFC61FFDB5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E3E52D-7706-98FD-8267-07E4AD614C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D496-2B0C-4A4B-8B7E-06FD8A4D4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912359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EB91E-6DE1-CB11-946B-DF3CDDD9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0B76E-DBBE-4080-E9AA-0D9301CE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24E7D-115B-E9D0-9C64-5DD3244603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829FC-C808-F0D9-E79F-9F2B8EF352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89076-13D0-AD85-DCDF-C20C364CE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CA868-26E6-314F-B80C-63DB4DF293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12733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31F717-688E-92E4-DB41-46F7886FF5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96BCF2-2B29-4E6B-9458-A4EE9E9463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942E1E-7A9A-F3A1-8353-339C49AA37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CB1D-B3E8-4EE7-A8F8-8B67BAB7608C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789585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8F7E4-9BE8-E54E-8A85-F3A15412E2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3C3C2-77C8-421D-F61B-C43E9D7825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04CDA-D5AA-D0F6-D305-F8930BEF71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86D9-553F-48B1-83C7-72B225BEE1D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3765020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038" y="225425"/>
            <a:ext cx="2259012" cy="4813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29400" cy="4813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B3D8A-CCDC-1535-6D49-A89A0AF632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A5B41-BA8B-BE3F-000D-7CF20BB8D7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1D6FA-49DD-FF49-CB9F-BFDB6426C4E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DE76-CC3A-429B-AFF8-FF0F27B5470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2058865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rgbClr val="EF413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86281" y="594782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205469" y="594782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4205469" y="100566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205469" y="2248525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4205469" y="2659409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205469" y="3902079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205469" y="431296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23513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4125" y="2835275"/>
            <a:ext cx="10261534" cy="2854293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3799" y="2835275"/>
            <a:ext cx="9856721" cy="2735887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5178309" y="1455507"/>
            <a:ext cx="3987271" cy="196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614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517377" y="3282933"/>
            <a:ext cx="2648148" cy="79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23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419587" y="1606573"/>
            <a:ext cx="5241396" cy="2457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3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07000" y="4058850"/>
            <a:ext cx="4870318" cy="407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97182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123641" y="2056808"/>
            <a:ext cx="6033823" cy="125284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9968866" y="2070217"/>
            <a:ext cx="2646" cy="122605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262408" y="2206509"/>
            <a:ext cx="1833563" cy="1031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910556" y="1932957"/>
            <a:ext cx="4764154" cy="1360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0583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925886" y="3452542"/>
            <a:ext cx="4226719" cy="69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9900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243" y="1354314"/>
            <a:ext cx="8685279" cy="4029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9350" y="348174"/>
            <a:ext cx="8493125" cy="78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5276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5040313" y="881920"/>
            <a:ext cx="3932039" cy="1297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86281" y="1148697"/>
            <a:ext cx="4226719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8259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rgbClr val="EF413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4114616" y="111653"/>
            <a:ext cx="5823714" cy="5440795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86281" y="594782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205469" y="594782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4205469" y="100566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205469" y="2248525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4205469" y="2659409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205469" y="3902079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205469" y="431296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11767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11952" y="1205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704667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4205469" y="592577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2"/>
          </p:nvPr>
        </p:nvSpPr>
        <p:spPr>
          <a:xfrm>
            <a:off x="4205469" y="1001824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4205469" y="237091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"/>
          </p:nvPr>
        </p:nvSpPr>
        <p:spPr>
          <a:xfrm>
            <a:off x="4205469" y="2791395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5"/>
          </p:nvPr>
        </p:nvSpPr>
        <p:spPr>
          <a:xfrm>
            <a:off x="4205469" y="415687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6"/>
          </p:nvPr>
        </p:nvSpPr>
        <p:spPr>
          <a:xfrm>
            <a:off x="4205469" y="457735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6599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4D2B1-5AF2-0E6B-3E76-54EB5862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73DE3-3CA2-8A93-DFC1-2DB53A6E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13048-22F7-56BF-F672-8D8951BF5C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59198-18D9-2EB8-C6B6-1CAB363385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146F2-CF2A-F8F1-00D8-850BC89547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F3F984-F8DC-CD4A-8F4D-EC97314535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038284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671983" y="417297"/>
            <a:ext cx="4351073" cy="1522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49615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bg>
      <p:bgPr>
        <a:solidFill>
          <a:srgbClr val="EF4136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786281" y="752683"/>
            <a:ext cx="2297576" cy="861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0552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subTitle" idx="1"/>
          </p:nvPr>
        </p:nvSpPr>
        <p:spPr>
          <a:xfrm>
            <a:off x="4238893" y="110304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2"/>
          </p:nvPr>
        </p:nvSpPr>
        <p:spPr>
          <a:xfrm>
            <a:off x="4238893" y="1392848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3"/>
          </p:nvPr>
        </p:nvSpPr>
        <p:spPr>
          <a:xfrm>
            <a:off x="4238893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4"/>
          </p:nvPr>
        </p:nvSpPr>
        <p:spPr>
          <a:xfrm>
            <a:off x="7068584" y="1392835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7067757" y="110155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ubTitle" idx="6"/>
          </p:nvPr>
        </p:nvSpPr>
        <p:spPr>
          <a:xfrm>
            <a:off x="4238893" y="3693733"/>
            <a:ext cx="1818349" cy="968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7"/>
          </p:nvPr>
        </p:nvSpPr>
        <p:spPr>
          <a:xfrm>
            <a:off x="7068584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8"/>
          </p:nvPr>
        </p:nvSpPr>
        <p:spPr>
          <a:xfrm>
            <a:off x="7068584" y="3695212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767788" y="1715222"/>
            <a:ext cx="2047875" cy="2240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91065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subTitle" idx="1"/>
          </p:nvPr>
        </p:nvSpPr>
        <p:spPr>
          <a:xfrm>
            <a:off x="1587690" y="2100176"/>
            <a:ext cx="1613958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2"/>
          </p:nvPr>
        </p:nvSpPr>
        <p:spPr>
          <a:xfrm>
            <a:off x="786281" y="2494612"/>
            <a:ext cx="2415646" cy="507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3"/>
          </p:nvPr>
        </p:nvSpPr>
        <p:spPr>
          <a:xfrm>
            <a:off x="6857963" y="373608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4"/>
          </p:nvPr>
        </p:nvSpPr>
        <p:spPr>
          <a:xfrm>
            <a:off x="6857964" y="2499231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ubTitle" idx="5"/>
          </p:nvPr>
        </p:nvSpPr>
        <p:spPr>
          <a:xfrm>
            <a:off x="6857964" y="210017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6"/>
          </p:nvPr>
        </p:nvSpPr>
        <p:spPr>
          <a:xfrm>
            <a:off x="6857964" y="4132022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2126395" y="415935"/>
            <a:ext cx="5827779" cy="776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7"/>
          </p:nvPr>
        </p:nvSpPr>
        <p:spPr>
          <a:xfrm>
            <a:off x="788622" y="4135885"/>
            <a:ext cx="2412669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8"/>
          </p:nvPr>
        </p:nvSpPr>
        <p:spPr>
          <a:xfrm>
            <a:off x="1586202" y="3737012"/>
            <a:ext cx="1615612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04479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38024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2935662" y="1924057"/>
            <a:ext cx="4261445" cy="381575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435" name="Google Shape;435;p59"/>
          <p:cNvSpPr txBox="1"/>
          <p:nvPr/>
        </p:nvSpPr>
        <p:spPr>
          <a:xfrm>
            <a:off x="3650423" y="4151678"/>
            <a:ext cx="2779779" cy="66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ctr" rtl="0">
              <a:spcBef>
                <a:spcPts val="331"/>
              </a:spcBef>
              <a:spcAft>
                <a:spcPts val="0"/>
              </a:spcAft>
              <a:buNone/>
            </a:pPr>
            <a:endParaRPr sz="1213" b="1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2955093" y="731037"/>
            <a:ext cx="4227049" cy="1143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819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37" name="Google Shape;437;p59"/>
          <p:cNvSpPr txBox="1">
            <a:spLocks noGrp="1"/>
          </p:cNvSpPr>
          <p:nvPr>
            <p:ph type="subTitle" idx="1"/>
          </p:nvPr>
        </p:nvSpPr>
        <p:spPr>
          <a:xfrm>
            <a:off x="3057150" y="2092519"/>
            <a:ext cx="3937331" cy="133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8" name="Google Shape;438;p59"/>
          <p:cNvCxnSpPr/>
          <p:nvPr/>
        </p:nvCxnSpPr>
        <p:spPr>
          <a:xfrm>
            <a:off x="2933913" y="5553468"/>
            <a:ext cx="426938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981695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65439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3135353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845426" y="2326425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845440" y="1916474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3135340" y="2326174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5423256" y="191647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7713170" y="2323592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7713170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5423256" y="2325611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54479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520092" y="348754"/>
            <a:ext cx="5482167" cy="16861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2520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96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28360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4125" y="2835275"/>
            <a:ext cx="10261534" cy="2854293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3799" y="2835275"/>
            <a:ext cx="9856721" cy="2735887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5178309" y="1455507"/>
            <a:ext cx="3987271" cy="196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algn="r"/>
            <a:endParaRPr sz="6614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517377" y="3282933"/>
            <a:ext cx="2648148" cy="79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algn="r"/>
            <a:endParaRPr sz="1323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419587" y="1606573"/>
            <a:ext cx="5241396" cy="2457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3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07000" y="4058850"/>
            <a:ext cx="4870318" cy="407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3154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123641" y="2056808"/>
            <a:ext cx="6033823" cy="125284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9968866" y="2070217"/>
            <a:ext cx="2646" cy="122605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262408" y="2206509"/>
            <a:ext cx="1833563" cy="1031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910556" y="1932957"/>
            <a:ext cx="4764154" cy="1360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0583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925886" y="3452542"/>
            <a:ext cx="4226719" cy="69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4912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CE9F-0E8A-9622-FDA8-9882FFA2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7AE1C-2A8F-B31A-9F23-0E9D5C99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2937" cy="3730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87F45B-723A-B086-179D-BCF1083C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575" y="1327150"/>
            <a:ext cx="4454525" cy="3730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D7738-0073-96B1-7EA8-B281D9A84A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6C4E40-162F-7828-15BA-D0DBD13955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E6A11-EC5F-7209-B51F-252C29DA8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A5FC7-397C-B941-A0A4-2CC4B791D2E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859934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243" y="1354314"/>
            <a:ext cx="8685279" cy="4029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9350" y="348174"/>
            <a:ext cx="8493125" cy="78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99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516282" y="-67747"/>
            <a:ext cx="6798138" cy="5788955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57803" y="1978161"/>
            <a:ext cx="3067844" cy="1714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578701" y="3469251"/>
            <a:ext cx="2026047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4306510" y="3812736"/>
            <a:ext cx="2298237" cy="1230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7027153" y="639867"/>
            <a:ext cx="2116667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7027156" y="973994"/>
            <a:ext cx="2295591" cy="1227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28344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04668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35272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362167" y="2502219"/>
            <a:ext cx="3932039" cy="1297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362167" y="1870835"/>
            <a:ext cx="4226719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85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9670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-168010" y="3016438"/>
            <a:ext cx="5601229" cy="2357520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48" name="Google Shape;48;p8"/>
          <p:cNvCxnSpPr/>
          <p:nvPr/>
        </p:nvCxnSpPr>
        <p:spPr>
          <a:xfrm>
            <a:off x="112200" y="3016438"/>
            <a:ext cx="0" cy="236082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2800256" y="4606144"/>
            <a:ext cx="2307497" cy="539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7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2"/>
          </p:nvPr>
        </p:nvSpPr>
        <p:spPr>
          <a:xfrm>
            <a:off x="786281" y="3289987"/>
            <a:ext cx="4253839" cy="1345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39294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-97262" y="926570"/>
            <a:ext cx="4628224" cy="125284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53" name="Google Shape;53;p9"/>
          <p:cNvCxnSpPr/>
          <p:nvPr/>
        </p:nvCxnSpPr>
        <p:spPr>
          <a:xfrm>
            <a:off x="114432" y="926983"/>
            <a:ext cx="0" cy="125317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5040313" y="881920"/>
            <a:ext cx="3932039" cy="1297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86281" y="1148697"/>
            <a:ext cx="4226719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371136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520092" y="348754"/>
            <a:ext cx="5482167" cy="16861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2520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96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34456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28020" y="2824278"/>
            <a:ext cx="10231768" cy="15647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2272978" y="798050"/>
            <a:ext cx="5533099" cy="2042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2048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2"/>
          </p:nvPr>
        </p:nvSpPr>
        <p:spPr>
          <a:xfrm>
            <a:off x="2740152" y="3165713"/>
            <a:ext cx="4594490" cy="902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32481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720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65" y="2286571"/>
            <a:ext cx="10080625" cy="1115589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91" name="Google Shape;91;p14"/>
          <p:cNvCxnSpPr/>
          <p:nvPr/>
        </p:nvCxnSpPr>
        <p:spPr>
          <a:xfrm>
            <a:off x="119035" y="2288781"/>
            <a:ext cx="0" cy="11145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/>
          <p:nvPr/>
        </p:nvCxnSpPr>
        <p:spPr>
          <a:xfrm>
            <a:off x="9966385" y="2288781"/>
            <a:ext cx="0" cy="11145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2917031" y="2441805"/>
            <a:ext cx="4246563" cy="7977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2" hasCustomPrompt="1"/>
          </p:nvPr>
        </p:nvSpPr>
        <p:spPr>
          <a:xfrm>
            <a:off x="2402811" y="651715"/>
            <a:ext cx="2580680" cy="527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9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402811" y="1306537"/>
            <a:ext cx="2580680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3"/>
          </p:nvPr>
        </p:nvSpPr>
        <p:spPr>
          <a:xfrm>
            <a:off x="2402811" y="1632154"/>
            <a:ext cx="2580680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4" hasCustomPrompt="1"/>
          </p:nvPr>
        </p:nvSpPr>
        <p:spPr>
          <a:xfrm>
            <a:off x="5096695" y="651715"/>
            <a:ext cx="2580680" cy="527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9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5"/>
          </p:nvPr>
        </p:nvSpPr>
        <p:spPr>
          <a:xfrm>
            <a:off x="5096695" y="1297803"/>
            <a:ext cx="2580680" cy="317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6"/>
          </p:nvPr>
        </p:nvSpPr>
        <p:spPr>
          <a:xfrm>
            <a:off x="5094711" y="1632154"/>
            <a:ext cx="2584648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7" hasCustomPrompt="1"/>
          </p:nvPr>
        </p:nvSpPr>
        <p:spPr>
          <a:xfrm>
            <a:off x="2402811" y="3573463"/>
            <a:ext cx="2580680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9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8"/>
          </p:nvPr>
        </p:nvSpPr>
        <p:spPr>
          <a:xfrm>
            <a:off x="2402811" y="4242749"/>
            <a:ext cx="2580680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9"/>
          </p:nvPr>
        </p:nvSpPr>
        <p:spPr>
          <a:xfrm>
            <a:off x="2402811" y="4556345"/>
            <a:ext cx="2580680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13" hasCustomPrompt="1"/>
          </p:nvPr>
        </p:nvSpPr>
        <p:spPr>
          <a:xfrm>
            <a:off x="5096695" y="3573463"/>
            <a:ext cx="2580680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9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4"/>
          </p:nvPr>
        </p:nvSpPr>
        <p:spPr>
          <a:xfrm>
            <a:off x="5096695" y="4242749"/>
            <a:ext cx="2580680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5"/>
          </p:nvPr>
        </p:nvSpPr>
        <p:spPr>
          <a:xfrm>
            <a:off x="5096695" y="4556345"/>
            <a:ext cx="2580680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8077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7CCD1-AFD6-AAEE-1C04-A7863236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3EE3E-1E5F-8847-B0E6-F9E2A6B2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B22817-3079-F2D4-F6BA-CB16E4B6A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81F2A4-6112-E144-87B4-480A40B4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DDB81-E491-8AF4-F6B4-04DC499B1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091421-CBCD-91AC-3462-726BFF8740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9BB94-B0D1-296D-B8DA-E438E375C0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F05C2A-6AAC-13CA-0AEE-4C6CD0B4F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BB2D42-03B3-4742-8E36-FE13EFC514D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799192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6510817" y="963641"/>
            <a:ext cx="3611232" cy="125284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-80119" y="2208135"/>
            <a:ext cx="4628224" cy="125284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hasCustomPrompt="1"/>
          </p:nvPr>
        </p:nvSpPr>
        <p:spPr>
          <a:xfrm>
            <a:off x="4910556" y="1059873"/>
            <a:ext cx="1833563" cy="1031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2"/>
          </p:nvPr>
        </p:nvSpPr>
        <p:spPr>
          <a:xfrm>
            <a:off x="4910556" y="2155285"/>
            <a:ext cx="4764154" cy="1360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058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910556" y="3482192"/>
            <a:ext cx="4226719" cy="69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9968866" y="972777"/>
            <a:ext cx="2646" cy="122605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12211" y="2221530"/>
            <a:ext cx="2646" cy="122605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715389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hasCustomPrompt="1"/>
          </p:nvPr>
        </p:nvSpPr>
        <p:spPr>
          <a:xfrm>
            <a:off x="1177181" y="2223676"/>
            <a:ext cx="1833563" cy="1031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24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2"/>
          </p:nvPr>
        </p:nvSpPr>
        <p:spPr>
          <a:xfrm>
            <a:off x="2982052" y="1860393"/>
            <a:ext cx="4764154" cy="1360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0583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604161" y="2223680"/>
            <a:ext cx="2134857" cy="12177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18778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91290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971163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86281" y="434577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56458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5046872" y="1264560"/>
            <a:ext cx="5056849" cy="31245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hasCustomPrompt="1"/>
          </p:nvPr>
        </p:nvSpPr>
        <p:spPr>
          <a:xfrm>
            <a:off x="643247" y="1790685"/>
            <a:ext cx="4254169" cy="2042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204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3229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2"/>
          </p:nvPr>
        </p:nvSpPr>
        <p:spPr>
          <a:xfrm>
            <a:off x="5561018" y="1585020"/>
            <a:ext cx="3290755" cy="2454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6284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18612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5207882" y="3238106"/>
            <a:ext cx="2307497" cy="539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2"/>
          </p:nvPr>
        </p:nvSpPr>
        <p:spPr>
          <a:xfrm>
            <a:off x="5207882" y="1876417"/>
            <a:ext cx="4096411" cy="1345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9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2235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3506391" y="-62427"/>
            <a:ext cx="3067844" cy="5788955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506391" y="324997"/>
            <a:ext cx="3067844" cy="1714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1042242" y="3138979"/>
            <a:ext cx="2026047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2"/>
          </p:nvPr>
        </p:nvSpPr>
        <p:spPr>
          <a:xfrm>
            <a:off x="770052" y="3482464"/>
            <a:ext cx="2298237" cy="1230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3"/>
          </p:nvPr>
        </p:nvSpPr>
        <p:spPr>
          <a:xfrm>
            <a:off x="6962226" y="3138971"/>
            <a:ext cx="2116667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"/>
          </p:nvPr>
        </p:nvSpPr>
        <p:spPr>
          <a:xfrm>
            <a:off x="6962226" y="3473098"/>
            <a:ext cx="2295591" cy="1227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9539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689350" y="1342504"/>
            <a:ext cx="4290880" cy="37383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60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1pPr>
            <a:lvl2pPr marR="56002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2pPr>
            <a:lvl3pPr marR="56002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3pPr>
            <a:lvl4pPr marR="56002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4pPr>
            <a:lvl5pPr marR="56002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5pPr>
            <a:lvl6pPr marR="56002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6pPr>
            <a:lvl7pPr marR="56002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7pPr>
            <a:lvl8pPr marR="56002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8pPr>
            <a:lvl9pPr marR="56002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89350" y="348174"/>
            <a:ext cx="8493125" cy="78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2"/>
          </p:nvPr>
        </p:nvSpPr>
        <p:spPr>
          <a:xfrm>
            <a:off x="5040310" y="1342504"/>
            <a:ext cx="4193977" cy="37383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60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1pPr>
            <a:lvl2pPr marR="56002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2pPr>
            <a:lvl3pPr marR="56002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3pPr>
            <a:lvl4pPr marR="56002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4pPr>
            <a:lvl5pPr marR="56002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5pPr>
            <a:lvl6pPr marR="56002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6pPr>
            <a:lvl7pPr marR="56002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7pPr>
            <a:lvl8pPr marR="56002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8pPr>
            <a:lvl9pPr marR="56002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17706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70599" y="471994"/>
            <a:ext cx="8539427" cy="696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812257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770599" y="471994"/>
            <a:ext cx="8539427" cy="696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10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300B8-07E3-6DE8-9346-ABAD692A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A83C88-3429-1749-053C-5BE700DFD2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BBA1CA-35FB-B980-8AA6-6832733E2C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52DEC0-4B6B-1CBA-214B-70DC38C86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276472-063F-684B-B937-F63739125A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388471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770599" y="821059"/>
            <a:ext cx="2331641" cy="696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90067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4114616" y="111653"/>
            <a:ext cx="5823714" cy="5440795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86281" y="594782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205469" y="594782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4205469" y="100566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205469" y="2248525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4205469" y="2659409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205469" y="3902079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205469" y="431296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68811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-28634" y="1654954"/>
            <a:ext cx="6579195" cy="2354213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704667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1580405" y="2573697"/>
            <a:ext cx="967714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2"/>
          </p:nvPr>
        </p:nvSpPr>
        <p:spPr>
          <a:xfrm>
            <a:off x="1031064" y="298293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3"/>
          </p:nvPr>
        </p:nvSpPr>
        <p:spPr>
          <a:xfrm>
            <a:off x="4290679" y="2565945"/>
            <a:ext cx="967714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4"/>
          </p:nvPr>
        </p:nvSpPr>
        <p:spPr>
          <a:xfrm>
            <a:off x="3741338" y="298293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7100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11952" y="1205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704667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4205469" y="592577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2"/>
          </p:nvPr>
        </p:nvSpPr>
        <p:spPr>
          <a:xfrm>
            <a:off x="4205469" y="1001824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4205469" y="237091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"/>
          </p:nvPr>
        </p:nvSpPr>
        <p:spPr>
          <a:xfrm>
            <a:off x="4205469" y="2791395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5"/>
          </p:nvPr>
        </p:nvSpPr>
        <p:spPr>
          <a:xfrm>
            <a:off x="4205469" y="415687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6"/>
          </p:nvPr>
        </p:nvSpPr>
        <p:spPr>
          <a:xfrm>
            <a:off x="4205469" y="457735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62353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89350" y="356842"/>
            <a:ext cx="8604911" cy="707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47243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689350" y="356842"/>
            <a:ext cx="8604911" cy="707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19715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5376446" y="1323680"/>
            <a:ext cx="3502091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11261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786283" y="342758"/>
            <a:ext cx="3502091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583037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786283" y="594782"/>
            <a:ext cx="3502091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94953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540081" y="2407297"/>
            <a:ext cx="2503289" cy="855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128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FB6CE1-E323-0A3A-7F43-1425749012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F8E879-B865-264D-63E9-8110D2550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BC6F9-1EFB-D0C6-F859-12992ED9C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8CFDC6-9496-DF4A-9A21-D2C8A5D1F66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0382543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solidFill>
          <a:srgbClr val="EF4136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0" y="1360530"/>
            <a:ext cx="3204104" cy="295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r"/>
            <a:endParaRPr>
              <a:solidFill>
                <a:srgbClr val="FFFFFF"/>
              </a:solidFill>
            </a:endParaRPr>
          </a:p>
        </p:txBody>
      </p:sp>
      <p:cxnSp>
        <p:nvCxnSpPr>
          <p:cNvPr id="220" name="Google Shape;220;p36"/>
          <p:cNvCxnSpPr/>
          <p:nvPr/>
        </p:nvCxnSpPr>
        <p:spPr>
          <a:xfrm>
            <a:off x="114432" y="1361852"/>
            <a:ext cx="0" cy="29640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786281" y="2407297"/>
            <a:ext cx="2503289" cy="855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173405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671983" y="417297"/>
            <a:ext cx="4351073" cy="1522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849704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786281" y="390219"/>
            <a:ext cx="8518260" cy="832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783900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41734" y="2127325"/>
            <a:ext cx="2499982" cy="1415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53509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Title only 16">
    <p:bg>
      <p:bgPr>
        <a:solidFill>
          <a:schemeClr val="dk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804422" y="463632"/>
            <a:ext cx="2499982" cy="1415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612729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786281" y="752683"/>
            <a:ext cx="2297576" cy="861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74759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748138" y="356731"/>
            <a:ext cx="8593997" cy="809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ubTitle" idx="1"/>
          </p:nvPr>
        </p:nvSpPr>
        <p:spPr>
          <a:xfrm>
            <a:off x="1244664" y="1564428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subTitle" idx="2"/>
          </p:nvPr>
        </p:nvSpPr>
        <p:spPr>
          <a:xfrm>
            <a:off x="1108238" y="1875703"/>
            <a:ext cx="2339247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subTitle" idx="3"/>
          </p:nvPr>
        </p:nvSpPr>
        <p:spPr>
          <a:xfrm>
            <a:off x="3913577" y="1559136"/>
            <a:ext cx="2066396" cy="317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4"/>
          </p:nvPr>
        </p:nvSpPr>
        <p:spPr>
          <a:xfrm>
            <a:off x="3777482" y="1875702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subTitle" idx="5"/>
          </p:nvPr>
        </p:nvSpPr>
        <p:spPr>
          <a:xfrm>
            <a:off x="6679830" y="1559136"/>
            <a:ext cx="2063419" cy="317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subTitle" idx="6"/>
          </p:nvPr>
        </p:nvSpPr>
        <p:spPr>
          <a:xfrm>
            <a:off x="6486684" y="1875703"/>
            <a:ext cx="2449711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subTitle" idx="7"/>
          </p:nvPr>
        </p:nvSpPr>
        <p:spPr>
          <a:xfrm>
            <a:off x="1244664" y="2960075"/>
            <a:ext cx="2066396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subTitle" idx="8"/>
          </p:nvPr>
        </p:nvSpPr>
        <p:spPr>
          <a:xfrm>
            <a:off x="1108238" y="3249872"/>
            <a:ext cx="2339247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ubTitle" idx="9"/>
          </p:nvPr>
        </p:nvSpPr>
        <p:spPr>
          <a:xfrm>
            <a:off x="3915065" y="2960075"/>
            <a:ext cx="2063419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subTitle" idx="13"/>
          </p:nvPr>
        </p:nvSpPr>
        <p:spPr>
          <a:xfrm>
            <a:off x="3777482" y="3251584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ubTitle" idx="14"/>
          </p:nvPr>
        </p:nvSpPr>
        <p:spPr>
          <a:xfrm>
            <a:off x="6679830" y="2960075"/>
            <a:ext cx="2063419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5"/>
          </p:nvPr>
        </p:nvSpPr>
        <p:spPr>
          <a:xfrm>
            <a:off x="6542246" y="3251584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9pPr>
          </a:lstStyle>
          <a:p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948667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2643353" y="356731"/>
            <a:ext cx="6698919" cy="809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subTitle" idx="1"/>
          </p:nvPr>
        </p:nvSpPr>
        <p:spPr>
          <a:xfrm>
            <a:off x="3529093" y="173244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subTitle" idx="2"/>
          </p:nvPr>
        </p:nvSpPr>
        <p:spPr>
          <a:xfrm>
            <a:off x="3529093" y="2043719"/>
            <a:ext cx="2339247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ubTitle" idx="3"/>
          </p:nvPr>
        </p:nvSpPr>
        <p:spPr>
          <a:xfrm>
            <a:off x="6990715" y="1727153"/>
            <a:ext cx="2066396" cy="317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ubTitle" idx="4"/>
          </p:nvPr>
        </p:nvSpPr>
        <p:spPr>
          <a:xfrm>
            <a:off x="6990715" y="2043719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subTitle" idx="5"/>
          </p:nvPr>
        </p:nvSpPr>
        <p:spPr>
          <a:xfrm>
            <a:off x="6990715" y="2938652"/>
            <a:ext cx="2063419" cy="317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subTitle" idx="6"/>
          </p:nvPr>
        </p:nvSpPr>
        <p:spPr>
          <a:xfrm>
            <a:off x="6990715" y="3255218"/>
            <a:ext cx="2449711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44"/>
          <p:cNvSpPr txBox="1">
            <a:spLocks noGrp="1"/>
          </p:cNvSpPr>
          <p:nvPr>
            <p:ph type="subTitle" idx="7"/>
          </p:nvPr>
        </p:nvSpPr>
        <p:spPr>
          <a:xfrm>
            <a:off x="3529093" y="2944376"/>
            <a:ext cx="2066396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subTitle" idx="8"/>
          </p:nvPr>
        </p:nvSpPr>
        <p:spPr>
          <a:xfrm>
            <a:off x="3529093" y="3257062"/>
            <a:ext cx="2339247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9"/>
          </p:nvPr>
        </p:nvSpPr>
        <p:spPr>
          <a:xfrm>
            <a:off x="3529093" y="4173515"/>
            <a:ext cx="2063419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3"/>
          </p:nvPr>
        </p:nvSpPr>
        <p:spPr>
          <a:xfrm>
            <a:off x="3529093" y="4487913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subTitle" idx="14"/>
          </p:nvPr>
        </p:nvSpPr>
        <p:spPr>
          <a:xfrm>
            <a:off x="6990715" y="4175473"/>
            <a:ext cx="2063419" cy="3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5"/>
          </p:nvPr>
        </p:nvSpPr>
        <p:spPr>
          <a:xfrm>
            <a:off x="6990715" y="4489871"/>
            <a:ext cx="2338586" cy="524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295271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3050076" y="394200"/>
            <a:ext cx="6129073" cy="494986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276" name="Google Shape;276;p45"/>
          <p:cNvSpPr txBox="1">
            <a:spLocks noGrp="1"/>
          </p:cNvSpPr>
          <p:nvPr>
            <p:ph type="subTitle" idx="1"/>
          </p:nvPr>
        </p:nvSpPr>
        <p:spPr>
          <a:xfrm>
            <a:off x="4238893" y="110304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2"/>
          </p:nvPr>
        </p:nvSpPr>
        <p:spPr>
          <a:xfrm>
            <a:off x="4238893" y="1392848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3"/>
          </p:nvPr>
        </p:nvSpPr>
        <p:spPr>
          <a:xfrm>
            <a:off x="4238893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4"/>
          </p:nvPr>
        </p:nvSpPr>
        <p:spPr>
          <a:xfrm>
            <a:off x="7068584" y="1392835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7067757" y="110155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ubTitle" idx="6"/>
          </p:nvPr>
        </p:nvSpPr>
        <p:spPr>
          <a:xfrm>
            <a:off x="4238893" y="3693733"/>
            <a:ext cx="1818349" cy="968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7"/>
          </p:nvPr>
        </p:nvSpPr>
        <p:spPr>
          <a:xfrm>
            <a:off x="7068584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8"/>
          </p:nvPr>
        </p:nvSpPr>
        <p:spPr>
          <a:xfrm>
            <a:off x="7068584" y="3695212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767788" y="1715222"/>
            <a:ext cx="2047875" cy="2240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311534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rgbClr val="EF4136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/>
          <p:nvPr/>
        </p:nvSpPr>
        <p:spPr>
          <a:xfrm>
            <a:off x="4537880" y="2278032"/>
            <a:ext cx="5742451" cy="11188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r"/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subTitle" idx="1"/>
          </p:nvPr>
        </p:nvSpPr>
        <p:spPr>
          <a:xfrm>
            <a:off x="1782650" y="76701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ubTitle" idx="2"/>
          </p:nvPr>
        </p:nvSpPr>
        <p:spPr>
          <a:xfrm>
            <a:off x="1782650" y="1056815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subTitle" idx="3"/>
          </p:nvPr>
        </p:nvSpPr>
        <p:spPr>
          <a:xfrm>
            <a:off x="1782650" y="374077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4"/>
          </p:nvPr>
        </p:nvSpPr>
        <p:spPr>
          <a:xfrm>
            <a:off x="1782650" y="4029765"/>
            <a:ext cx="1818349" cy="968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ubTitle" idx="5"/>
          </p:nvPr>
        </p:nvSpPr>
        <p:spPr>
          <a:xfrm>
            <a:off x="1782650" y="2257050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subTitle" idx="6"/>
          </p:nvPr>
        </p:nvSpPr>
        <p:spPr>
          <a:xfrm>
            <a:off x="1782650" y="2547520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5039734" y="2467353"/>
            <a:ext cx="4264753" cy="724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764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21BD-A823-BF5B-EAB3-21AC78D4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EF774-14E0-EC11-37B3-02F0754C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0FD32A-BE32-0FF2-90B9-B2F152F82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41AEBF-DA86-ECA5-D79C-D47FC446BA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3D0DB-13A3-10A2-C5C3-EF07796102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F29ED-816E-641A-B8B3-E35FCE560F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AA2569-13BF-D24C-B33F-E9BFEC6AD41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9541611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subTitle" idx="1"/>
          </p:nvPr>
        </p:nvSpPr>
        <p:spPr>
          <a:xfrm>
            <a:off x="5292328" y="816515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ubTitle" idx="2"/>
          </p:nvPr>
        </p:nvSpPr>
        <p:spPr>
          <a:xfrm>
            <a:off x="5292328" y="1210949"/>
            <a:ext cx="3753776" cy="507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subTitle" idx="3"/>
          </p:nvPr>
        </p:nvSpPr>
        <p:spPr>
          <a:xfrm>
            <a:off x="5292328" y="398182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ubTitle" idx="4"/>
          </p:nvPr>
        </p:nvSpPr>
        <p:spPr>
          <a:xfrm>
            <a:off x="5292328" y="2272095"/>
            <a:ext cx="3750138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subTitle" idx="5"/>
          </p:nvPr>
        </p:nvSpPr>
        <p:spPr>
          <a:xfrm>
            <a:off x="5292328" y="1873041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subTitle" idx="6"/>
          </p:nvPr>
        </p:nvSpPr>
        <p:spPr>
          <a:xfrm>
            <a:off x="5292328" y="4377763"/>
            <a:ext cx="3750138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664931" y="2086753"/>
            <a:ext cx="2253589" cy="13130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ubTitle" idx="7"/>
          </p:nvPr>
        </p:nvSpPr>
        <p:spPr>
          <a:xfrm>
            <a:off x="5292328" y="3329961"/>
            <a:ext cx="3750138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subTitle" idx="8"/>
          </p:nvPr>
        </p:nvSpPr>
        <p:spPr>
          <a:xfrm>
            <a:off x="5292328" y="2931083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193295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subTitle" idx="1"/>
          </p:nvPr>
        </p:nvSpPr>
        <p:spPr>
          <a:xfrm>
            <a:off x="1587690" y="2100176"/>
            <a:ext cx="1613958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2"/>
          </p:nvPr>
        </p:nvSpPr>
        <p:spPr>
          <a:xfrm>
            <a:off x="786281" y="2494612"/>
            <a:ext cx="2415646" cy="507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3"/>
          </p:nvPr>
        </p:nvSpPr>
        <p:spPr>
          <a:xfrm>
            <a:off x="6857963" y="373608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4"/>
          </p:nvPr>
        </p:nvSpPr>
        <p:spPr>
          <a:xfrm>
            <a:off x="6857964" y="2499231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ubTitle" idx="5"/>
          </p:nvPr>
        </p:nvSpPr>
        <p:spPr>
          <a:xfrm>
            <a:off x="6857964" y="210017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6"/>
          </p:nvPr>
        </p:nvSpPr>
        <p:spPr>
          <a:xfrm>
            <a:off x="6857964" y="4132022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2126395" y="415935"/>
            <a:ext cx="5827779" cy="776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7"/>
          </p:nvPr>
        </p:nvSpPr>
        <p:spPr>
          <a:xfrm>
            <a:off x="788622" y="4135885"/>
            <a:ext cx="2412669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8"/>
          </p:nvPr>
        </p:nvSpPr>
        <p:spPr>
          <a:xfrm>
            <a:off x="1586202" y="3737012"/>
            <a:ext cx="1615612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07045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2">
  <p:cSld name="Title and three columns  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0" y="2835275"/>
            <a:ext cx="10080625" cy="2835110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1"/>
          </p:nvPr>
        </p:nvSpPr>
        <p:spPr>
          <a:xfrm>
            <a:off x="4275754" y="3753284"/>
            <a:ext cx="1522016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subTitle" idx="2"/>
          </p:nvPr>
        </p:nvSpPr>
        <p:spPr>
          <a:xfrm>
            <a:off x="4098975" y="4086936"/>
            <a:ext cx="187556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subTitle" idx="3"/>
          </p:nvPr>
        </p:nvSpPr>
        <p:spPr>
          <a:xfrm>
            <a:off x="1279237" y="3753284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subTitle" idx="4"/>
          </p:nvPr>
        </p:nvSpPr>
        <p:spPr>
          <a:xfrm>
            <a:off x="7103594" y="4086936"/>
            <a:ext cx="187556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subTitle" idx="5"/>
          </p:nvPr>
        </p:nvSpPr>
        <p:spPr>
          <a:xfrm>
            <a:off x="7283928" y="3752788"/>
            <a:ext cx="1522016" cy="342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subTitle" idx="6"/>
          </p:nvPr>
        </p:nvSpPr>
        <p:spPr>
          <a:xfrm>
            <a:off x="1101549" y="4086936"/>
            <a:ext cx="187556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1204764" y="349191"/>
            <a:ext cx="7663987" cy="729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9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grpSp>
        <p:nvGrpSpPr>
          <p:cNvPr id="328" name="Google Shape;328;p49"/>
          <p:cNvGrpSpPr/>
          <p:nvPr/>
        </p:nvGrpSpPr>
        <p:grpSpPr>
          <a:xfrm>
            <a:off x="111952" y="2835455"/>
            <a:ext cx="9857852" cy="2718542"/>
            <a:chOff x="101550" y="4001975"/>
            <a:chExt cx="8941926" cy="1035600"/>
          </a:xfrm>
        </p:grpSpPr>
        <p:cxnSp>
          <p:nvCxnSpPr>
            <p:cNvPr id="329" name="Google Shape;329;p49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49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49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47293046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5">
  <p:cSld name="Title and four column 5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1209835" y="1565120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subTitle" idx="2"/>
          </p:nvPr>
        </p:nvSpPr>
        <p:spPr>
          <a:xfrm>
            <a:off x="541431" y="1952037"/>
            <a:ext cx="218843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subTitle" idx="3"/>
          </p:nvPr>
        </p:nvSpPr>
        <p:spPr>
          <a:xfrm>
            <a:off x="1209835" y="2943455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ubTitle" idx="4"/>
          </p:nvPr>
        </p:nvSpPr>
        <p:spPr>
          <a:xfrm>
            <a:off x="542423" y="3332181"/>
            <a:ext cx="2187443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ubTitle" idx="5"/>
          </p:nvPr>
        </p:nvSpPr>
        <p:spPr>
          <a:xfrm>
            <a:off x="7373113" y="1565120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subTitle" idx="6"/>
          </p:nvPr>
        </p:nvSpPr>
        <p:spPr>
          <a:xfrm>
            <a:off x="7373113" y="1949117"/>
            <a:ext cx="218843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51"/>
          <p:cNvSpPr txBox="1">
            <a:spLocks noGrp="1"/>
          </p:cNvSpPr>
          <p:nvPr>
            <p:ph type="subTitle" idx="7"/>
          </p:nvPr>
        </p:nvSpPr>
        <p:spPr>
          <a:xfrm>
            <a:off x="7351099" y="2940630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subTitle" idx="8"/>
          </p:nvPr>
        </p:nvSpPr>
        <p:spPr>
          <a:xfrm>
            <a:off x="7351098" y="3333097"/>
            <a:ext cx="2187443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2955253" y="488053"/>
            <a:ext cx="4227049" cy="661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87599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6">
  <p:cSld name="Title and four column 6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 rot="-5400000">
            <a:off x="5730119" y="578830"/>
            <a:ext cx="3830309" cy="506445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1"/>
          </p:nvPr>
        </p:nvSpPr>
        <p:spPr>
          <a:xfrm>
            <a:off x="5925068" y="336173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subTitle" idx="2"/>
          </p:nvPr>
        </p:nvSpPr>
        <p:spPr>
          <a:xfrm>
            <a:off x="5618262" y="3770085"/>
            <a:ext cx="1693664" cy="71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subTitle" idx="3"/>
          </p:nvPr>
        </p:nvSpPr>
        <p:spPr>
          <a:xfrm>
            <a:off x="7794612" y="336173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subTitle" idx="4"/>
          </p:nvPr>
        </p:nvSpPr>
        <p:spPr>
          <a:xfrm>
            <a:off x="7476300" y="3750462"/>
            <a:ext cx="1693664" cy="71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subTitle" idx="5"/>
          </p:nvPr>
        </p:nvSpPr>
        <p:spPr>
          <a:xfrm>
            <a:off x="7810785" y="18680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ubTitle" idx="6"/>
          </p:nvPr>
        </p:nvSpPr>
        <p:spPr>
          <a:xfrm>
            <a:off x="5618264" y="2276416"/>
            <a:ext cx="1693664" cy="71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subTitle" idx="7"/>
          </p:nvPr>
        </p:nvSpPr>
        <p:spPr>
          <a:xfrm>
            <a:off x="5939243" y="1868050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subTitle" idx="8"/>
          </p:nvPr>
        </p:nvSpPr>
        <p:spPr>
          <a:xfrm>
            <a:off x="7490708" y="2276411"/>
            <a:ext cx="1689034" cy="71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2"/>
          <p:cNvSpPr txBox="1">
            <a:spLocks noGrp="1"/>
          </p:cNvSpPr>
          <p:nvPr>
            <p:ph type="title"/>
          </p:nvPr>
        </p:nvSpPr>
        <p:spPr>
          <a:xfrm>
            <a:off x="799841" y="488063"/>
            <a:ext cx="3122745" cy="661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9971815" y="1201195"/>
            <a:ext cx="0" cy="38253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68183627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7">
  <p:cSld name="Title and four column 7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>
            <a:off x="4290679" y="1787227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ubTitle" idx="2"/>
          </p:nvPr>
        </p:nvSpPr>
        <p:spPr>
          <a:xfrm>
            <a:off x="737845" y="1645754"/>
            <a:ext cx="194369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subTitle" idx="3"/>
          </p:nvPr>
        </p:nvSpPr>
        <p:spPr>
          <a:xfrm>
            <a:off x="4280297" y="302057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ubTitle" idx="4"/>
          </p:nvPr>
        </p:nvSpPr>
        <p:spPr>
          <a:xfrm>
            <a:off x="735860" y="2870413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subTitle" idx="5"/>
          </p:nvPr>
        </p:nvSpPr>
        <p:spPr>
          <a:xfrm>
            <a:off x="4290679" y="2402295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subTitle" idx="6"/>
          </p:nvPr>
        </p:nvSpPr>
        <p:spPr>
          <a:xfrm>
            <a:off x="7399085" y="2232268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subTitle" idx="7"/>
          </p:nvPr>
        </p:nvSpPr>
        <p:spPr>
          <a:xfrm>
            <a:off x="4280297" y="3631108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subTitle" idx="8"/>
          </p:nvPr>
        </p:nvSpPr>
        <p:spPr>
          <a:xfrm>
            <a:off x="7399085" y="3500397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title"/>
          </p:nvPr>
        </p:nvSpPr>
        <p:spPr>
          <a:xfrm>
            <a:off x="2926788" y="354066"/>
            <a:ext cx="4227049" cy="661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466954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9">
  <p:cSld name="Title and four column 9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55"/>
          <p:cNvSpPr/>
          <p:nvPr/>
        </p:nvSpPr>
        <p:spPr>
          <a:xfrm>
            <a:off x="0" y="2828028"/>
            <a:ext cx="10080625" cy="2835110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grpSp>
        <p:nvGrpSpPr>
          <p:cNvPr id="390" name="Google Shape;390;p55"/>
          <p:cNvGrpSpPr/>
          <p:nvPr/>
        </p:nvGrpSpPr>
        <p:grpSpPr>
          <a:xfrm>
            <a:off x="111952" y="2828026"/>
            <a:ext cx="9857852" cy="2725634"/>
            <a:chOff x="101550" y="2565175"/>
            <a:chExt cx="8941926" cy="2472300"/>
          </a:xfrm>
        </p:grpSpPr>
        <p:cxnSp>
          <p:nvCxnSpPr>
            <p:cNvPr id="391" name="Google Shape;391;p55"/>
            <p:cNvCxnSpPr/>
            <p:nvPr/>
          </p:nvCxnSpPr>
          <p:spPr>
            <a:xfrm>
              <a:off x="102576" y="503730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55"/>
            <p:cNvCxnSpPr/>
            <p:nvPr/>
          </p:nvCxnSpPr>
          <p:spPr>
            <a:xfrm>
              <a:off x="90424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55"/>
            <p:cNvCxnSpPr/>
            <p:nvPr/>
          </p:nvCxnSpPr>
          <p:spPr>
            <a:xfrm>
              <a:off x="1015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4" name="Google Shape;394;p55"/>
          <p:cNvSpPr txBox="1">
            <a:spLocks noGrp="1"/>
          </p:cNvSpPr>
          <p:nvPr>
            <p:ph type="subTitle" idx="1"/>
          </p:nvPr>
        </p:nvSpPr>
        <p:spPr>
          <a:xfrm>
            <a:off x="723388" y="3502469"/>
            <a:ext cx="1943695" cy="1008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subTitle" idx="2"/>
          </p:nvPr>
        </p:nvSpPr>
        <p:spPr>
          <a:xfrm>
            <a:off x="2958179" y="3502469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subTitle" idx="3"/>
          </p:nvPr>
        </p:nvSpPr>
        <p:spPr>
          <a:xfrm>
            <a:off x="7414534" y="3502469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subTitle" idx="4"/>
          </p:nvPr>
        </p:nvSpPr>
        <p:spPr>
          <a:xfrm>
            <a:off x="5192760" y="3502469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xfrm>
            <a:off x="1964932" y="354058"/>
            <a:ext cx="6151893" cy="699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7340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1">
  <p:cSld name="Title and four column 1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408" name="Google Shape;408;p57"/>
          <p:cNvSpPr/>
          <p:nvPr/>
        </p:nvSpPr>
        <p:spPr>
          <a:xfrm rot="-5400000">
            <a:off x="872255" y="1827113"/>
            <a:ext cx="2493454" cy="4202245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409" name="Google Shape;409;p57"/>
          <p:cNvSpPr/>
          <p:nvPr/>
        </p:nvSpPr>
        <p:spPr>
          <a:xfrm rot="-5400000">
            <a:off x="6725473" y="-274771"/>
            <a:ext cx="2493454" cy="4233664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410" name="Google Shape;410;p57"/>
          <p:cNvCxnSpPr/>
          <p:nvPr/>
        </p:nvCxnSpPr>
        <p:spPr>
          <a:xfrm rot="10800000">
            <a:off x="112641" y="2684788"/>
            <a:ext cx="0" cy="2487832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57"/>
          <p:cNvCxnSpPr/>
          <p:nvPr/>
        </p:nvCxnSpPr>
        <p:spPr>
          <a:xfrm rot="10800000">
            <a:off x="9968673" y="598145"/>
            <a:ext cx="0" cy="2487832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57"/>
          <p:cNvSpPr txBox="1">
            <a:spLocks noGrp="1"/>
          </p:cNvSpPr>
          <p:nvPr>
            <p:ph type="subTitle" idx="1"/>
          </p:nvPr>
        </p:nvSpPr>
        <p:spPr>
          <a:xfrm>
            <a:off x="704136" y="4074678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ubTitle" idx="2"/>
          </p:nvPr>
        </p:nvSpPr>
        <p:spPr>
          <a:xfrm>
            <a:off x="704122" y="3299100"/>
            <a:ext cx="3113815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subTitle" idx="3"/>
          </p:nvPr>
        </p:nvSpPr>
        <p:spPr>
          <a:xfrm>
            <a:off x="704136" y="2986415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ubTitle" idx="4"/>
          </p:nvPr>
        </p:nvSpPr>
        <p:spPr>
          <a:xfrm>
            <a:off x="704123" y="4387125"/>
            <a:ext cx="3114807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subTitle" idx="5"/>
          </p:nvPr>
        </p:nvSpPr>
        <p:spPr>
          <a:xfrm>
            <a:off x="6238807" y="901357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subTitle" idx="6"/>
          </p:nvPr>
        </p:nvSpPr>
        <p:spPr>
          <a:xfrm>
            <a:off x="6238807" y="2298880"/>
            <a:ext cx="3114807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subTitle" idx="7"/>
          </p:nvPr>
        </p:nvSpPr>
        <p:spPr>
          <a:xfrm>
            <a:off x="6238807" y="1989015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subTitle" idx="8"/>
          </p:nvPr>
        </p:nvSpPr>
        <p:spPr>
          <a:xfrm>
            <a:off x="6238807" y="1213230"/>
            <a:ext cx="3114807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677374" y="354547"/>
            <a:ext cx="4227049" cy="661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42076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38024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2935662" y="1924057"/>
            <a:ext cx="4261445" cy="381575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</a:pPr>
            <a:endParaRPr sz="1984" kern="120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435" name="Google Shape;435;p59"/>
          <p:cNvSpPr txBox="1"/>
          <p:nvPr/>
        </p:nvSpPr>
        <p:spPr>
          <a:xfrm>
            <a:off x="3650423" y="4151678"/>
            <a:ext cx="2779779" cy="66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>
              <a:spcBef>
                <a:spcPts val="331"/>
              </a:spcBef>
            </a:pPr>
            <a:r>
              <a:rPr lang="en" sz="1213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lang="en" sz="1213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lang="en" sz="1213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lang="en" sz="1213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lang="en" sz="1213">
                <a:solidFill>
                  <a:srgbClr val="FFFFFF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lang="en" sz="1213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sz="1213" b="1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2955093" y="731037"/>
            <a:ext cx="4227049" cy="1143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819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37" name="Google Shape;437;p59"/>
          <p:cNvSpPr txBox="1">
            <a:spLocks noGrp="1"/>
          </p:cNvSpPr>
          <p:nvPr>
            <p:ph type="subTitle" idx="1"/>
          </p:nvPr>
        </p:nvSpPr>
        <p:spPr>
          <a:xfrm>
            <a:off x="3057150" y="2092519"/>
            <a:ext cx="3937331" cy="133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8" name="Google Shape;438;p59"/>
          <p:cNvCxnSpPr/>
          <p:nvPr/>
        </p:nvCxnSpPr>
        <p:spPr>
          <a:xfrm>
            <a:off x="2933913" y="5553468"/>
            <a:ext cx="426938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5474569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8902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B8127-831C-F1C3-E643-A6146ACA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8143CE-8B17-6A3D-DFB3-92B9B01E0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FDA9A0-DD58-9B48-43EC-F07DCFDAB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E5D192-9B3A-5342-D615-9A9513899D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35F3D-EB36-A776-DAAA-7C277C889E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6FA92-2067-754C-F91F-9916DFC10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7E0065-FE07-5743-A5E5-398ACE7C3E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291001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3135353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845426" y="2326425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845440" y="1916474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3135340" y="2326174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5423256" y="191647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7713170" y="2323592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7713170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5423256" y="2325611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043163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D24D2-4AF8-18EA-321B-4B66800D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A7B68-18F0-3CE9-845B-079DA1F1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F63FB9-D2ED-E157-2616-B495881C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/>
          <a:lstStyle/>
          <a:p>
            <a:fld id="{896E234A-E0D8-FC42-9702-8D2C8025A931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B8AD8-D2AD-E135-0535-F37A207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2EC8B-C21D-498F-18B6-8CAC66B2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/>
          <a:lstStyle/>
          <a:p>
            <a:fld id="{B97BE828-CF0A-804B-89FB-C7AA346E7D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223118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7240C-E03D-636B-F70F-65D2855C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426DCC-19C9-2F99-3D8B-A6C75202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98A8EC-E3BD-EA03-6964-7977E59FB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1"/>
            </a:lvl3pPr>
            <a:lvl4pPr marL="1371582" indent="0">
              <a:buNone/>
              <a:defRPr sz="1000"/>
            </a:lvl4pPr>
            <a:lvl5pPr marL="1828776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59" indent="0">
              <a:buNone/>
              <a:defRPr sz="1000"/>
            </a:lvl8pPr>
            <a:lvl9pPr marL="365755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2DAF0D-4165-B92D-05AD-E76EF01B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/>
          <a:lstStyle/>
          <a:p>
            <a:fld id="{896E234A-E0D8-FC42-9702-8D2C8025A931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012D91-E5C3-C98B-9179-CC5E301B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47242-E11C-9AD4-072F-52D8EB45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/>
          <a:lstStyle/>
          <a:p>
            <a:fld id="{B97BE828-CF0A-804B-89FB-C7AA346E7D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986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27797B-6DD4-6B26-56C0-D5646754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98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E6A9510-8C57-E168-343F-1C70F7088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9862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1E98A5-3FA3-3852-9542-E7BD8BE43F7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68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C19418-0D46-9C31-F231-F391007E984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45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A6317B-26F2-43A5-F83F-722C94CE1F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68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DC4F6BB-DE05-1D4E-AC96-5FA02FA1D04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CE7B752-9E9D-390B-BE02-44ED510AF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0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758038E-214D-42D2-3CBE-18438F5E2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0812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B113DA-B38D-FDBB-5678-56715F4BC6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17750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D87E21-5227-F06C-CCCC-A763093F2E5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65475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9111B7-E27B-22FD-F561-F7F83B2D54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17750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3F54DF-9E10-497C-97FA-EF90B614FA3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659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 spd="slow">
    <p:push dir="u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7255" y="490626"/>
            <a:ext cx="9393370" cy="6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7255" y="1270568"/>
            <a:ext cx="9393370" cy="37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567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56" r:id="rId1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7255" y="490626"/>
            <a:ext cx="9393370" cy="6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7255" y="1270568"/>
            <a:ext cx="9393370" cy="37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962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  <p:sldLayoutId id="2147483750" r:id="rId50"/>
    <p:sldLayoutId id="2147483751" r:id="rId51"/>
    <p:sldLayoutId id="2147483752" r:id="rId52"/>
    <p:sldLayoutId id="2147483753" r:id="rId53"/>
    <p:sldLayoutId id="2147483754" r:id="rId54"/>
    <p:sldLayoutId id="2147483755" r:id="rId55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A70ABE06-DD46-D931-082F-D6D66966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4EC4D8CD-FBF0-1DD8-80CB-7D318B11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4" y="1801777"/>
            <a:ext cx="5636257" cy="17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COPOLAD III: </a:t>
            </a:r>
          </a:p>
          <a:p>
            <a:pPr>
              <a:buClrTx/>
              <a:buFontTx/>
              <a:buNone/>
            </a:pP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Program</a:t>
            </a:r>
            <a:r>
              <a:rPr lang="es-CL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, </a:t>
            </a: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Progress</a:t>
            </a:r>
            <a:r>
              <a:rPr lang="es-CL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, and </a:t>
            </a: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Challenges</a:t>
            </a:r>
            <a:endParaRPr lang="es-ES" altLang="es-ES" sz="3200" b="1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  <a:buFontTx/>
              <a:buNone/>
            </a:pPr>
            <a:endParaRPr lang="es-ES" altLang="es-ES" sz="28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Borja Díaz </a:t>
            </a:r>
            <a:r>
              <a:rPr lang="en-US" altLang="es-ES" sz="1600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Rivillas</a:t>
            </a: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. Program Director  COPOLAD.</a:t>
            </a: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February, 2024 </a:t>
            </a:r>
          </a:p>
          <a:p>
            <a:pPr>
              <a:buClrTx/>
            </a:pPr>
            <a:endParaRPr lang="es-ES" altLang="es-ES" sz="16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592F601-4EC4-7FE5-BB1D-6D3A2976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87" y="1179091"/>
            <a:ext cx="20478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9692D6-0543-6430-AC8F-D8348535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83" y="1373981"/>
            <a:ext cx="291465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65B72-FF58-65EF-20E7-D5459E12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81" y="594782"/>
            <a:ext cx="2391503" cy="3968685"/>
          </a:xfrm>
        </p:spPr>
        <p:txBody>
          <a:bodyPr/>
          <a:lstStyle/>
          <a:p>
            <a:r>
              <a:rPr lang="es-ES" b="1" dirty="0" err="1">
                <a:latin typeface="Arial Narrow" panose="020B0606020202030204" pitchFamily="34" charset="0"/>
              </a:rPr>
              <a:t>National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b="1" dirty="0" err="1">
                <a:latin typeface="Arial Narrow" panose="020B0606020202030204" pitchFamily="34" charset="0"/>
              </a:rPr>
              <a:t>Public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b="1" dirty="0" err="1">
                <a:latin typeface="Arial Narrow" panose="020B0606020202030204" pitchFamily="34" charset="0"/>
              </a:rPr>
              <a:t>Policy</a:t>
            </a:r>
            <a:r>
              <a:rPr lang="es-ES" b="1" dirty="0">
                <a:latin typeface="Arial Narrow" panose="020B0606020202030204" pitchFamily="34" charset="0"/>
              </a:rPr>
              <a:t> </a:t>
            </a:r>
            <a:r>
              <a:rPr lang="es-ES" b="1" dirty="0" err="1">
                <a:latin typeface="Arial Narrow" panose="020B0606020202030204" pitchFamily="34" charset="0"/>
              </a:rPr>
              <a:t>Approach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FA9E09-A22B-9451-E9A8-C6635001628C}"/>
              </a:ext>
            </a:extLst>
          </p:cNvPr>
          <p:cNvSpPr txBox="1"/>
          <p:nvPr/>
        </p:nvSpPr>
        <p:spPr>
          <a:xfrm>
            <a:off x="4535655" y="595385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Chile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CCF523-F927-A779-4563-A493F8DC95BA}"/>
              </a:ext>
            </a:extLst>
          </p:cNvPr>
          <p:cNvSpPr txBox="1"/>
          <p:nvPr/>
        </p:nvSpPr>
        <p:spPr>
          <a:xfrm>
            <a:off x="4535655" y="1951800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Colombia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53A163-FE40-1E6F-D281-50C3C4061CF0}"/>
              </a:ext>
            </a:extLst>
          </p:cNvPr>
          <p:cNvSpPr txBox="1"/>
          <p:nvPr/>
        </p:nvSpPr>
        <p:spPr>
          <a:xfrm>
            <a:off x="4535655" y="3322475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Uruguay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CF4010-544D-BE29-7DAC-C2B2F750FFCE}"/>
              </a:ext>
            </a:extLst>
          </p:cNvPr>
          <p:cNvCxnSpPr/>
          <p:nvPr/>
        </p:nvCxnSpPr>
        <p:spPr bwMode="auto">
          <a:xfrm>
            <a:off x="4204869" y="1083011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EEF11D9-3F36-EE7A-97D2-87743A668956}"/>
              </a:ext>
            </a:extLst>
          </p:cNvPr>
          <p:cNvCxnSpPr/>
          <p:nvPr/>
        </p:nvCxnSpPr>
        <p:spPr bwMode="auto">
          <a:xfrm>
            <a:off x="4204868" y="2433893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1930A7D-1155-0B34-539E-97641FA50C38}"/>
              </a:ext>
            </a:extLst>
          </p:cNvPr>
          <p:cNvCxnSpPr/>
          <p:nvPr/>
        </p:nvCxnSpPr>
        <p:spPr bwMode="auto">
          <a:xfrm>
            <a:off x="4204868" y="3822705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01C535-2B82-AED2-253C-3FA9E9DFA3A3}"/>
              </a:ext>
            </a:extLst>
          </p:cNvPr>
          <p:cNvSpPr txBox="1"/>
          <p:nvPr/>
        </p:nvSpPr>
        <p:spPr>
          <a:xfrm>
            <a:off x="4176216" y="3889154"/>
            <a:ext cx="5760640" cy="86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 err="1">
                <a:latin typeface="Arial Narrow" panose="020B0606020202030204" pitchFamily="34" charset="0"/>
              </a:rPr>
              <a:t>The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National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Drug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Strategy</a:t>
            </a:r>
            <a:r>
              <a:rPr lang="es-ES" dirty="0">
                <a:latin typeface="Arial Narrow" panose="020B0606020202030204" pitchFamily="34" charset="0"/>
              </a:rPr>
              <a:t> (2021 – 2025), </a:t>
            </a:r>
            <a:r>
              <a:rPr lang="es-ES" dirty="0" err="1">
                <a:latin typeface="Arial Narrow" panose="020B0606020202030204" pitchFamily="34" charset="0"/>
              </a:rPr>
              <a:t>the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National</a:t>
            </a:r>
            <a:r>
              <a:rPr lang="es-ES" dirty="0">
                <a:latin typeface="Arial Narrow" panose="020B0606020202030204" pitchFamily="34" charset="0"/>
              </a:rPr>
              <a:t> Plan </a:t>
            </a:r>
            <a:r>
              <a:rPr lang="es-ES" dirty="0" err="1">
                <a:latin typeface="Arial Narrow" panose="020B0606020202030204" pitchFamily="34" charset="0"/>
              </a:rPr>
              <a:t>to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address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drug</a:t>
            </a:r>
            <a:r>
              <a:rPr lang="es-ES" dirty="0">
                <a:latin typeface="Arial Narrow" panose="020B0606020202030204" pitchFamily="34" charset="0"/>
              </a:rPr>
              <a:t> use in </a:t>
            </a:r>
            <a:r>
              <a:rPr lang="es-ES" dirty="0" err="1">
                <a:latin typeface="Arial Narrow" panose="020B0606020202030204" pitchFamily="34" charset="0"/>
              </a:rPr>
              <a:t>detention</a:t>
            </a:r>
            <a:r>
              <a:rPr lang="es-ES" dirty="0">
                <a:latin typeface="Arial Narrow" panose="020B0606020202030204" pitchFamily="34" charset="0"/>
              </a:rPr>
              <a:t> and and </a:t>
            </a:r>
            <a:r>
              <a:rPr lang="es-ES" dirty="0" err="1">
                <a:latin typeface="Arial Narrow" panose="020B0606020202030204" pitchFamily="34" charset="0"/>
              </a:rPr>
              <a:t>national</a:t>
            </a:r>
            <a:r>
              <a:rPr lang="es-ES" dirty="0">
                <a:latin typeface="Arial Narrow" panose="020B0606020202030204" pitchFamily="34" charset="0"/>
              </a:rPr>
              <a:t> plan </a:t>
            </a:r>
            <a:r>
              <a:rPr lang="es-ES" dirty="0" err="1">
                <a:latin typeface="Arial Narrow" panose="020B0606020202030204" pitchFamily="34" charset="0"/>
              </a:rPr>
              <a:t>for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addressing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individuals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with</a:t>
            </a:r>
            <a:r>
              <a:rPr lang="es-ES" dirty="0">
                <a:latin typeface="Arial Narrow" panose="020B0606020202030204" pitchFamily="34" charset="0"/>
              </a:rPr>
              <a:t> alternative </a:t>
            </a:r>
            <a:r>
              <a:rPr lang="es-ES" dirty="0" err="1">
                <a:latin typeface="Arial Narrow" panose="020B0606020202030204" pitchFamily="34" charset="0"/>
              </a:rPr>
              <a:t>measures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for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drug-related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offences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748A6E-A38B-14F9-F9BE-CEB0E259702C}"/>
              </a:ext>
            </a:extLst>
          </p:cNvPr>
          <p:cNvSpPr txBox="1"/>
          <p:nvPr/>
        </p:nvSpPr>
        <p:spPr>
          <a:xfrm>
            <a:off x="4169654" y="2500342"/>
            <a:ext cx="5767201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 err="1">
                <a:latin typeface="Arial Narrow" panose="020B0606020202030204" pitchFamily="34" charset="0"/>
              </a:rPr>
              <a:t>National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drug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policy</a:t>
            </a:r>
            <a:r>
              <a:rPr lang="es-CL" dirty="0">
                <a:latin typeface="Arial Narrow" panose="020B0606020202030204" pitchFamily="34" charset="0"/>
              </a:rPr>
              <a:t> 2023-2033 ‘</a:t>
            </a:r>
            <a:r>
              <a:rPr lang="es-CL" dirty="0" err="1">
                <a:latin typeface="Arial Narrow" panose="020B0606020202030204" pitchFamily="34" charset="0"/>
              </a:rPr>
              <a:t>By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sowing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life</a:t>
            </a:r>
            <a:r>
              <a:rPr lang="es-CL" dirty="0">
                <a:latin typeface="Arial Narrow" panose="020B0606020202030204" pitchFamily="34" charset="0"/>
              </a:rPr>
              <a:t>, </a:t>
            </a:r>
            <a:r>
              <a:rPr lang="es-CL" dirty="0" err="1">
                <a:latin typeface="Arial Narrow" panose="020B0606020202030204" pitchFamily="34" charset="0"/>
              </a:rPr>
              <a:t>we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unearth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drug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trafficking</a:t>
            </a:r>
            <a:r>
              <a:rPr lang="es-CL" dirty="0"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201EBB2-8D85-CE11-6F9A-A481419CF1A7}"/>
              </a:ext>
            </a:extLst>
          </p:cNvPr>
          <p:cNvSpPr txBox="1"/>
          <p:nvPr/>
        </p:nvSpPr>
        <p:spPr>
          <a:xfrm>
            <a:off x="4169654" y="1121693"/>
            <a:ext cx="5767201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New </a:t>
            </a:r>
            <a:r>
              <a:rPr lang="es-ES" dirty="0" err="1">
                <a:latin typeface="Arial Narrow" panose="020B0606020202030204" pitchFamily="34" charset="0"/>
              </a:rPr>
              <a:t>action</a:t>
            </a:r>
            <a:r>
              <a:rPr lang="es-ES" dirty="0">
                <a:latin typeface="Arial Narrow" panose="020B0606020202030204" pitchFamily="34" charset="0"/>
              </a:rPr>
              <a:t> plan </a:t>
            </a:r>
            <a:r>
              <a:rPr lang="es-ES" dirty="0" err="1">
                <a:latin typeface="Arial Narrow" panose="020B0606020202030204" pitchFamily="34" charset="0"/>
              </a:rPr>
              <a:t>from</a:t>
            </a:r>
            <a:r>
              <a:rPr lang="es-ES" dirty="0">
                <a:latin typeface="Arial Narrow" panose="020B0606020202030204" pitchFamily="34" charset="0"/>
              </a:rPr>
              <a:t> SENDA (2024)/ </a:t>
            </a:r>
            <a:r>
              <a:rPr lang="es-ES" dirty="0" err="1">
                <a:latin typeface="Arial Narrow" panose="020B0606020202030204" pitchFamily="34" charset="0"/>
              </a:rPr>
              <a:t>National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Policy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against</a:t>
            </a:r>
            <a:r>
              <a:rPr lang="es-ES" dirty="0">
                <a:latin typeface="Arial Narrow" panose="020B0606020202030204" pitchFamily="34" charset="0"/>
              </a:rPr>
              <a:t>  </a:t>
            </a:r>
            <a:r>
              <a:rPr lang="es-ES" dirty="0" err="1">
                <a:latin typeface="Arial Narrow" panose="020B0606020202030204" pitchFamily="34" charset="0"/>
              </a:rPr>
              <a:t>Organized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Crime</a:t>
            </a:r>
            <a:r>
              <a:rPr lang="es-ES" dirty="0">
                <a:latin typeface="Arial Narrow" panose="020B0606020202030204" pitchFamily="34" charset="0"/>
              </a:rPr>
              <a:t> (Dic. 2022) </a:t>
            </a:r>
          </a:p>
        </p:txBody>
      </p:sp>
      <p:pic>
        <p:nvPicPr>
          <p:cNvPr id="23" name="Gráfico 22" descr="Diagrama de Venn">
            <a:extLst>
              <a:ext uri="{FF2B5EF4-FFF2-40B4-BE49-F238E27FC236}">
                <a16:creationId xmlns:a16="http://schemas.microsoft.com/office/drawing/2014/main" id="{B15393B9-5A1D-490D-C926-E403047A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216" y="609673"/>
            <a:ext cx="417880" cy="417880"/>
          </a:xfrm>
          <a:prstGeom prst="rect">
            <a:avLst/>
          </a:prstGeom>
        </p:spPr>
      </p:pic>
      <p:pic>
        <p:nvPicPr>
          <p:cNvPr id="25" name="Gráfico 24" descr="Libro abierto">
            <a:extLst>
              <a:ext uri="{FF2B5EF4-FFF2-40B4-BE49-F238E27FC236}">
                <a16:creationId xmlns:a16="http://schemas.microsoft.com/office/drawing/2014/main" id="{AAFE652F-3B54-58D0-B5D4-BE391EFD3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0507" y="2016547"/>
            <a:ext cx="363589" cy="363589"/>
          </a:xfrm>
          <a:prstGeom prst="rect">
            <a:avLst/>
          </a:prstGeom>
        </p:spPr>
      </p:pic>
      <p:pic>
        <p:nvPicPr>
          <p:cNvPr id="27" name="Gráfico 26" descr="Sistema solar">
            <a:extLst>
              <a:ext uri="{FF2B5EF4-FFF2-40B4-BE49-F238E27FC236}">
                <a16:creationId xmlns:a16="http://schemas.microsoft.com/office/drawing/2014/main" id="{9C1AEF45-5421-4C93-294C-237BE12F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1002" y="3415252"/>
            <a:ext cx="319168" cy="3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13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C61692B-BAC7-8654-1760-70F16186E746}"/>
              </a:ext>
            </a:extLst>
          </p:cNvPr>
          <p:cNvGrpSpPr/>
          <p:nvPr/>
        </p:nvGrpSpPr>
        <p:grpSpPr>
          <a:xfrm>
            <a:off x="4673238" y="0"/>
            <a:ext cx="5454105" cy="5670550"/>
            <a:chOff x="-537144" y="0"/>
            <a:chExt cx="3579814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9EA3F7F8-C582-54D6-5EF1-9C862363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7144" y="0"/>
              <a:ext cx="3579814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F64C4FB2-8795-ABCC-B103-A88D0875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4167" y="374302"/>
              <a:ext cx="3213858" cy="489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32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Multi-Country Support: 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8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Chemical Precursors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n-US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Countries: </a:t>
              </a:r>
              <a:r>
                <a:rPr lang="en-U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Colombia, Ecuador, El Salvador, Bolivia, Paraguay, Saint Lucia, Antigua and Barbuda.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s-ES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Management and final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disposal</a:t>
              </a:r>
              <a:endParaRPr lang="es-ES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Regulatory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development</a:t>
              </a:r>
              <a:endParaRPr lang="es-ES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Software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development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to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improve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risk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assesments</a:t>
              </a: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s-CL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Advanced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university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course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specialization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in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drug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precursor control and </a:t>
              </a:r>
              <a:r>
                <a:rPr lang="es-E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investigation</a:t>
              </a:r>
              <a:r>
                <a:rPr lang="es-E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(CITCO-UNED)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6B77BA6-0B7C-254D-2BCF-77B988BD7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567" r="1"/>
          <a:stretch/>
        </p:blipFill>
        <p:spPr>
          <a:xfrm>
            <a:off x="0" y="-25402"/>
            <a:ext cx="4673238" cy="56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22C3E-4CE8-89FE-89CA-A8B9CE668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657DAF5-294B-9AE6-F4C8-9AA06FE49728}"/>
              </a:ext>
            </a:extLst>
          </p:cNvPr>
          <p:cNvGrpSpPr/>
          <p:nvPr/>
        </p:nvGrpSpPr>
        <p:grpSpPr>
          <a:xfrm>
            <a:off x="0" y="0"/>
            <a:ext cx="10202445" cy="5670550"/>
            <a:chOff x="-537144" y="0"/>
            <a:chExt cx="3606361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B57EB9EC-7912-522C-12F8-BE032761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7144" y="0"/>
              <a:ext cx="3579814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9511DEF2-9B9D-3B5D-F2E7-E3A5627B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763" y="317211"/>
              <a:ext cx="1816454" cy="237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8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Multi-Country Support:  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n-US" sz="11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Social use of assets seized from drug trafficking</a:t>
              </a:r>
              <a:r>
                <a:rPr lang="en-U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Colombia, Uruguay and Costa Rica. GAFILAT</a:t>
              </a:r>
              <a:r>
                <a:rPr lang="en-U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endParaRPr lang="es-CL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2">
            <a:extLst>
              <a:ext uri="{FF2B5EF4-FFF2-40B4-BE49-F238E27FC236}">
                <a16:creationId xmlns:a16="http://schemas.microsoft.com/office/drawing/2014/main" id="{CF6E97DF-5F3F-D08F-801F-ED6AC206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28" y="3578372"/>
            <a:ext cx="3950671" cy="23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just" hangingPunct="1">
              <a:spcBef>
                <a:spcPts val="288"/>
              </a:spcBef>
              <a:spcAft>
                <a:spcPct val="0"/>
              </a:spcAft>
              <a:buClrTx/>
            </a:pPr>
            <a:endParaRPr lang="es-CL" sz="1600" kern="0" dirty="0">
              <a:solidFill>
                <a:schemeClr val="bg1"/>
              </a:solidFill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F8664B-B577-7F2F-254B-FA182B4CE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b="6460"/>
          <a:stretch/>
        </p:blipFill>
        <p:spPr bwMode="auto">
          <a:xfrm>
            <a:off x="78220" y="170979"/>
            <a:ext cx="4356808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FA1CD-D7ED-D768-17E8-6EDE329DD0D3}"/>
              </a:ext>
            </a:extLst>
          </p:cNvPr>
          <p:cNvSpPr txBox="1"/>
          <p:nvPr/>
        </p:nvSpPr>
        <p:spPr>
          <a:xfrm>
            <a:off x="-1" y="4747953"/>
            <a:ext cx="4896297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Launch of technical </a:t>
            </a:r>
            <a:r>
              <a:rPr lang="es-ES" dirty="0" err="1">
                <a:latin typeface="Arial Narrow" panose="020B0606020202030204" pitchFamily="34" charset="0"/>
              </a:rPr>
              <a:t>interinstitutional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working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group</a:t>
            </a:r>
            <a:r>
              <a:rPr lang="es-ES" dirty="0">
                <a:latin typeface="Arial Narrow" panose="020B0606020202030204" pitchFamily="34" charset="0"/>
              </a:rPr>
              <a:t> in </a:t>
            </a:r>
            <a:r>
              <a:rPr lang="en-US" dirty="0">
                <a:latin typeface="Arial Narrow" panose="020B0606020202030204" pitchFamily="34" charset="0"/>
              </a:rPr>
              <a:t>Colombia: Special Assets Company – Ministry of Justice and Law, D</a:t>
            </a:r>
            <a:r>
              <a:rPr lang="es-ES" dirty="0" err="1">
                <a:latin typeface="Arial Narrow" panose="020B0606020202030204" pitchFamily="34" charset="0"/>
              </a:rPr>
              <a:t>ecember</a:t>
            </a:r>
            <a:r>
              <a:rPr lang="es-ES" dirty="0">
                <a:latin typeface="Arial Narrow" panose="020B0606020202030204" pitchFamily="34" charset="0"/>
              </a:rPr>
              <a:t>, 2023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26C0FED-90A0-4898-B617-84693979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34" y="2237858"/>
            <a:ext cx="3215172" cy="214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75">
            <a:extLst>
              <a:ext uri="{FF2B5EF4-FFF2-40B4-BE49-F238E27FC236}">
                <a16:creationId xmlns:a16="http://schemas.microsoft.com/office/drawing/2014/main" id="{DAC87576-A63E-598A-51AF-1C2ACA43405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44" y="4707483"/>
            <a:ext cx="949629" cy="76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roductos de Libera / Asociación Libera">
            <a:extLst>
              <a:ext uri="{FF2B5EF4-FFF2-40B4-BE49-F238E27FC236}">
                <a16:creationId xmlns:a16="http://schemas.microsoft.com/office/drawing/2014/main" id="{13DC103A-5F6A-00AF-5BBB-F009786B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25" y="2502505"/>
            <a:ext cx="2233280" cy="17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sita centro reducción daño">
            <a:extLst>
              <a:ext uri="{FF2B5EF4-FFF2-40B4-BE49-F238E27FC236}">
                <a16:creationId xmlns:a16="http://schemas.microsoft.com/office/drawing/2014/main" id="{B1A03C26-E5B7-5485-6221-FE70F9B78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-970" r="14654" b="970"/>
          <a:stretch/>
        </p:blipFill>
        <p:spPr bwMode="auto">
          <a:xfrm>
            <a:off x="5957886" y="-189061"/>
            <a:ext cx="4127851" cy="58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" name="Google Shape;618;p74"/>
          <p:cNvSpPr/>
          <p:nvPr/>
        </p:nvSpPr>
        <p:spPr>
          <a:xfrm rot="5400000">
            <a:off x="1989301" y="1740969"/>
            <a:ext cx="5689203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74"/>
          <p:cNvSpPr txBox="1">
            <a:spLocks noGrp="1"/>
          </p:cNvSpPr>
          <p:nvPr>
            <p:ph type="title"/>
          </p:nvPr>
        </p:nvSpPr>
        <p:spPr>
          <a:xfrm>
            <a:off x="215040" y="1049624"/>
            <a:ext cx="3431148" cy="1484643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b="1" dirty="0">
                <a:latin typeface="Arial Narrow" panose="020B0606020202030204" pitchFamily="34" charset="0"/>
              </a:rPr>
              <a:t>Territorial </a:t>
            </a:r>
            <a:r>
              <a:rPr lang="es-CL" b="1" dirty="0" err="1">
                <a:latin typeface="Arial Narrow" panose="020B0606020202030204" pitchFamily="34" charset="0"/>
              </a:rPr>
              <a:t>Approach</a:t>
            </a:r>
            <a:r>
              <a:rPr lang="es-CL" b="1" dirty="0"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5F5744A-18A2-ECC0-0008-AB5BF2E3B961}"/>
              </a:ext>
            </a:extLst>
          </p:cNvPr>
          <p:cNvGrpSpPr/>
          <p:nvPr/>
        </p:nvGrpSpPr>
        <p:grpSpPr>
          <a:xfrm>
            <a:off x="3734946" y="1049624"/>
            <a:ext cx="2502205" cy="3944624"/>
            <a:chOff x="51" y="678909"/>
            <a:chExt cx="4913783" cy="417239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BF00169-1067-A39B-ABEF-AFED2DBB68E8}"/>
                </a:ext>
              </a:extLst>
            </p:cNvPr>
            <p:cNvSpPr/>
            <p:nvPr/>
          </p:nvSpPr>
          <p:spPr>
            <a:xfrm>
              <a:off x="51" y="678909"/>
              <a:ext cx="4913783" cy="4172399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D8D330F-171D-CADD-3EC8-D50A7D707FB7}"/>
                </a:ext>
              </a:extLst>
            </p:cNvPr>
            <p:cNvSpPr txBox="1"/>
            <p:nvPr/>
          </p:nvSpPr>
          <p:spPr>
            <a:xfrm>
              <a:off x="53" y="678909"/>
              <a:ext cx="4164055" cy="41723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07" tIns="117607" rIns="156810" bIns="176411" numCol="1" spcCol="1270" anchor="t" anchorCtr="0">
              <a:noAutofit/>
            </a:bodyPr>
            <a:lstStyle/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Bahamas,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 err="1">
                  <a:latin typeface="Arial Narrow" panose="020B0606020202030204" pitchFamily="34" charset="0"/>
                </a:rPr>
                <a:t>Belize</a:t>
              </a:r>
              <a:r>
                <a:rPr lang="es-ES_tradnl" kern="1200" noProof="0" dirty="0">
                  <a:latin typeface="Arial Narrow" panose="020B0606020202030204" pitchFamily="34" charset="0"/>
                </a:rPr>
                <a:t>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Brasil,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Chile,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Colombia,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Costa Rica,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Jamaica,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Perú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 err="1">
                  <a:latin typeface="Arial Narrow" panose="020B0606020202030204" pitchFamily="34" charset="0"/>
                </a:rPr>
                <a:t>Dominican</a:t>
              </a:r>
              <a:r>
                <a:rPr lang="es-ES_tradnl" kern="1200" noProof="0" dirty="0">
                  <a:latin typeface="Arial Narrow" panose="020B0606020202030204" pitchFamily="34" charset="0"/>
                </a:rPr>
                <a:t> Rep.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 err="1">
                  <a:latin typeface="Arial Narrow" panose="020B0606020202030204" pitchFamily="34" charset="0"/>
                </a:rPr>
                <a:t>Suriname</a:t>
              </a:r>
              <a:r>
                <a:rPr lang="es-ES_tradnl" kern="1200" noProof="0" dirty="0">
                  <a:latin typeface="Arial Narrow" panose="020B0606020202030204" pitchFamily="34" charset="0"/>
                </a:rPr>
                <a:t>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Trinidad &amp; Tobago,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Uruguay. 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8655854-07DE-319F-4CDB-D9F6C36B3D1B}"/>
              </a:ext>
            </a:extLst>
          </p:cNvPr>
          <p:cNvSpPr txBox="1"/>
          <p:nvPr/>
        </p:nvSpPr>
        <p:spPr>
          <a:xfrm>
            <a:off x="215040" y="2597866"/>
            <a:ext cx="3172683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s-ES" sz="2400" dirty="0">
                <a:latin typeface="Arial Narrow" panose="020B0606020202030204" pitchFamily="34" charset="0"/>
              </a:rPr>
              <a:t>14 Pilot projects have been designed in 12 countries </a:t>
            </a:r>
            <a:r>
              <a:rPr lang="es-ES" altLang="es-ES" sz="2400" dirty="0" err="1">
                <a:latin typeface="Arial Narrow" panose="020B0606020202030204" pitchFamily="34" charset="0"/>
              </a:rPr>
              <a:t>for</a:t>
            </a:r>
            <a:r>
              <a:rPr lang="es-ES" altLang="es-ES" sz="2400" dirty="0">
                <a:latin typeface="Arial Narrow" panose="020B0606020202030204" pitchFamily="34" charset="0"/>
              </a:rPr>
              <a:t> </a:t>
            </a:r>
            <a:r>
              <a:rPr lang="es-ES" altLang="es-ES" sz="2400" dirty="0" err="1">
                <a:latin typeface="Arial Narrow" panose="020B0606020202030204" pitchFamily="34" charset="0"/>
              </a:rPr>
              <a:t>addressing</a:t>
            </a:r>
            <a:r>
              <a:rPr lang="es-ES" altLang="es-ES" sz="2400" dirty="0">
                <a:latin typeface="Arial Narrow" panose="020B0606020202030204" pitchFamily="34" charset="0"/>
              </a:rPr>
              <a:t> territorial </a:t>
            </a:r>
            <a:r>
              <a:rPr lang="es-ES" altLang="es-ES" sz="2400" dirty="0" err="1">
                <a:latin typeface="Arial Narrow" panose="020B0606020202030204" pitchFamily="34" charset="0"/>
              </a:rPr>
              <a:t>vulnerabilities</a:t>
            </a:r>
            <a:r>
              <a:rPr lang="es-ES" altLang="es-ES" sz="2400" dirty="0">
                <a:latin typeface="Arial Narrow" panose="020B0606020202030204" pitchFamily="34" charset="0"/>
              </a:rPr>
              <a:t> </a:t>
            </a:r>
            <a:r>
              <a:rPr lang="es-ES" altLang="es-ES" sz="2400" dirty="0" err="1">
                <a:latin typeface="Arial Narrow" panose="020B0606020202030204" pitchFamily="34" charset="0"/>
              </a:rPr>
              <a:t>linked</a:t>
            </a:r>
            <a:r>
              <a:rPr lang="es-ES" altLang="es-ES" sz="2400" dirty="0">
                <a:latin typeface="Arial Narrow" panose="020B0606020202030204" pitchFamily="34" charset="0"/>
              </a:rPr>
              <a:t> </a:t>
            </a:r>
            <a:r>
              <a:rPr lang="es-ES" altLang="es-ES" sz="2400" dirty="0" err="1">
                <a:latin typeface="Arial Narrow" panose="020B0606020202030204" pitchFamily="34" charset="0"/>
              </a:rPr>
              <a:t>to</a:t>
            </a:r>
            <a:r>
              <a:rPr lang="es-ES" altLang="es-ES" sz="2400" dirty="0">
                <a:latin typeface="Arial Narrow" panose="020B0606020202030204" pitchFamily="34" charset="0"/>
              </a:rPr>
              <a:t> </a:t>
            </a:r>
            <a:r>
              <a:rPr lang="es-ES" altLang="es-ES" sz="2400" dirty="0" err="1">
                <a:latin typeface="Arial Narrow" panose="020B0606020202030204" pitchFamily="34" charset="0"/>
              </a:rPr>
              <a:t>problematic</a:t>
            </a:r>
            <a:r>
              <a:rPr lang="es-ES" altLang="es-ES" sz="2400" dirty="0">
                <a:latin typeface="Arial Narrow" panose="020B0606020202030204" pitchFamily="34" charset="0"/>
              </a:rPr>
              <a:t> </a:t>
            </a:r>
            <a:r>
              <a:rPr lang="es-ES" altLang="es-ES" sz="2400" dirty="0" err="1">
                <a:latin typeface="Arial Narrow" panose="020B0606020202030204" pitchFamily="34" charset="0"/>
              </a:rPr>
              <a:t>drug</a:t>
            </a:r>
            <a:r>
              <a:rPr lang="es-ES" altLang="es-ES" sz="2400" dirty="0">
                <a:latin typeface="Arial Narrow" panose="020B0606020202030204" pitchFamily="34" charset="0"/>
              </a:rPr>
              <a:t> use 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C61CA2D-CDDE-620E-61EA-2A5367E9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46" y="137043"/>
            <a:ext cx="733151" cy="5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0244E4-2D63-51A4-D3B2-3052B5EBE9AA}"/>
              </a:ext>
            </a:extLst>
          </p:cNvPr>
          <p:cNvSpPr txBox="1"/>
          <p:nvPr/>
        </p:nvSpPr>
        <p:spPr>
          <a:xfrm>
            <a:off x="4496851" y="298258"/>
            <a:ext cx="1181770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RAISS</a:t>
            </a:r>
          </a:p>
        </p:txBody>
      </p:sp>
      <p:pic>
        <p:nvPicPr>
          <p:cNvPr id="9" name="Picture 11" descr="Inicio - RIOD">
            <a:extLst>
              <a:ext uri="{FF2B5EF4-FFF2-40B4-BE49-F238E27FC236}">
                <a16:creationId xmlns:a16="http://schemas.microsoft.com/office/drawing/2014/main" id="{FDCE3516-365A-E636-3375-15269AC5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7" y="5077070"/>
            <a:ext cx="1098323" cy="5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880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39;p95">
            <a:extLst>
              <a:ext uri="{FF2B5EF4-FFF2-40B4-BE49-F238E27FC236}">
                <a16:creationId xmlns:a16="http://schemas.microsoft.com/office/drawing/2014/main" id="{DFD59183-BF79-E4F6-CFB6-108DA93ABC2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2"/>
            <a:ext cx="10080625" cy="567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0" y="-1441"/>
            <a:ext cx="7848623" cy="1208553"/>
          </a:xfrm>
          <a:prstGeom prst="rect">
            <a:avLst/>
          </a:prstGeom>
          <a:solidFill>
            <a:srgbClr val="EF413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/>
            </a:endParaRPr>
          </a:p>
        </p:txBody>
      </p:sp>
      <p:sp>
        <p:nvSpPr>
          <p:cNvPr id="40" name="Google Shape;1240;p95"/>
          <p:cNvSpPr/>
          <p:nvPr/>
        </p:nvSpPr>
        <p:spPr>
          <a:xfrm>
            <a:off x="6020230" y="1542289"/>
            <a:ext cx="3567724" cy="403225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240;p95"/>
          <p:cNvSpPr/>
          <p:nvPr/>
        </p:nvSpPr>
        <p:spPr>
          <a:xfrm>
            <a:off x="1154155" y="2329968"/>
            <a:ext cx="3939841" cy="3139825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1319;p98">
            <a:extLst>
              <a:ext uri="{FF2B5EF4-FFF2-40B4-BE49-F238E27FC236}">
                <a16:creationId xmlns:a16="http://schemas.microsoft.com/office/drawing/2014/main" id="{6B9A39BE-AAFF-2E3B-7EBA-1C21DC559AEF}"/>
              </a:ext>
            </a:extLst>
          </p:cNvPr>
          <p:cNvSpPr txBox="1">
            <a:spLocks/>
          </p:cNvSpPr>
          <p:nvPr/>
        </p:nvSpPr>
        <p:spPr>
          <a:xfrm>
            <a:off x="1178681" y="3165666"/>
            <a:ext cx="3864465" cy="23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Gender-perspective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the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relation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between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drug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trafficking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and human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trafficking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AIAMP. </a:t>
            </a:r>
          </a:p>
          <a:p>
            <a:pPr marL="0" indent="0" algn="l" defTabSz="1008035" fontAlgn="auto" hangingPunct="1">
              <a:buClrTx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Alternative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development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and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gender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Guide and training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course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Study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”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Women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and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drug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policies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- 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report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on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the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situation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in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Latin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America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". </a:t>
            </a:r>
          </a:p>
          <a:p>
            <a:pPr marL="0" indent="0" algn="l" defTabSz="1008035" fontAlgn="auto" hangingPunct="1">
              <a:buClrTx/>
            </a:pPr>
            <a:endParaRPr lang="es-E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5F7135C-EAE9-9C1F-3080-B01A4DD659F4}"/>
              </a:ext>
            </a:extLst>
          </p:cNvPr>
          <p:cNvSpPr txBox="1"/>
          <p:nvPr/>
        </p:nvSpPr>
        <p:spPr>
          <a:xfrm>
            <a:off x="6111904" y="2268430"/>
            <a:ext cx="33843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8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National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Observatories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incorporating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the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gender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approach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in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the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information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systems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; </a:t>
            </a: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Mexico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: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designing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tools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to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promote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sexually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diverse inclusive care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of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problematic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drug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consumption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.  </a:t>
            </a: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Promotion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of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alternatives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to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detention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and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incarceration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for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ES" sz="16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women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: Costa Rica and Paraguay.</a:t>
            </a:r>
          </a:p>
          <a:p>
            <a:pPr algn="just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4E6366C-BD4A-94D5-183D-00E95568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48" y="-609724"/>
            <a:ext cx="7288744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Cross-</a:t>
            </a:r>
            <a:r>
              <a:rPr lang="es-ES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cutting</a:t>
            </a: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</a:t>
            </a:r>
            <a:r>
              <a:rPr lang="es-ES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approach</a:t>
            </a: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: </a:t>
            </a:r>
            <a:r>
              <a:rPr lang="es-ES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gender</a:t>
            </a: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and </a:t>
            </a:r>
            <a:r>
              <a:rPr lang="es-ES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drugs</a:t>
            </a: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7E71090-E6F8-E3E0-8585-8FC3895F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792" y="654808"/>
            <a:ext cx="3366127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2800" b="1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National</a:t>
            </a:r>
            <a:endParaRPr lang="es-ES" altLang="es-ES" sz="2800" b="1" dirty="0">
              <a:solidFill>
                <a:sysClr val="windowText" lastClr="000000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CBFB38E-7CF1-E0DC-AE1A-F0F54A6D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88" y="1403010"/>
            <a:ext cx="4431233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2800" b="1" dirty="0">
                <a:latin typeface="Arial Narrow" panose="020B0606020202030204" pitchFamily="34" charset="0"/>
                <a:cs typeface="Arial Unicode MS" panose="020B0604020202020204" pitchFamily="34" charset="-128"/>
              </a:rPr>
              <a:t>Regional</a:t>
            </a:r>
          </a:p>
        </p:txBody>
      </p:sp>
    </p:spTree>
    <p:extLst>
      <p:ext uri="{BB962C8B-B14F-4D97-AF65-F5344CB8AC3E}">
        <p14:creationId xmlns:p14="http://schemas.microsoft.com/office/powerpoint/2010/main" val="3423198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8"/>
          <p:cNvSpPr/>
          <p:nvPr/>
        </p:nvSpPr>
        <p:spPr>
          <a:xfrm rot="10800000">
            <a:off x="71760" y="1772952"/>
            <a:ext cx="9735087" cy="3154164"/>
          </a:xfrm>
          <a:prstGeom prst="rect">
            <a:avLst/>
          </a:prstGeom>
          <a:solidFill>
            <a:srgbClr val="EF41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1326" name="Google Shape;1326;p98"/>
          <p:cNvPicPr preferRelativeResize="0"/>
          <p:nvPr/>
        </p:nvPicPr>
        <p:blipFill rotWithShape="1">
          <a:blip r:embed="rId3">
            <a:grayscl/>
          </a:blip>
          <a:srcRect l="5866" t="-104" r="27012" b="104"/>
          <a:stretch/>
        </p:blipFill>
        <p:spPr>
          <a:xfrm>
            <a:off x="4138111" y="1444247"/>
            <a:ext cx="3031143" cy="381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B8A087-B9AE-DD7F-5B13-AA5E27724952}"/>
              </a:ext>
            </a:extLst>
          </p:cNvPr>
          <p:cNvSpPr txBox="1"/>
          <p:nvPr/>
        </p:nvSpPr>
        <p:spPr>
          <a:xfrm>
            <a:off x="215776" y="1999365"/>
            <a:ext cx="395363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Social innovation laboratories </a:t>
            </a:r>
            <a:r>
              <a:rPr lang="en-US" sz="17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on drugs have been created in Chile (Maule) and in Colombia (Cali and Santander de </a:t>
            </a:r>
            <a:r>
              <a:rPr lang="en-US" sz="1700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Quilichao</a:t>
            </a:r>
            <a:r>
              <a:rPr lang="en-US" sz="17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). </a:t>
            </a:r>
            <a:endParaRPr lang="es-E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s-E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Study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on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Innovative Alternative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Development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1700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Approaches</a:t>
            </a:r>
            <a:endParaRPr lang="es-E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s-E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Monitoring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and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evaluating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of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changes</a:t>
            </a:r>
            <a:r>
              <a:rPr lang="es-E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in cannabis </a:t>
            </a:r>
            <a:r>
              <a:rPr lang="es-ES" sz="17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policies</a:t>
            </a:r>
            <a:r>
              <a:rPr lang="es-ES" sz="17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: Uruguay and Jamaica.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223673"/>
            <a:ext cx="7848623" cy="1208553"/>
          </a:xfrm>
          <a:prstGeom prst="rect">
            <a:avLst/>
          </a:prstGeom>
          <a:solidFill>
            <a:srgbClr val="EF413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FF91B10-A446-21B7-9887-DA0E8803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6" y="-117053"/>
            <a:ext cx="8441177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Cross-</a:t>
            </a:r>
            <a:r>
              <a:rPr lang="es-CL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Cutting</a:t>
            </a: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</a:t>
            </a:r>
            <a:r>
              <a:rPr lang="es-CL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Approaches</a:t>
            </a: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: </a:t>
            </a: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Innovation</a:t>
            </a: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and </a:t>
            </a:r>
            <a:r>
              <a:rPr lang="es-CL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Knowledge</a:t>
            </a: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Management </a:t>
            </a:r>
            <a:endParaRPr lang="es-ES" altLang="es-ES" sz="3200" b="1" dirty="0">
              <a:solidFill>
                <a:schemeClr val="bg1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996828-406A-DC0B-81C8-3498A7D2DD66}"/>
              </a:ext>
            </a:extLst>
          </p:cNvPr>
          <p:cNvSpPr txBox="1"/>
          <p:nvPr/>
        </p:nvSpPr>
        <p:spPr>
          <a:xfrm>
            <a:off x="7168683" y="2142352"/>
            <a:ext cx="260629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Study on environmental impacts of illicit drugs</a:t>
            </a: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U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Impact of drug policies on different dimensions of sustainable development </a:t>
            </a:r>
            <a:r>
              <a:rPr lang="en-US" sz="17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(Uruguay, Jamaica and Costa Rica)</a:t>
            </a:r>
            <a:endParaRPr lang="es-ES" sz="17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321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114"/>
          <p:cNvSpPr/>
          <p:nvPr/>
        </p:nvSpPr>
        <p:spPr>
          <a:xfrm>
            <a:off x="6713278" y="745308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0" name="Google Shape;3300;p114"/>
          <p:cNvSpPr/>
          <p:nvPr/>
        </p:nvSpPr>
        <p:spPr>
          <a:xfrm>
            <a:off x="3903844" y="710397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1" name="Google Shape;3301;p114"/>
          <p:cNvSpPr/>
          <p:nvPr/>
        </p:nvSpPr>
        <p:spPr>
          <a:xfrm>
            <a:off x="3903844" y="2954643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2" name="Google Shape;3302;p114"/>
          <p:cNvSpPr/>
          <p:nvPr/>
        </p:nvSpPr>
        <p:spPr>
          <a:xfrm>
            <a:off x="6713278" y="2954643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grpSp>
        <p:nvGrpSpPr>
          <p:cNvPr id="3304" name="Google Shape;3304;p114"/>
          <p:cNvGrpSpPr/>
          <p:nvPr/>
        </p:nvGrpSpPr>
        <p:grpSpPr>
          <a:xfrm>
            <a:off x="4497239" y="5799386"/>
            <a:ext cx="5205557" cy="2655057"/>
            <a:chOff x="238125" y="1038125"/>
            <a:chExt cx="7146800" cy="3633625"/>
          </a:xfrm>
        </p:grpSpPr>
        <p:sp>
          <p:nvSpPr>
            <p:cNvPr id="3305" name="Google Shape;3305;p114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14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14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14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14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14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14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14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14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14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14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14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14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14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14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14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14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14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14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14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14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14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14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14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14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14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14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14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14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14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14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14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14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14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14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14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14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14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14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14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14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14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14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14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14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114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14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14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14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14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14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14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14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14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14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14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14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14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14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14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114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114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14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14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14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14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14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14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14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14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14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14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14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14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14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14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14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14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14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14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14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14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14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14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114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114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14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14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114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114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114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114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114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14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14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14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114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114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14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14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114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114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114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114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14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14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14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14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14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14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14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14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14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14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14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14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14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14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14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14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14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14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14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14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14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14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14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14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14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14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14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14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14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14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14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14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14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14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14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14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14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14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14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14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14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14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14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14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14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114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14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14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14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14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14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14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14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14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14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14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14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14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14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14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14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14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14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14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14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14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14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14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14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14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14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14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14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14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14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14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14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14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14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14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14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14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14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14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14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14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14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14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14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14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14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14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114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114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114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114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14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14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14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14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14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14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14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14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14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14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14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14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14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14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14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14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14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14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14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14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14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14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14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14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14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14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14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14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14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14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14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14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14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14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14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14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14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14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14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14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14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14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14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14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14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14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14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14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14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14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114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114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114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114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14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14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14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14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14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14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14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14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14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14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14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114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114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14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14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14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14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14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14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14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14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14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14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14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14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14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14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14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14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14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14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14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14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14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14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14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14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14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14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14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14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14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14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14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14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14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14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14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14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14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14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14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14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14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14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14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14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14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14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14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14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114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14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14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114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114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14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114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114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114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114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14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14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14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14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14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14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114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114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14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14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14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14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14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14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14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14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14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14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14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14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14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14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14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14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14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14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14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14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14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14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14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14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14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14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14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14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14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14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14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14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14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14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14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14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14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14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14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14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14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14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14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14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14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14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14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14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14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14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14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14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14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114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114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114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114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14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14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14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14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14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14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114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114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114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114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114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14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14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14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14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14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14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14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14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14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14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14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14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14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14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14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14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14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14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14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14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14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14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14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14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14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14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14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14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14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14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14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14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14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14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14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14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14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14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14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14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14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14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14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14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14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14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14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14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14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14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14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14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14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14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14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14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14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14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14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14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14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14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14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14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14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14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14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14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14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14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14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14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14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14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14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14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14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14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14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14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14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14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14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14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14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14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14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14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14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14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14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14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14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14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14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14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14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14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14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14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14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14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14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14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14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14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14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14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14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14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14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14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14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14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14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14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14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14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14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14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14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14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14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14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14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14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14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14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14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14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14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14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14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14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14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14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14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14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114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114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14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14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14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114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114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14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114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114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14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14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14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14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14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14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14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114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14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14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14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14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14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14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14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14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14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14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14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114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114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114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114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114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114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114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114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114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114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114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114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114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114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114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114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114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114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14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14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14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14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14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14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14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14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14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14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14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14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14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14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14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114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114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14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14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14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14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14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14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14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114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14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14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14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14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14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14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14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14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14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14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114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114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114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114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114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14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14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14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14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114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114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114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114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14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114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14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114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14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114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114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114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114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114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114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14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14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14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14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14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14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14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14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14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14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14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14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114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14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14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14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14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14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14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14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14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14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14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114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114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14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14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14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14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14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14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14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14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14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14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14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14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14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14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14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14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14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14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14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14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14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14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14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14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14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14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114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14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14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14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14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14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14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14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14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14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14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14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14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114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114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14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14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14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14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14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14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14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14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14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14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14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14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114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114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114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14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114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114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114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114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114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114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114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114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114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14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14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14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14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114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114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14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114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114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114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114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114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114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114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114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114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14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14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14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114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114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114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14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114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114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114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114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114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114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114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114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114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14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14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14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14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114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114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114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114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14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114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114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14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114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114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14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114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114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14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14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14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14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14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114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114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114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114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14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114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114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114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114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114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14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114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114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114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114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114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114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114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114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114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114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114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14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114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114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114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114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114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14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114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114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114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114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114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114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114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114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114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114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114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114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114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114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114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114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114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114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114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114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114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114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114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114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114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114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114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114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114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114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114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114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114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114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114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114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114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114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114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114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114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114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114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114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114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114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114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114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114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114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114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114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114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114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114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14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114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114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114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114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114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114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114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114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114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114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114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114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114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114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114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114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114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114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114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114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114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114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114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114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114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114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114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114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114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114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114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114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114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114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114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114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114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114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114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114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114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114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114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114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114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114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114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114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114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114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114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114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114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114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114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114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114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114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114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114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114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114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114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114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114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114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114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114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114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114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114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114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114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114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114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114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114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114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114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114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114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114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114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114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114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114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114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114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114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114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114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114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114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114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114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114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114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114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114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114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114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114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114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114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114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114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114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114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114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114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114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114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114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114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114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114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114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114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114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114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114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114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114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114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114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114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114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114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114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114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114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114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114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114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114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114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114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114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114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114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114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114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114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114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114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114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114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114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114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114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114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114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114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114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114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114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114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114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114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114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114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114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114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114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114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114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114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114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114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114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114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114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114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114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114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114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114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114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114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114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114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114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114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114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114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114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114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114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114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114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114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114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114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114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114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114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114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114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114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114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114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114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114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114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114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114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114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114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114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114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114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114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114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114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114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114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114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114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114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114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114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114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114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114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114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114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114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114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114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114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114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114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114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114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114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114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114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114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114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114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114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114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114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114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114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114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114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114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114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114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114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114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114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114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114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114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114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114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114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114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114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114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114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114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114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114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114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114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114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114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114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114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114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114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114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114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114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114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114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114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114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114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114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114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114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114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114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114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114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114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114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114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114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114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114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114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114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4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114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114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114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114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114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114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114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114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114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114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14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114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114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114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114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114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114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114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114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114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114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114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114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114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114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114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114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114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114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114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114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114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114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114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114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114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114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114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114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114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114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114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114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114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114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114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114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114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114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114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114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114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114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114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114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114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114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114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114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114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114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114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114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114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114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114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114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114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114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114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114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114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114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114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114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114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114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114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114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114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114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114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114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114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114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114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114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114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114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114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114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114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114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114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114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114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114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114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114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114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114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114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114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114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114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114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114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114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114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114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114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114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114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114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114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114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114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114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114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114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114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114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114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114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114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114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114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114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114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114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114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114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114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114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114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114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114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114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114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114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114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114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114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114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114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114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114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114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114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114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114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114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114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114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114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114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114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114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114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114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114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114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114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114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114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114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114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114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114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114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114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114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114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114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114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114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114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114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114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114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114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114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114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114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114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114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114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114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114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114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114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114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114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114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114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114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114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114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114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114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114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114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114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114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114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114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114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114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114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114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114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114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114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114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114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114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114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114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114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114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114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114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114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114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114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114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114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114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114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114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114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114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114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114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114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114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114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114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114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114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114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114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114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114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114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114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114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114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114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114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114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114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114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114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114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114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114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114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114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114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114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114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114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114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114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114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114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114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114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114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114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114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114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114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114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114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114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114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114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114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114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114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114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114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114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114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114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114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114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114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114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114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114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114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114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114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114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114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114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114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114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114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114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114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114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114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114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114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114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114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114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114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114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114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114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114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114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114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114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114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114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114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114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114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114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114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114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114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114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114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114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114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114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114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114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114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114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114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114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114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114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114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114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114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114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114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114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114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114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114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114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114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114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114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114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114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114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114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114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114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114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114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114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114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114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114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114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114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114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114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114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114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114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114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114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114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114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114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114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114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114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114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114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114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114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114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114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114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114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114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114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114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114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114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114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114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114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114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114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77" name="Google Shape;4877;p114"/>
          <p:cNvSpPr txBox="1"/>
          <p:nvPr/>
        </p:nvSpPr>
        <p:spPr>
          <a:xfrm>
            <a:off x="3983836" y="3022067"/>
            <a:ext cx="1939807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Activities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0" name="Google Shape;4880;p114"/>
          <p:cNvSpPr txBox="1"/>
          <p:nvPr/>
        </p:nvSpPr>
        <p:spPr>
          <a:xfrm>
            <a:off x="3983836" y="767629"/>
            <a:ext cx="1408576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Region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3" name="Google Shape;4883;p114"/>
          <p:cNvSpPr txBox="1"/>
          <p:nvPr/>
        </p:nvSpPr>
        <p:spPr>
          <a:xfrm>
            <a:off x="6799252" y="3003004"/>
            <a:ext cx="1781599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Institutions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6" name="Google Shape;4886;p114"/>
          <p:cNvSpPr txBox="1"/>
          <p:nvPr/>
        </p:nvSpPr>
        <p:spPr>
          <a:xfrm>
            <a:off x="6797283" y="767629"/>
            <a:ext cx="1408576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Gender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E62B83-2165-AE12-41AA-D0B58DEB8477}"/>
              </a:ext>
            </a:extLst>
          </p:cNvPr>
          <p:cNvSpPr txBox="1"/>
          <p:nvPr/>
        </p:nvSpPr>
        <p:spPr>
          <a:xfrm>
            <a:off x="531635" y="1843813"/>
            <a:ext cx="3059460" cy="218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8035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To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date,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the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program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has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carried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out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i="1" u="sng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68 </a:t>
            </a:r>
            <a:r>
              <a:rPr lang="es-ES" sz="1543" i="1" u="sng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knowledge</a:t>
            </a:r>
            <a:r>
              <a:rPr lang="es-ES" sz="1543" i="1" u="sng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and </a:t>
            </a:r>
            <a:r>
              <a:rPr lang="es-ES" sz="1543" i="1" u="sng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experience</a:t>
            </a:r>
            <a:r>
              <a:rPr lang="es-ES" sz="1543" i="1" u="sng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i="1" u="sng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exchanges</a:t>
            </a:r>
            <a:r>
              <a:rPr lang="es-ES" sz="1543" i="1" u="sng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involving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1.070 </a:t>
            </a:r>
            <a:r>
              <a:rPr lang="es-ES" sz="1543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individuals</a:t>
            </a:r>
            <a:r>
              <a:rPr lang="es-ES" sz="1543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from</a:t>
            </a:r>
            <a:r>
              <a:rPr lang="es-ES" sz="1543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273 </a:t>
            </a:r>
            <a:r>
              <a:rPr lang="es-ES" sz="1543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institutions</a:t>
            </a:r>
            <a:r>
              <a:rPr lang="es-ES" sz="1543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in 32 </a:t>
            </a:r>
            <a:r>
              <a:rPr lang="es-ES" sz="1543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countries</a:t>
            </a:r>
            <a:r>
              <a:rPr lang="es-ES" sz="1543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in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Latin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America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and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the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Caribbean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, as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well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 as 11 EU </a:t>
            </a:r>
            <a:r>
              <a:rPr lang="es-ES" sz="1543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countries</a:t>
            </a:r>
            <a:r>
              <a:rPr lang="es-ES" sz="1543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B66078-36EF-44EF-931D-057029072280}"/>
              </a:ext>
            </a:extLst>
          </p:cNvPr>
          <p:cNvSpPr/>
          <p:nvPr/>
        </p:nvSpPr>
        <p:spPr>
          <a:xfrm>
            <a:off x="4070122" y="1323107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0E24C5-79EC-7429-82F4-DCF54E328853}"/>
              </a:ext>
            </a:extLst>
          </p:cNvPr>
          <p:cNvSpPr/>
          <p:nvPr/>
        </p:nvSpPr>
        <p:spPr>
          <a:xfrm>
            <a:off x="4070122" y="1589984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6BBE5E-812E-1C7F-9F4D-80707456C9E8}"/>
              </a:ext>
            </a:extLst>
          </p:cNvPr>
          <p:cNvSpPr/>
          <p:nvPr/>
        </p:nvSpPr>
        <p:spPr>
          <a:xfrm>
            <a:off x="4070122" y="1878016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2CECE9E-D306-3D73-8987-5D8A2CABF416}"/>
              </a:ext>
            </a:extLst>
          </p:cNvPr>
          <p:cNvSpPr/>
          <p:nvPr/>
        </p:nvSpPr>
        <p:spPr>
          <a:xfrm>
            <a:off x="4070122" y="2115195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FF1702-DCE5-AC64-3F3A-470A6CF3B273}"/>
              </a:ext>
            </a:extLst>
          </p:cNvPr>
          <p:cNvSpPr/>
          <p:nvPr/>
        </p:nvSpPr>
        <p:spPr>
          <a:xfrm>
            <a:off x="4070122" y="2382072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1" name="Google Shape;4887;p114">
            <a:extLst>
              <a:ext uri="{FF2B5EF4-FFF2-40B4-BE49-F238E27FC236}">
                <a16:creationId xmlns:a16="http://schemas.microsoft.com/office/drawing/2014/main" id="{1B770C82-9B25-B2C7-ED3A-9282E5A52F0C}"/>
              </a:ext>
            </a:extLst>
          </p:cNvPr>
          <p:cNvSpPr txBox="1"/>
          <p:nvPr/>
        </p:nvSpPr>
        <p:spPr>
          <a:xfrm>
            <a:off x="4243624" y="1234406"/>
            <a:ext cx="2297576" cy="13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America </a:t>
            </a:r>
            <a:r>
              <a:rPr lang="en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70%</a:t>
            </a:r>
            <a:endParaRPr lang="en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Caribbean</a:t>
            </a: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Europe</a:t>
            </a: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10%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Supranational</a:t>
            </a: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2%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SICA </a:t>
            </a:r>
            <a:r>
              <a:rPr lang="es-CL" sz="154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Count</a:t>
            </a: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18%</a:t>
            </a:r>
            <a:endParaRPr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2" name="Google Shape;4887;p114">
            <a:extLst>
              <a:ext uri="{FF2B5EF4-FFF2-40B4-BE49-F238E27FC236}">
                <a16:creationId xmlns:a16="http://schemas.microsoft.com/office/drawing/2014/main" id="{99661DEB-8BB6-E334-1AE0-A5C2898CF8FE}"/>
              </a:ext>
            </a:extLst>
          </p:cNvPr>
          <p:cNvSpPr txBox="1"/>
          <p:nvPr/>
        </p:nvSpPr>
        <p:spPr>
          <a:xfrm>
            <a:off x="7155238" y="3517579"/>
            <a:ext cx="2542708" cy="13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Public Admin. </a:t>
            </a:r>
            <a:r>
              <a:rPr lang="en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76%</a:t>
            </a:r>
            <a:endParaRPr lang="en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Multilateral </a:t>
            </a: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org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.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6%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Ues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/ OSC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8%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Companies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3% </a:t>
            </a: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EU </a:t>
            </a: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institutions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6%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Autonomous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3%</a:t>
            </a:r>
            <a:endParaRPr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29C35E7-252D-EA79-3004-60CF34103263}"/>
              </a:ext>
            </a:extLst>
          </p:cNvPr>
          <p:cNvSpPr/>
          <p:nvPr/>
        </p:nvSpPr>
        <p:spPr>
          <a:xfrm>
            <a:off x="6958410" y="355629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B5642FD-A9E1-9814-B935-4E9DAA15A2D2}"/>
              </a:ext>
            </a:extLst>
          </p:cNvPr>
          <p:cNvSpPr/>
          <p:nvPr/>
        </p:nvSpPr>
        <p:spPr>
          <a:xfrm>
            <a:off x="6958410" y="377425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00DFC0-C5CD-4CB3-64DF-D0EE46F7373B}"/>
              </a:ext>
            </a:extLst>
          </p:cNvPr>
          <p:cNvSpPr/>
          <p:nvPr/>
        </p:nvSpPr>
        <p:spPr>
          <a:xfrm>
            <a:off x="6958410" y="4000799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66A418-5506-55BF-306F-EFE6CAA5AE7D}"/>
              </a:ext>
            </a:extLst>
          </p:cNvPr>
          <p:cNvSpPr/>
          <p:nvPr/>
        </p:nvSpPr>
        <p:spPr>
          <a:xfrm>
            <a:off x="6958410" y="4215510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D8BF58-1D94-685F-57E8-872A6D3EAF3A}"/>
              </a:ext>
            </a:extLst>
          </p:cNvPr>
          <p:cNvSpPr/>
          <p:nvPr/>
        </p:nvSpPr>
        <p:spPr>
          <a:xfrm>
            <a:off x="6958410" y="4429457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3BB1A7-CC8E-3BA5-96F1-6C16D54F5068}"/>
              </a:ext>
            </a:extLst>
          </p:cNvPr>
          <p:cNvSpPr/>
          <p:nvPr/>
        </p:nvSpPr>
        <p:spPr>
          <a:xfrm>
            <a:off x="6950009" y="466047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grpSp>
        <p:nvGrpSpPr>
          <p:cNvPr id="21" name="Google Shape;13852;p138">
            <a:extLst>
              <a:ext uri="{FF2B5EF4-FFF2-40B4-BE49-F238E27FC236}">
                <a16:creationId xmlns:a16="http://schemas.microsoft.com/office/drawing/2014/main" id="{5BC81183-24C3-4044-4A6A-5D7E43EDC7C3}"/>
              </a:ext>
            </a:extLst>
          </p:cNvPr>
          <p:cNvGrpSpPr/>
          <p:nvPr/>
        </p:nvGrpSpPr>
        <p:grpSpPr>
          <a:xfrm>
            <a:off x="7391413" y="1256232"/>
            <a:ext cx="1044583" cy="731064"/>
            <a:chOff x="2933305" y="4097345"/>
            <a:chExt cx="432841" cy="294072"/>
          </a:xfrm>
          <a:solidFill>
            <a:schemeClr val="bg1">
              <a:lumMod val="50000"/>
            </a:schemeClr>
          </a:solidFill>
        </p:grpSpPr>
        <p:grpSp>
          <p:nvGrpSpPr>
            <p:cNvPr id="25" name="Google Shape;13862;p138">
              <a:extLst>
                <a:ext uri="{FF2B5EF4-FFF2-40B4-BE49-F238E27FC236}">
                  <a16:creationId xmlns:a16="http://schemas.microsoft.com/office/drawing/2014/main" id="{7CA9655C-65EE-2786-2322-EC1493F9C32A}"/>
                </a:ext>
              </a:extLst>
            </p:cNvPr>
            <p:cNvGrpSpPr/>
            <p:nvPr/>
          </p:nvGrpSpPr>
          <p:grpSpPr>
            <a:xfrm>
              <a:off x="3218315" y="4098390"/>
              <a:ext cx="147831" cy="291993"/>
              <a:chOff x="3538787" y="4476678"/>
              <a:chExt cx="159232" cy="314512"/>
            </a:xfrm>
            <a:grpFill/>
          </p:grpSpPr>
          <p:sp>
            <p:nvSpPr>
              <p:cNvPr id="29" name="Google Shape;13863;p138">
                <a:extLst>
                  <a:ext uri="{FF2B5EF4-FFF2-40B4-BE49-F238E27FC236}">
                    <a16:creationId xmlns:a16="http://schemas.microsoft.com/office/drawing/2014/main" id="{0D1D8724-5224-9FF5-7968-C9269155B86A}"/>
                  </a:ext>
                </a:extLst>
              </p:cNvPr>
              <p:cNvSpPr/>
              <p:nvPr/>
            </p:nvSpPr>
            <p:spPr>
              <a:xfrm>
                <a:off x="3538787" y="4536719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3864;p138">
                <a:extLst>
                  <a:ext uri="{FF2B5EF4-FFF2-40B4-BE49-F238E27FC236}">
                    <a16:creationId xmlns:a16="http://schemas.microsoft.com/office/drawing/2014/main" id="{870DE678-AF9E-3D21-08D5-D2C2172C8FBF}"/>
                  </a:ext>
                </a:extLst>
              </p:cNvPr>
              <p:cNvSpPr/>
              <p:nvPr/>
            </p:nvSpPr>
            <p:spPr>
              <a:xfrm>
                <a:off x="3592628" y="4476678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13865;p138">
              <a:extLst>
                <a:ext uri="{FF2B5EF4-FFF2-40B4-BE49-F238E27FC236}">
                  <a16:creationId xmlns:a16="http://schemas.microsoft.com/office/drawing/2014/main" id="{87157220-C993-2664-A706-4D71A21E31E9}"/>
                </a:ext>
              </a:extLst>
            </p:cNvPr>
            <p:cNvGrpSpPr/>
            <p:nvPr/>
          </p:nvGrpSpPr>
          <p:grpSpPr>
            <a:xfrm>
              <a:off x="2933305" y="4097345"/>
              <a:ext cx="118572" cy="294072"/>
              <a:chOff x="3343310" y="4475554"/>
              <a:chExt cx="127717" cy="316751"/>
            </a:xfrm>
            <a:grpFill/>
          </p:grpSpPr>
          <p:sp>
            <p:nvSpPr>
              <p:cNvPr id="27" name="Google Shape;13866;p138">
                <a:extLst>
                  <a:ext uri="{FF2B5EF4-FFF2-40B4-BE49-F238E27FC236}">
                    <a16:creationId xmlns:a16="http://schemas.microsoft.com/office/drawing/2014/main" id="{55D43CE4-1B27-14D2-072F-27E99D1FDEA5}"/>
                  </a:ext>
                </a:extLst>
              </p:cNvPr>
              <p:cNvSpPr/>
              <p:nvPr/>
            </p:nvSpPr>
            <p:spPr>
              <a:xfrm>
                <a:off x="3343310" y="4535964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 dirty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3867;p138">
                <a:extLst>
                  <a:ext uri="{FF2B5EF4-FFF2-40B4-BE49-F238E27FC236}">
                    <a16:creationId xmlns:a16="http://schemas.microsoft.com/office/drawing/2014/main" id="{9BED17BF-9797-4A44-7623-301768B11226}"/>
                  </a:ext>
                </a:extLst>
              </p:cNvPr>
              <p:cNvSpPr/>
              <p:nvPr/>
            </p:nvSpPr>
            <p:spPr>
              <a:xfrm>
                <a:off x="3381341" y="4475554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4982" name="CuadroTexto 4981">
            <a:extLst>
              <a:ext uri="{FF2B5EF4-FFF2-40B4-BE49-F238E27FC236}">
                <a16:creationId xmlns:a16="http://schemas.microsoft.com/office/drawing/2014/main" id="{6BF8B9F0-0068-4615-C6FD-E90BF6CB6767}"/>
              </a:ext>
            </a:extLst>
          </p:cNvPr>
          <p:cNvSpPr txBox="1"/>
          <p:nvPr/>
        </p:nvSpPr>
        <p:spPr>
          <a:xfrm>
            <a:off x="7262256" y="1936100"/>
            <a:ext cx="855588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2646" b="1" kern="0" dirty="0">
                <a:solidFill>
                  <a:srgbClr val="000000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Overpass Light"/>
                <a:sym typeface="Overpass Light"/>
              </a:rPr>
              <a:t>40%</a:t>
            </a:r>
            <a:endParaRPr lang="es-CL" sz="2205" kern="0" dirty="0">
              <a:solidFill>
                <a:srgbClr val="000000"/>
              </a:solidFill>
              <a:latin typeface="Arial Narrow" panose="020B0606020202030204" pitchFamily="34" charset="0"/>
              <a:ea typeface="MS Gothic" panose="020B0609070205080204" pitchFamily="49" charset="-128"/>
              <a:cs typeface="Arial"/>
              <a:sym typeface="Arial"/>
            </a:endParaRPr>
          </a:p>
        </p:txBody>
      </p:sp>
      <p:sp>
        <p:nvSpPr>
          <p:cNvPr id="4983" name="CuadroTexto 4982">
            <a:extLst>
              <a:ext uri="{FF2B5EF4-FFF2-40B4-BE49-F238E27FC236}">
                <a16:creationId xmlns:a16="http://schemas.microsoft.com/office/drawing/2014/main" id="{87040DD0-D891-331D-EC55-E3E6EE082190}"/>
              </a:ext>
            </a:extLst>
          </p:cNvPr>
          <p:cNvSpPr txBox="1"/>
          <p:nvPr/>
        </p:nvSpPr>
        <p:spPr>
          <a:xfrm>
            <a:off x="7983197" y="1936100"/>
            <a:ext cx="855588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2646" b="1" kern="0" dirty="0">
                <a:solidFill>
                  <a:srgbClr val="000000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Overpass Light"/>
                <a:sym typeface="Overpass Light"/>
              </a:rPr>
              <a:t>60%</a:t>
            </a:r>
            <a:endParaRPr lang="es-CL" sz="2205" kern="0" dirty="0">
              <a:solidFill>
                <a:srgbClr val="000000"/>
              </a:solidFill>
              <a:latin typeface="Arial Narrow" panose="020B0606020202030204" pitchFamily="34" charset="0"/>
              <a:ea typeface="MS Gothic" panose="020B0609070205080204" pitchFamily="49" charset="-128"/>
              <a:cs typeface="Arial"/>
              <a:sym typeface="Arial"/>
            </a:endParaRPr>
          </a:p>
        </p:txBody>
      </p:sp>
      <p:sp>
        <p:nvSpPr>
          <p:cNvPr id="4984" name="Rectángulo 4983">
            <a:extLst>
              <a:ext uri="{FF2B5EF4-FFF2-40B4-BE49-F238E27FC236}">
                <a16:creationId xmlns:a16="http://schemas.microsoft.com/office/drawing/2014/main" id="{9E7EF5BB-C81C-8396-4FAF-08772BB5F73F}"/>
              </a:ext>
            </a:extLst>
          </p:cNvPr>
          <p:cNvSpPr/>
          <p:nvPr/>
        </p:nvSpPr>
        <p:spPr>
          <a:xfrm>
            <a:off x="4113301" y="355629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7" name="Rectángulo 4986">
            <a:extLst>
              <a:ext uri="{FF2B5EF4-FFF2-40B4-BE49-F238E27FC236}">
                <a16:creationId xmlns:a16="http://schemas.microsoft.com/office/drawing/2014/main" id="{08A5F846-4F32-F479-78E5-7F9011C83AF8}"/>
              </a:ext>
            </a:extLst>
          </p:cNvPr>
          <p:cNvSpPr/>
          <p:nvPr/>
        </p:nvSpPr>
        <p:spPr>
          <a:xfrm>
            <a:off x="4850505" y="3556670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8" name="Rectángulo 4987">
            <a:extLst>
              <a:ext uri="{FF2B5EF4-FFF2-40B4-BE49-F238E27FC236}">
                <a16:creationId xmlns:a16="http://schemas.microsoft.com/office/drawing/2014/main" id="{3E0002EB-46E1-A10E-B61C-D2187C9BE9FE}"/>
              </a:ext>
            </a:extLst>
          </p:cNvPr>
          <p:cNvSpPr/>
          <p:nvPr/>
        </p:nvSpPr>
        <p:spPr>
          <a:xfrm>
            <a:off x="5575826" y="355629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9" name="Rectángulo 4988">
            <a:extLst>
              <a:ext uri="{FF2B5EF4-FFF2-40B4-BE49-F238E27FC236}">
                <a16:creationId xmlns:a16="http://schemas.microsoft.com/office/drawing/2014/main" id="{BB9D7175-5E82-BA61-30EC-FE7BA809D72D}"/>
              </a:ext>
            </a:extLst>
          </p:cNvPr>
          <p:cNvSpPr/>
          <p:nvPr/>
        </p:nvSpPr>
        <p:spPr>
          <a:xfrm>
            <a:off x="4113301" y="428362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0" name="Rectángulo 4989">
            <a:extLst>
              <a:ext uri="{FF2B5EF4-FFF2-40B4-BE49-F238E27FC236}">
                <a16:creationId xmlns:a16="http://schemas.microsoft.com/office/drawing/2014/main" id="{0183E63E-8FAA-D218-B6DB-2D8BD00C62E4}"/>
              </a:ext>
            </a:extLst>
          </p:cNvPr>
          <p:cNvSpPr/>
          <p:nvPr/>
        </p:nvSpPr>
        <p:spPr>
          <a:xfrm>
            <a:off x="4850505" y="4283999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1" name="Rectángulo 4990">
            <a:extLst>
              <a:ext uri="{FF2B5EF4-FFF2-40B4-BE49-F238E27FC236}">
                <a16:creationId xmlns:a16="http://schemas.microsoft.com/office/drawing/2014/main" id="{75A36F43-094F-B192-5040-0448ABB96ADE}"/>
              </a:ext>
            </a:extLst>
          </p:cNvPr>
          <p:cNvSpPr/>
          <p:nvPr/>
        </p:nvSpPr>
        <p:spPr>
          <a:xfrm>
            <a:off x="5575826" y="428362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3" name="CuadroTexto 4992">
            <a:extLst>
              <a:ext uri="{FF2B5EF4-FFF2-40B4-BE49-F238E27FC236}">
                <a16:creationId xmlns:a16="http://schemas.microsoft.com/office/drawing/2014/main" id="{617A5831-AF86-3A5E-81DA-7D3CE7FD8B40}"/>
              </a:ext>
            </a:extLst>
          </p:cNvPr>
          <p:cNvSpPr txBox="1"/>
          <p:nvPr/>
        </p:nvSpPr>
        <p:spPr>
          <a:xfrm>
            <a:off x="4039222" y="4011560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Seminars</a:t>
            </a: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4" name="CuadroTexto 4993">
            <a:extLst>
              <a:ext uri="{FF2B5EF4-FFF2-40B4-BE49-F238E27FC236}">
                <a16:creationId xmlns:a16="http://schemas.microsoft.com/office/drawing/2014/main" id="{5A4B5B45-17D5-1710-F97F-CDF34153B51E}"/>
              </a:ext>
            </a:extLst>
          </p:cNvPr>
          <p:cNvSpPr txBox="1"/>
          <p:nvPr/>
        </p:nvSpPr>
        <p:spPr>
          <a:xfrm>
            <a:off x="4764543" y="4000799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Tech</a:t>
            </a: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. </a:t>
            </a: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Support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5" name="CuadroTexto 4994">
            <a:extLst>
              <a:ext uri="{FF2B5EF4-FFF2-40B4-BE49-F238E27FC236}">
                <a16:creationId xmlns:a16="http://schemas.microsoft.com/office/drawing/2014/main" id="{61E6CA9B-4020-4099-1A78-B8DC40699F6B}"/>
              </a:ext>
            </a:extLst>
          </p:cNvPr>
          <p:cNvSpPr txBox="1"/>
          <p:nvPr/>
        </p:nvSpPr>
        <p:spPr>
          <a:xfrm>
            <a:off x="5503188" y="3993450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Meetings 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6" name="CuadroTexto 4995">
            <a:extLst>
              <a:ext uri="{FF2B5EF4-FFF2-40B4-BE49-F238E27FC236}">
                <a16:creationId xmlns:a16="http://schemas.microsoft.com/office/drawing/2014/main" id="{23E2E39B-E26B-1F71-E923-8D981AFA088A}"/>
              </a:ext>
            </a:extLst>
          </p:cNvPr>
          <p:cNvSpPr txBox="1"/>
          <p:nvPr/>
        </p:nvSpPr>
        <p:spPr>
          <a:xfrm>
            <a:off x="4044163" y="4740831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Training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7" name="CuadroTexto 4996">
            <a:extLst>
              <a:ext uri="{FF2B5EF4-FFF2-40B4-BE49-F238E27FC236}">
                <a16:creationId xmlns:a16="http://schemas.microsoft.com/office/drawing/2014/main" id="{3B6D7238-27DA-5F33-C097-C3936D560500}"/>
              </a:ext>
            </a:extLst>
          </p:cNvPr>
          <p:cNvSpPr txBox="1"/>
          <p:nvPr/>
        </p:nvSpPr>
        <p:spPr>
          <a:xfrm>
            <a:off x="4752280" y="4737345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Study</a:t>
            </a: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Visits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8" name="CuadroTexto 4997">
            <a:extLst>
              <a:ext uri="{FF2B5EF4-FFF2-40B4-BE49-F238E27FC236}">
                <a16:creationId xmlns:a16="http://schemas.microsoft.com/office/drawing/2014/main" id="{453277AA-FD60-CE5B-52E9-28BE7120FB72}"/>
              </a:ext>
            </a:extLst>
          </p:cNvPr>
          <p:cNvSpPr txBox="1"/>
          <p:nvPr/>
        </p:nvSpPr>
        <p:spPr>
          <a:xfrm>
            <a:off x="5616376" y="4731201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Internships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0" name="CuadroTexto 4999">
            <a:extLst>
              <a:ext uri="{FF2B5EF4-FFF2-40B4-BE49-F238E27FC236}">
                <a16:creationId xmlns:a16="http://schemas.microsoft.com/office/drawing/2014/main" id="{068B569B-BA8B-6867-5CA8-685CF97267AE}"/>
              </a:ext>
            </a:extLst>
          </p:cNvPr>
          <p:cNvSpPr txBox="1"/>
          <p:nvPr/>
        </p:nvSpPr>
        <p:spPr>
          <a:xfrm>
            <a:off x="4026040" y="365349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32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1" name="CuadroTexto 5000">
            <a:extLst>
              <a:ext uri="{FF2B5EF4-FFF2-40B4-BE49-F238E27FC236}">
                <a16:creationId xmlns:a16="http://schemas.microsoft.com/office/drawing/2014/main" id="{9D01A96D-8C2F-F4F5-D49D-E29A75B56133}"/>
              </a:ext>
            </a:extLst>
          </p:cNvPr>
          <p:cNvSpPr txBox="1"/>
          <p:nvPr/>
        </p:nvSpPr>
        <p:spPr>
          <a:xfrm>
            <a:off x="4776497" y="365300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2" name="CuadroTexto 5001">
            <a:extLst>
              <a:ext uri="{FF2B5EF4-FFF2-40B4-BE49-F238E27FC236}">
                <a16:creationId xmlns:a16="http://schemas.microsoft.com/office/drawing/2014/main" id="{1D6735C9-4729-F1F9-15B4-344A0B5F3CF8}"/>
              </a:ext>
            </a:extLst>
          </p:cNvPr>
          <p:cNvSpPr txBox="1"/>
          <p:nvPr/>
        </p:nvSpPr>
        <p:spPr>
          <a:xfrm>
            <a:off x="5504489" y="3649903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10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3" name="CuadroTexto 5002">
            <a:extLst>
              <a:ext uri="{FF2B5EF4-FFF2-40B4-BE49-F238E27FC236}">
                <a16:creationId xmlns:a16="http://schemas.microsoft.com/office/drawing/2014/main" id="{9731426B-FA7A-8E4B-FD4B-D26DD8B4A0CC}"/>
              </a:ext>
            </a:extLst>
          </p:cNvPr>
          <p:cNvSpPr txBox="1"/>
          <p:nvPr/>
        </p:nvSpPr>
        <p:spPr>
          <a:xfrm>
            <a:off x="4070080" y="437287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5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4" name="CuadroTexto 5003">
            <a:extLst>
              <a:ext uri="{FF2B5EF4-FFF2-40B4-BE49-F238E27FC236}">
                <a16:creationId xmlns:a16="http://schemas.microsoft.com/office/drawing/2014/main" id="{E866E1F7-F997-B7DA-8A14-1AA89405BA7E}"/>
              </a:ext>
            </a:extLst>
          </p:cNvPr>
          <p:cNvSpPr txBox="1"/>
          <p:nvPr/>
        </p:nvSpPr>
        <p:spPr>
          <a:xfrm>
            <a:off x="4781013" y="4372875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2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5" name="CuadroTexto 5004">
            <a:extLst>
              <a:ext uri="{FF2B5EF4-FFF2-40B4-BE49-F238E27FC236}">
                <a16:creationId xmlns:a16="http://schemas.microsoft.com/office/drawing/2014/main" id="{8CBE2B4B-DEBB-8785-AA20-16A6E8E3259E}"/>
              </a:ext>
            </a:extLst>
          </p:cNvPr>
          <p:cNvSpPr txBox="1"/>
          <p:nvPr/>
        </p:nvSpPr>
        <p:spPr>
          <a:xfrm>
            <a:off x="5509005" y="436976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grpSp>
        <p:nvGrpSpPr>
          <p:cNvPr id="5006" name="Google Shape;15070;p141">
            <a:extLst>
              <a:ext uri="{FF2B5EF4-FFF2-40B4-BE49-F238E27FC236}">
                <a16:creationId xmlns:a16="http://schemas.microsoft.com/office/drawing/2014/main" id="{56B69870-6AFB-68E2-F63E-1580598C1F04}"/>
              </a:ext>
            </a:extLst>
          </p:cNvPr>
          <p:cNvGrpSpPr/>
          <p:nvPr/>
        </p:nvGrpSpPr>
        <p:grpSpPr>
          <a:xfrm>
            <a:off x="4308130" y="4401258"/>
            <a:ext cx="324397" cy="237512"/>
            <a:chOff x="1289311" y="2926222"/>
            <a:chExt cx="408156" cy="299783"/>
          </a:xfrm>
          <a:solidFill>
            <a:schemeClr val="bg1">
              <a:lumMod val="50000"/>
            </a:schemeClr>
          </a:solidFill>
        </p:grpSpPr>
        <p:sp>
          <p:nvSpPr>
            <p:cNvPr id="5007" name="Google Shape;15071;p141">
              <a:extLst>
                <a:ext uri="{FF2B5EF4-FFF2-40B4-BE49-F238E27FC236}">
                  <a16:creationId xmlns:a16="http://schemas.microsoft.com/office/drawing/2014/main" id="{2BA61B7A-0E02-8CAE-80D5-25361B6703C9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08" name="Google Shape;15072;p141">
              <a:extLst>
                <a:ext uri="{FF2B5EF4-FFF2-40B4-BE49-F238E27FC236}">
                  <a16:creationId xmlns:a16="http://schemas.microsoft.com/office/drawing/2014/main" id="{17AC0EC9-7B00-6467-6683-261BD0CEADEE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09" name="Google Shape;17644;p145">
            <a:extLst>
              <a:ext uri="{FF2B5EF4-FFF2-40B4-BE49-F238E27FC236}">
                <a16:creationId xmlns:a16="http://schemas.microsoft.com/office/drawing/2014/main" id="{C5C6D42E-6A5B-6106-E712-DF8D6923E559}"/>
              </a:ext>
            </a:extLst>
          </p:cNvPr>
          <p:cNvGrpSpPr/>
          <p:nvPr/>
        </p:nvGrpSpPr>
        <p:grpSpPr>
          <a:xfrm>
            <a:off x="4996433" y="4398204"/>
            <a:ext cx="388965" cy="242127"/>
            <a:chOff x="1341727" y="2483349"/>
            <a:chExt cx="419913" cy="308109"/>
          </a:xfrm>
          <a:solidFill>
            <a:schemeClr val="bg1">
              <a:lumMod val="50000"/>
            </a:schemeClr>
          </a:solidFill>
        </p:grpSpPr>
        <p:sp>
          <p:nvSpPr>
            <p:cNvPr id="5010" name="Google Shape;17645;p145">
              <a:extLst>
                <a:ext uri="{FF2B5EF4-FFF2-40B4-BE49-F238E27FC236}">
                  <a16:creationId xmlns:a16="http://schemas.microsoft.com/office/drawing/2014/main" id="{80DE55B6-F6FE-9BF2-0658-D55A8DFAD360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1" name="Google Shape;17646;p145">
              <a:extLst>
                <a:ext uri="{FF2B5EF4-FFF2-40B4-BE49-F238E27FC236}">
                  <a16:creationId xmlns:a16="http://schemas.microsoft.com/office/drawing/2014/main" id="{6B260FA7-DC93-CE15-6E5A-B757A95F3FEA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2" name="Google Shape;17647;p145">
              <a:extLst>
                <a:ext uri="{FF2B5EF4-FFF2-40B4-BE49-F238E27FC236}">
                  <a16:creationId xmlns:a16="http://schemas.microsoft.com/office/drawing/2014/main" id="{343DDEFB-BD77-D524-5969-9D72D66108ED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13" name="Google Shape;17802;p145">
            <a:extLst>
              <a:ext uri="{FF2B5EF4-FFF2-40B4-BE49-F238E27FC236}">
                <a16:creationId xmlns:a16="http://schemas.microsoft.com/office/drawing/2014/main" id="{ED9CF19A-1334-C4AE-F725-1B237685824F}"/>
              </a:ext>
            </a:extLst>
          </p:cNvPr>
          <p:cNvGrpSpPr/>
          <p:nvPr/>
        </p:nvGrpSpPr>
        <p:grpSpPr>
          <a:xfrm>
            <a:off x="4333177" y="3724845"/>
            <a:ext cx="316959" cy="237512"/>
            <a:chOff x="5626763" y="2013829"/>
            <a:chExt cx="351722" cy="274788"/>
          </a:xfrm>
          <a:solidFill>
            <a:schemeClr val="bg1">
              <a:lumMod val="50000"/>
            </a:schemeClr>
          </a:solidFill>
        </p:grpSpPr>
        <p:sp>
          <p:nvSpPr>
            <p:cNvPr id="5014" name="Google Shape;17803;p145">
              <a:extLst>
                <a:ext uri="{FF2B5EF4-FFF2-40B4-BE49-F238E27FC236}">
                  <a16:creationId xmlns:a16="http://schemas.microsoft.com/office/drawing/2014/main" id="{6098651A-3A0D-7A30-C298-DBDF552455E0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5" name="Google Shape;17804;p145">
              <a:extLst>
                <a:ext uri="{FF2B5EF4-FFF2-40B4-BE49-F238E27FC236}">
                  <a16:creationId xmlns:a16="http://schemas.microsoft.com/office/drawing/2014/main" id="{B335D2B6-8705-7E14-F320-E3921CCD0764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6" name="Google Shape;17805;p145">
              <a:extLst>
                <a:ext uri="{FF2B5EF4-FFF2-40B4-BE49-F238E27FC236}">
                  <a16:creationId xmlns:a16="http://schemas.microsoft.com/office/drawing/2014/main" id="{48902DE7-DCAB-134F-6FE1-685950BA5E94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7" name="Google Shape;17806;p145">
              <a:extLst>
                <a:ext uri="{FF2B5EF4-FFF2-40B4-BE49-F238E27FC236}">
                  <a16:creationId xmlns:a16="http://schemas.microsoft.com/office/drawing/2014/main" id="{CC2F31EF-40EC-F076-C42D-0FFF4A3D56FA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8" name="Google Shape;17807;p145">
              <a:extLst>
                <a:ext uri="{FF2B5EF4-FFF2-40B4-BE49-F238E27FC236}">
                  <a16:creationId xmlns:a16="http://schemas.microsoft.com/office/drawing/2014/main" id="{46DC5464-7739-49C4-FE93-354FE6A447D6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9" name="Google Shape;17808;p145">
              <a:extLst>
                <a:ext uri="{FF2B5EF4-FFF2-40B4-BE49-F238E27FC236}">
                  <a16:creationId xmlns:a16="http://schemas.microsoft.com/office/drawing/2014/main" id="{2BD16F79-B88D-377A-4A35-E6D111B68149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0" name="Google Shape;17809;p145">
              <a:extLst>
                <a:ext uri="{FF2B5EF4-FFF2-40B4-BE49-F238E27FC236}">
                  <a16:creationId xmlns:a16="http://schemas.microsoft.com/office/drawing/2014/main" id="{1834D8B9-2AC2-8B29-8652-C24468783A64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1" name="Google Shape;17810;p145">
              <a:extLst>
                <a:ext uri="{FF2B5EF4-FFF2-40B4-BE49-F238E27FC236}">
                  <a16:creationId xmlns:a16="http://schemas.microsoft.com/office/drawing/2014/main" id="{0452A328-7C50-91AB-4C83-1824CE67169A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2" name="Google Shape;17811;p145">
              <a:extLst>
                <a:ext uri="{FF2B5EF4-FFF2-40B4-BE49-F238E27FC236}">
                  <a16:creationId xmlns:a16="http://schemas.microsoft.com/office/drawing/2014/main" id="{7805760C-75CA-E15E-8B0E-A76BC6FC8C8B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3" name="Google Shape;17812;p145">
              <a:extLst>
                <a:ext uri="{FF2B5EF4-FFF2-40B4-BE49-F238E27FC236}">
                  <a16:creationId xmlns:a16="http://schemas.microsoft.com/office/drawing/2014/main" id="{4E94BC71-1642-F8CE-C16E-A72B883E668B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24" name="Google Shape;17876;p145">
            <a:extLst>
              <a:ext uri="{FF2B5EF4-FFF2-40B4-BE49-F238E27FC236}">
                <a16:creationId xmlns:a16="http://schemas.microsoft.com/office/drawing/2014/main" id="{46A97CAA-2EC4-8CB3-0E72-9CB779B22259}"/>
              </a:ext>
            </a:extLst>
          </p:cNvPr>
          <p:cNvGrpSpPr/>
          <p:nvPr/>
        </p:nvGrpSpPr>
        <p:grpSpPr>
          <a:xfrm>
            <a:off x="5721533" y="4346383"/>
            <a:ext cx="394113" cy="325100"/>
            <a:chOff x="6558300" y="1538193"/>
            <a:chExt cx="382788" cy="328613"/>
          </a:xfrm>
          <a:solidFill>
            <a:schemeClr val="bg1">
              <a:lumMod val="50000"/>
            </a:schemeClr>
          </a:solidFill>
        </p:grpSpPr>
        <p:sp>
          <p:nvSpPr>
            <p:cNvPr id="5025" name="Google Shape;17877;p145">
              <a:extLst>
                <a:ext uri="{FF2B5EF4-FFF2-40B4-BE49-F238E27FC236}">
                  <a16:creationId xmlns:a16="http://schemas.microsoft.com/office/drawing/2014/main" id="{CCB15E9A-4C4E-93B0-0C6D-3341C5C23B99}"/>
                </a:ext>
              </a:extLst>
            </p:cNvPr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6" name="Google Shape;17878;p145">
              <a:extLst>
                <a:ext uri="{FF2B5EF4-FFF2-40B4-BE49-F238E27FC236}">
                  <a16:creationId xmlns:a16="http://schemas.microsoft.com/office/drawing/2014/main" id="{613D05B7-5BC4-51A6-E94D-81355B6DFE1B}"/>
                </a:ext>
              </a:extLst>
            </p:cNvPr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27" name="Google Shape;14926;p141">
            <a:extLst>
              <a:ext uri="{FF2B5EF4-FFF2-40B4-BE49-F238E27FC236}">
                <a16:creationId xmlns:a16="http://schemas.microsoft.com/office/drawing/2014/main" id="{D5F50641-93C3-CAAA-35AE-769955BED4F7}"/>
              </a:ext>
            </a:extLst>
          </p:cNvPr>
          <p:cNvGrpSpPr/>
          <p:nvPr/>
        </p:nvGrpSpPr>
        <p:grpSpPr>
          <a:xfrm>
            <a:off x="5098790" y="3625433"/>
            <a:ext cx="252031" cy="305372"/>
            <a:chOff x="2633037" y="1499873"/>
            <a:chExt cx="379002" cy="366112"/>
          </a:xfrm>
          <a:solidFill>
            <a:schemeClr val="bg1">
              <a:lumMod val="50000"/>
            </a:schemeClr>
          </a:solidFill>
        </p:grpSpPr>
        <p:sp>
          <p:nvSpPr>
            <p:cNvPr id="5028" name="Google Shape;14927;p141">
              <a:extLst>
                <a:ext uri="{FF2B5EF4-FFF2-40B4-BE49-F238E27FC236}">
                  <a16:creationId xmlns:a16="http://schemas.microsoft.com/office/drawing/2014/main" id="{6A073239-9632-7955-00BE-B778B0C66350}"/>
                </a:ext>
              </a:extLst>
            </p:cNvPr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9" name="Google Shape;14928;p141">
              <a:extLst>
                <a:ext uri="{FF2B5EF4-FFF2-40B4-BE49-F238E27FC236}">
                  <a16:creationId xmlns:a16="http://schemas.microsoft.com/office/drawing/2014/main" id="{F326F9CD-9FE2-A8ED-9E22-B3C8474D6AFC}"/>
                </a:ext>
              </a:extLst>
            </p:cNvPr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0" name="Google Shape;14929;p141">
              <a:extLst>
                <a:ext uri="{FF2B5EF4-FFF2-40B4-BE49-F238E27FC236}">
                  <a16:creationId xmlns:a16="http://schemas.microsoft.com/office/drawing/2014/main" id="{95E68B19-24C9-1182-2AED-49B22364232D}"/>
                </a:ext>
              </a:extLst>
            </p:cNvPr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1" name="Google Shape;14930;p141">
              <a:extLst>
                <a:ext uri="{FF2B5EF4-FFF2-40B4-BE49-F238E27FC236}">
                  <a16:creationId xmlns:a16="http://schemas.microsoft.com/office/drawing/2014/main" id="{53BCE8C0-0666-61C5-A038-508A2320FFDD}"/>
                </a:ext>
              </a:extLst>
            </p:cNvPr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2" name="Google Shape;14931;p141">
              <a:extLst>
                <a:ext uri="{FF2B5EF4-FFF2-40B4-BE49-F238E27FC236}">
                  <a16:creationId xmlns:a16="http://schemas.microsoft.com/office/drawing/2014/main" id="{3B22CDD7-C4E3-9ABC-8A34-49EB1358D2D2}"/>
                </a:ext>
              </a:extLst>
            </p:cNvPr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3" name="Google Shape;14932;p141">
              <a:extLst>
                <a:ext uri="{FF2B5EF4-FFF2-40B4-BE49-F238E27FC236}">
                  <a16:creationId xmlns:a16="http://schemas.microsoft.com/office/drawing/2014/main" id="{F8B5E19C-0823-534B-273C-24A29CD59505}"/>
                </a:ext>
              </a:extLst>
            </p:cNvPr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34" name="Google Shape;15009;p141">
            <a:extLst>
              <a:ext uri="{FF2B5EF4-FFF2-40B4-BE49-F238E27FC236}">
                <a16:creationId xmlns:a16="http://schemas.microsoft.com/office/drawing/2014/main" id="{3FA73203-A9FB-A0CA-54EB-35AF9812C5AE}"/>
              </a:ext>
            </a:extLst>
          </p:cNvPr>
          <p:cNvGrpSpPr/>
          <p:nvPr/>
        </p:nvGrpSpPr>
        <p:grpSpPr>
          <a:xfrm>
            <a:off x="5814887" y="3727909"/>
            <a:ext cx="267353" cy="237512"/>
            <a:chOff x="6671087" y="2009304"/>
            <a:chExt cx="332757" cy="281833"/>
          </a:xfrm>
          <a:solidFill>
            <a:schemeClr val="bg1">
              <a:lumMod val="50000"/>
            </a:schemeClr>
          </a:solidFill>
        </p:grpSpPr>
        <p:sp>
          <p:nvSpPr>
            <p:cNvPr id="5035" name="Google Shape;15010;p141">
              <a:extLst>
                <a:ext uri="{FF2B5EF4-FFF2-40B4-BE49-F238E27FC236}">
                  <a16:creationId xmlns:a16="http://schemas.microsoft.com/office/drawing/2014/main" id="{6B40EBDD-7C77-FEB6-7450-0A0193357638}"/>
                </a:ext>
              </a:extLst>
            </p:cNvPr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6" name="Google Shape;15011;p141">
              <a:extLst>
                <a:ext uri="{FF2B5EF4-FFF2-40B4-BE49-F238E27FC236}">
                  <a16:creationId xmlns:a16="http://schemas.microsoft.com/office/drawing/2014/main" id="{610586C4-0B57-A8AE-A2D8-19A179982858}"/>
                </a:ext>
              </a:extLst>
            </p:cNvPr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EFA5E5F7-CC6B-BF7D-12A1-9C01EE714C88}"/>
              </a:ext>
            </a:extLst>
          </p:cNvPr>
          <p:cNvSpPr txBox="1"/>
          <p:nvPr/>
        </p:nvSpPr>
        <p:spPr>
          <a:xfrm>
            <a:off x="436662" y="710397"/>
            <a:ext cx="314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32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Peer </a:t>
            </a:r>
            <a:r>
              <a:rPr lang="es-MX" sz="32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to</a:t>
            </a:r>
            <a:r>
              <a:rPr lang="es-MX" sz="32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peer </a:t>
            </a:r>
            <a:r>
              <a:rPr lang="es-MX" sz="3200" b="1" kern="0" dirty="0" err="1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Learning</a:t>
            </a:r>
            <a:endParaRPr lang="es-CL" sz="3200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81"/>
          <p:cNvPicPr preferRelativeResize="0"/>
          <p:nvPr/>
        </p:nvPicPr>
        <p:blipFill rotWithShape="1">
          <a:blip r:embed="rId3">
            <a:alphaModFix/>
          </a:blip>
          <a:srcRect l="21832" r="21826"/>
          <a:stretch/>
        </p:blipFill>
        <p:spPr>
          <a:xfrm>
            <a:off x="5040312" y="99"/>
            <a:ext cx="5679446" cy="567035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1"/>
          <p:cNvSpPr/>
          <p:nvPr/>
        </p:nvSpPr>
        <p:spPr>
          <a:xfrm>
            <a:off x="758541" y="796264"/>
            <a:ext cx="8420607" cy="4032448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760" name="Google Shape;760;p81"/>
          <p:cNvSpPr/>
          <p:nvPr/>
        </p:nvSpPr>
        <p:spPr>
          <a:xfrm>
            <a:off x="1354462" y="1413514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matic SC" panose="00000500000000000000" pitchFamily="2" charset="-79"/>
                <a:sym typeface="Arial"/>
              </a:rPr>
              <a:t>1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matic SC" panose="00000500000000000000" pitchFamily="2" charset="-79"/>
              <a:sym typeface="Arial"/>
            </a:endParaRPr>
          </a:p>
        </p:txBody>
      </p:sp>
      <p:sp>
        <p:nvSpPr>
          <p:cNvPr id="20" name="Google Shape;760;p81">
            <a:extLst>
              <a:ext uri="{FF2B5EF4-FFF2-40B4-BE49-F238E27FC236}">
                <a16:creationId xmlns:a16="http://schemas.microsoft.com/office/drawing/2014/main" id="{46BEB486-7BC3-9C7B-7935-DCD61ADD51AC}"/>
              </a:ext>
            </a:extLst>
          </p:cNvPr>
          <p:cNvSpPr/>
          <p:nvPr/>
        </p:nvSpPr>
        <p:spPr>
          <a:xfrm>
            <a:off x="1354462" y="2165399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2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4" name="Google Shape;760;p81">
            <a:extLst>
              <a:ext uri="{FF2B5EF4-FFF2-40B4-BE49-F238E27FC236}">
                <a16:creationId xmlns:a16="http://schemas.microsoft.com/office/drawing/2014/main" id="{76B2FB49-A6C4-E4B5-152D-2EF1D9838038}"/>
              </a:ext>
            </a:extLst>
          </p:cNvPr>
          <p:cNvSpPr/>
          <p:nvPr/>
        </p:nvSpPr>
        <p:spPr>
          <a:xfrm>
            <a:off x="1369667" y="2904756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3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8" name="Google Shape;760;p81">
            <a:extLst>
              <a:ext uri="{FF2B5EF4-FFF2-40B4-BE49-F238E27FC236}">
                <a16:creationId xmlns:a16="http://schemas.microsoft.com/office/drawing/2014/main" id="{504C99FE-68DF-99F2-8D5D-9C7E3B418C6C}"/>
              </a:ext>
            </a:extLst>
          </p:cNvPr>
          <p:cNvSpPr/>
          <p:nvPr/>
        </p:nvSpPr>
        <p:spPr>
          <a:xfrm>
            <a:off x="1383032" y="3676583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4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740" name="Text Box 3">
            <a:extLst>
              <a:ext uri="{FF2B5EF4-FFF2-40B4-BE49-F238E27FC236}">
                <a16:creationId xmlns:a16="http://schemas.microsoft.com/office/drawing/2014/main" id="{1BD08637-5BCF-6046-3D23-E65959D3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976" y="1323351"/>
            <a:ext cx="6902982" cy="35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7" tIns="44998" rIns="89997" bIns="44998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8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Apply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with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success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the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national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roadmaps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,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multi-country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and regional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alliances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as fundamental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elements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to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achieve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the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expected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results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. 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Support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the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CELAC-EU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mechanism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en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the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prioritized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topics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set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out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in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its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2024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declaration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.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2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Promote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complementarity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and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synergies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with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other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regional and bilateral EU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actions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.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8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Promote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involvement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and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participation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in COPOLAD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from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 more EU 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institutions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/</a:t>
            </a:r>
            <a:r>
              <a:rPr lang="es-ES" sz="1600" kern="0" dirty="0" err="1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countries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. 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CL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E6F6378-26E8-0383-2FD5-D2D30BD9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4" y="-495397"/>
            <a:ext cx="4673838" cy="1192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ctr"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2800" b="1" dirty="0" err="1">
                <a:solidFill>
                  <a:srgbClr val="646464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Challenges</a:t>
            </a:r>
            <a:r>
              <a:rPr lang="es-CL" altLang="es-ES" sz="2800" b="1" dirty="0">
                <a:solidFill>
                  <a:srgbClr val="646464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and </a:t>
            </a:r>
            <a:r>
              <a:rPr lang="es-CL" altLang="es-ES" sz="2800" b="1" dirty="0" err="1">
                <a:solidFill>
                  <a:srgbClr val="646464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priorities</a:t>
            </a:r>
            <a:r>
              <a:rPr lang="es-CL" altLang="es-ES" sz="2800" b="1" dirty="0">
                <a:solidFill>
                  <a:srgbClr val="646464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2024</a:t>
            </a:r>
            <a:endParaRPr lang="es-ES" altLang="es-ES" sz="2800" b="1" dirty="0">
              <a:solidFill>
                <a:srgbClr val="646464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E319-49CD-19E7-4AC0-F2EF674C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1B4E61B1-D8A3-CCE4-4868-B9BE9E88A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6CCE7745-362B-09CB-2F7C-ECD1FAE0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4" y="1801777"/>
            <a:ext cx="5636257" cy="17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COPOLAD III: </a:t>
            </a:r>
          </a:p>
          <a:p>
            <a:pPr>
              <a:buClrTx/>
              <a:buFontTx/>
              <a:buNone/>
            </a:pP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Program</a:t>
            </a:r>
            <a:r>
              <a:rPr lang="es-CL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, </a:t>
            </a: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Progress</a:t>
            </a:r>
            <a:r>
              <a:rPr lang="es-CL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, and </a:t>
            </a:r>
            <a:r>
              <a:rPr lang="es-CL" altLang="es-ES" sz="3200" b="1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Challenges</a:t>
            </a:r>
            <a:endParaRPr lang="es-ES" altLang="es-ES" sz="3200" b="1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  <a:buFontTx/>
              <a:buNone/>
            </a:pPr>
            <a:endParaRPr lang="es-ES" altLang="es-ES" sz="28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Borja Díaz </a:t>
            </a:r>
            <a:r>
              <a:rPr lang="en-US" altLang="es-ES" sz="1600" dirty="0" err="1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Rivillas</a:t>
            </a: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. Program Director  COPOLAD.</a:t>
            </a: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February, 2024</a:t>
            </a:r>
          </a:p>
          <a:p>
            <a:pPr>
              <a:buClrTx/>
            </a:pPr>
            <a:endParaRPr lang="es-ES" altLang="es-ES" sz="16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99C905B3-ABB6-8769-E1D9-06918951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87" y="1179091"/>
            <a:ext cx="20478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408B8FA-D26F-C46F-75C3-58C5ADF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83" y="1373981"/>
            <a:ext cx="291465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2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917717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3" name="Google Shape;13645;p137"/>
          <p:cNvGrpSpPr/>
          <p:nvPr/>
        </p:nvGrpSpPr>
        <p:grpSpPr>
          <a:xfrm>
            <a:off x="3014699" y="1149658"/>
            <a:ext cx="3680830" cy="3423426"/>
            <a:chOff x="5830645" y="1256617"/>
            <a:chExt cx="530340" cy="553041"/>
          </a:xfrm>
        </p:grpSpPr>
        <p:grpSp>
          <p:nvGrpSpPr>
            <p:cNvPr id="64" name="Google Shape;13646;p137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75" name="Google Shape;13647;p137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3648;p137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13649;p137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73" name="Google Shape;13650;p137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3651;p137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13652;p137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71" name="Google Shape;13653;p137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3654;p137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13655;p137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69" name="Google Shape;13656;p137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3657;p137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13658;p137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algn="ctr"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s-MX" sz="1213" i="1" kern="0" dirty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rPr>
                <a:t>More Humane and Effective Drug Policies</a:t>
              </a:r>
              <a:endParaRPr sz="1213" i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Rectángulo 76"/>
          <p:cNvSpPr/>
          <p:nvPr/>
        </p:nvSpPr>
        <p:spPr>
          <a:xfrm>
            <a:off x="2805101" y="1721077"/>
            <a:ext cx="1496642" cy="60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1. Strengthening National Drug Observatories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472062" y="1714208"/>
            <a:ext cx="1284741" cy="43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2. Reducing Drug Demand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5533952" y="3325587"/>
            <a:ext cx="1050203" cy="43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3. Reducing Drug Supply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2998706" y="3268412"/>
            <a:ext cx="1235929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Support for Bi-regional Coordination and Cooperation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1" name="Google Shape;17442;p145"/>
          <p:cNvGrpSpPr/>
          <p:nvPr/>
        </p:nvGrpSpPr>
        <p:grpSpPr>
          <a:xfrm>
            <a:off x="5612367" y="4170493"/>
            <a:ext cx="363923" cy="340550"/>
            <a:chOff x="2766264" y="3394042"/>
            <a:chExt cx="294873" cy="275934"/>
          </a:xfrm>
          <a:solidFill>
            <a:schemeClr val="bg1"/>
          </a:solidFill>
        </p:grpSpPr>
        <p:sp>
          <p:nvSpPr>
            <p:cNvPr id="82" name="Google Shape;17443;p145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444;p145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445;p145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446;p145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17657;p145"/>
          <p:cNvGrpSpPr/>
          <p:nvPr/>
        </p:nvGrpSpPr>
        <p:grpSpPr>
          <a:xfrm>
            <a:off x="5616754" y="1219950"/>
            <a:ext cx="332393" cy="311574"/>
            <a:chOff x="4206763" y="2450951"/>
            <a:chExt cx="322151" cy="322374"/>
          </a:xfrm>
          <a:solidFill>
            <a:schemeClr val="bg1"/>
          </a:solidFill>
        </p:grpSpPr>
        <p:sp>
          <p:nvSpPr>
            <p:cNvPr id="87" name="Google Shape;17658;p145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7659;p145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17752;p145"/>
          <p:cNvGrpSpPr/>
          <p:nvPr/>
        </p:nvGrpSpPr>
        <p:grpSpPr>
          <a:xfrm>
            <a:off x="3720882" y="4145421"/>
            <a:ext cx="371253" cy="365623"/>
            <a:chOff x="2280029" y="1970604"/>
            <a:chExt cx="353631" cy="354395"/>
          </a:xfrm>
          <a:solidFill>
            <a:schemeClr val="bg1"/>
          </a:solidFill>
        </p:grpSpPr>
        <p:sp>
          <p:nvSpPr>
            <p:cNvPr id="90" name="Google Shape;17753;p14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7754;p14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7755;p14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7756;p14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13444;p137"/>
          <p:cNvGrpSpPr/>
          <p:nvPr/>
        </p:nvGrpSpPr>
        <p:grpSpPr>
          <a:xfrm rot="15811228" flipV="1">
            <a:off x="5324200" y="1851665"/>
            <a:ext cx="3681119" cy="2865218"/>
            <a:chOff x="712664" y="3693025"/>
            <a:chExt cx="1119187" cy="698124"/>
          </a:xfrm>
        </p:grpSpPr>
        <p:sp>
          <p:nvSpPr>
            <p:cNvPr id="100" name="Google Shape;13447;p137"/>
            <p:cNvSpPr/>
            <p:nvPr/>
          </p:nvSpPr>
          <p:spPr>
            <a:xfrm>
              <a:off x="1443914" y="3693025"/>
              <a:ext cx="387937" cy="254911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448;p137"/>
            <p:cNvSpPr/>
            <p:nvPr/>
          </p:nvSpPr>
          <p:spPr>
            <a:xfrm>
              <a:off x="1054844" y="3693025"/>
              <a:ext cx="389072" cy="254558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449;p137"/>
            <p:cNvSpPr/>
            <p:nvPr/>
          </p:nvSpPr>
          <p:spPr>
            <a:xfrm>
              <a:off x="788438" y="3804252"/>
              <a:ext cx="361411" cy="363809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450;p137"/>
            <p:cNvSpPr/>
            <p:nvPr/>
          </p:nvSpPr>
          <p:spPr>
            <a:xfrm>
              <a:off x="712664" y="4097717"/>
              <a:ext cx="232830" cy="293432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3444;p137"/>
          <p:cNvGrpSpPr/>
          <p:nvPr/>
        </p:nvGrpSpPr>
        <p:grpSpPr>
          <a:xfrm rot="16363760">
            <a:off x="662642" y="1964115"/>
            <a:ext cx="3707862" cy="2784985"/>
            <a:chOff x="712664" y="3693025"/>
            <a:chExt cx="1119187" cy="698124"/>
          </a:xfrm>
        </p:grpSpPr>
        <p:sp>
          <p:nvSpPr>
            <p:cNvPr id="111" name="Google Shape;13447;p137"/>
            <p:cNvSpPr/>
            <p:nvPr/>
          </p:nvSpPr>
          <p:spPr>
            <a:xfrm>
              <a:off x="1443914" y="3693025"/>
              <a:ext cx="387937" cy="254911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48;p137"/>
            <p:cNvSpPr/>
            <p:nvPr/>
          </p:nvSpPr>
          <p:spPr>
            <a:xfrm>
              <a:off x="1054844" y="3693025"/>
              <a:ext cx="389072" cy="254558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3449;p137"/>
            <p:cNvSpPr/>
            <p:nvPr/>
          </p:nvSpPr>
          <p:spPr>
            <a:xfrm>
              <a:off x="788438" y="3804252"/>
              <a:ext cx="361411" cy="363809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3450;p137"/>
            <p:cNvSpPr/>
            <p:nvPr/>
          </p:nvSpPr>
          <p:spPr>
            <a:xfrm>
              <a:off x="712664" y="4097717"/>
              <a:ext cx="232830" cy="293432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972365" y="4742750"/>
            <a:ext cx="1808040" cy="53199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CL" sz="1984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4448;p140"/>
          <p:cNvSpPr/>
          <p:nvPr/>
        </p:nvSpPr>
        <p:spPr>
          <a:xfrm>
            <a:off x="3750823" y="1192845"/>
            <a:ext cx="338639" cy="348660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5012;p141"/>
          <p:cNvSpPr/>
          <p:nvPr/>
        </p:nvSpPr>
        <p:spPr>
          <a:xfrm rot="19362168">
            <a:off x="1406489" y="1951672"/>
            <a:ext cx="406103" cy="406069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15390;p141"/>
          <p:cNvGrpSpPr/>
          <p:nvPr/>
        </p:nvGrpSpPr>
        <p:grpSpPr>
          <a:xfrm>
            <a:off x="1416099" y="3128027"/>
            <a:ext cx="382701" cy="280771"/>
            <a:chOff x="5331913" y="3413947"/>
            <a:chExt cx="347143" cy="254684"/>
          </a:xfrm>
          <a:solidFill>
            <a:schemeClr val="tx1"/>
          </a:solidFill>
        </p:grpSpPr>
        <p:sp>
          <p:nvSpPr>
            <p:cNvPr id="118" name="Google Shape;15391;p141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392;p141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393;p141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394;p141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5395;p141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5396;p141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3547;p137"/>
          <p:cNvGrpSpPr/>
          <p:nvPr/>
        </p:nvGrpSpPr>
        <p:grpSpPr>
          <a:xfrm>
            <a:off x="1963902" y="4106231"/>
            <a:ext cx="540359" cy="482049"/>
            <a:chOff x="951975" y="315800"/>
            <a:chExt cx="5860325" cy="4933550"/>
          </a:xfrm>
        </p:grpSpPr>
        <p:sp>
          <p:nvSpPr>
            <p:cNvPr id="125" name="Google Shape;13548;p137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49;p137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3550;p137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3551;p137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552;p137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553;p137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554;p137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555;p137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7517;p145"/>
          <p:cNvGrpSpPr/>
          <p:nvPr/>
        </p:nvGrpSpPr>
        <p:grpSpPr>
          <a:xfrm>
            <a:off x="4089461" y="4825023"/>
            <a:ext cx="465883" cy="342175"/>
            <a:chOff x="2278533" y="2937377"/>
            <a:chExt cx="346788" cy="254704"/>
          </a:xfrm>
          <a:solidFill>
            <a:schemeClr val="tx1"/>
          </a:solidFill>
        </p:grpSpPr>
        <p:sp>
          <p:nvSpPr>
            <p:cNvPr id="134" name="Google Shape;17518;p145"/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7519;p145"/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7757;p145"/>
          <p:cNvGrpSpPr/>
          <p:nvPr/>
        </p:nvGrpSpPr>
        <p:grpSpPr>
          <a:xfrm>
            <a:off x="7932751" y="1945133"/>
            <a:ext cx="281215" cy="332587"/>
            <a:chOff x="8065100" y="2000174"/>
            <a:chExt cx="255086" cy="301685"/>
          </a:xfrm>
          <a:solidFill>
            <a:schemeClr val="tx1"/>
          </a:solidFill>
        </p:grpSpPr>
        <p:sp>
          <p:nvSpPr>
            <p:cNvPr id="137" name="Google Shape;17758;p145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759;p145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760;p145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761;p145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7802;p145"/>
          <p:cNvGrpSpPr/>
          <p:nvPr/>
        </p:nvGrpSpPr>
        <p:grpSpPr>
          <a:xfrm>
            <a:off x="7854893" y="3078762"/>
            <a:ext cx="459327" cy="358948"/>
            <a:chOff x="5626763" y="2013829"/>
            <a:chExt cx="351722" cy="274788"/>
          </a:xfrm>
          <a:solidFill>
            <a:schemeClr val="tx1"/>
          </a:solidFill>
        </p:grpSpPr>
        <p:sp>
          <p:nvSpPr>
            <p:cNvPr id="142" name="Google Shape;17803;p145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804;p145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805;p145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06;p145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807;p145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7808;p145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7809;p145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7810;p145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7811;p145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7812;p145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7821;p145"/>
          <p:cNvGrpSpPr/>
          <p:nvPr/>
        </p:nvGrpSpPr>
        <p:grpSpPr>
          <a:xfrm>
            <a:off x="7336347" y="4103522"/>
            <a:ext cx="360588" cy="305461"/>
            <a:chOff x="2770052" y="2009628"/>
            <a:chExt cx="327085" cy="277080"/>
          </a:xfrm>
          <a:solidFill>
            <a:schemeClr val="tx1"/>
          </a:solidFill>
        </p:grpSpPr>
        <p:sp>
          <p:nvSpPr>
            <p:cNvPr id="153" name="Google Shape;17822;p145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7823;p145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4172" y="1788937"/>
            <a:ext cx="1240811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s-MX" sz="882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Multidimentional</a:t>
            </a:r>
            <a:r>
              <a:rPr lang="es-MX" sz="882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responses </a:t>
            </a: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</a:t>
            </a:r>
            <a:r>
              <a:rPr lang="es-MX" sz="882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Drug</a:t>
            </a: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MX" sz="882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Policies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78921" y="3149656"/>
            <a:ext cx="110913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Multi actor/ coordination inter- institutional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CuadroTexto 156"/>
          <p:cNvSpPr txBox="1"/>
          <p:nvPr/>
        </p:nvSpPr>
        <p:spPr>
          <a:xfrm>
            <a:off x="524348" y="4395699"/>
            <a:ext cx="1445391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Multi-level: bi-regional, regional, multi-country, national, local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4689829" y="4787091"/>
            <a:ext cx="97451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 Mobilising Public Talent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CuadroTexto 158"/>
          <p:cNvSpPr txBox="1"/>
          <p:nvPr/>
        </p:nvSpPr>
        <p:spPr>
          <a:xfrm>
            <a:off x="7694657" y="4377930"/>
            <a:ext cx="146021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 Strategic Partnerships with Key International Networks and Organizations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CuadroTexto 159"/>
          <p:cNvSpPr txBox="1"/>
          <p:nvPr/>
        </p:nvSpPr>
        <p:spPr>
          <a:xfrm>
            <a:off x="8456315" y="3022923"/>
            <a:ext cx="136132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6. Emphasis on Public Policy Processes and Countries’ Strategic Plans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CuadroTexto 160"/>
          <p:cNvSpPr txBox="1"/>
          <p:nvPr/>
        </p:nvSpPr>
        <p:spPr>
          <a:xfrm>
            <a:off x="8424022" y="1862696"/>
            <a:ext cx="136935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7. Cross-Cutting Approaches: Rights and Innovation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59460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 err="1">
                <a:latin typeface="Arial Narrow" panose="020B0606020202030204" pitchFamily="34" charset="0"/>
              </a:rPr>
              <a:t>Strategic</a:t>
            </a:r>
            <a:r>
              <a:rPr lang="es-ES" sz="3200" b="1" dirty="0">
                <a:latin typeface="Arial Narrow" panose="020B0606020202030204" pitchFamily="34" charset="0"/>
              </a:rPr>
              <a:t> </a:t>
            </a:r>
            <a:r>
              <a:rPr lang="es-ES" sz="3200" b="1" dirty="0" err="1">
                <a:latin typeface="Arial Narrow" panose="020B0606020202030204" pitchFamily="34" charset="0"/>
              </a:rPr>
              <a:t>Approach</a:t>
            </a:r>
            <a:r>
              <a:rPr lang="es-ES" sz="3200" b="1" dirty="0">
                <a:latin typeface="Arial Narrow" panose="020B0606020202030204" pitchFamily="34" charset="0"/>
              </a:rPr>
              <a:t> </a:t>
            </a:r>
            <a:r>
              <a:rPr lang="es-ES" sz="3200" b="1" dirty="0" err="1">
                <a:latin typeface="Arial Narrow" panose="020B0606020202030204" pitchFamily="34" charset="0"/>
              </a:rPr>
              <a:t>of</a:t>
            </a:r>
            <a:r>
              <a:rPr lang="es-ES" sz="3200" b="1" dirty="0">
                <a:latin typeface="Arial Narrow" panose="020B0606020202030204" pitchFamily="34" charset="0"/>
              </a:rPr>
              <a:t> COPOLAD 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280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1F792913-B9E1-C242-2112-ED09345C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04207" cy="5670550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16E3DFE-7712-1034-2F18-A66FED01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547" y="146425"/>
            <a:ext cx="3240360" cy="75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3200" b="1" dirty="0" err="1">
                <a:solidFill>
                  <a:srgbClr val="FF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What</a:t>
            </a:r>
            <a:r>
              <a:rPr lang="es-ES" altLang="es-ES" sz="3200" b="1" dirty="0">
                <a:solidFill>
                  <a:srgbClr val="FF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Do </a:t>
            </a:r>
            <a:r>
              <a:rPr lang="es-ES" altLang="es-ES" sz="3200" b="1" dirty="0" err="1">
                <a:solidFill>
                  <a:srgbClr val="FF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We</a:t>
            </a:r>
            <a:r>
              <a:rPr lang="es-ES" altLang="es-ES" sz="3200" b="1" dirty="0">
                <a:solidFill>
                  <a:srgbClr val="FF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Do?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319066-43B5-A8D5-F866-A025FF79D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03"/>
          <a:stretch/>
        </p:blipFill>
        <p:spPr bwMode="auto">
          <a:xfrm>
            <a:off x="0" y="10"/>
            <a:ext cx="3850779" cy="56705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oogle Shape;2146;p44"/>
          <p:cNvGrpSpPr/>
          <p:nvPr/>
        </p:nvGrpSpPr>
        <p:grpSpPr>
          <a:xfrm>
            <a:off x="8400182" y="2574878"/>
            <a:ext cx="623596" cy="592178"/>
            <a:chOff x="-1724475" y="2698115"/>
            <a:chExt cx="338645" cy="338586"/>
          </a:xfrm>
          <a:noFill/>
        </p:grpSpPr>
        <p:sp>
          <p:nvSpPr>
            <p:cNvPr id="9" name="Google Shape;2147;p44"/>
            <p:cNvSpPr/>
            <p:nvPr/>
          </p:nvSpPr>
          <p:spPr>
            <a:xfrm>
              <a:off x="-1703934" y="2877961"/>
              <a:ext cx="79375" cy="79408"/>
            </a:xfrm>
            <a:custGeom>
              <a:avLst/>
              <a:gdLst/>
              <a:ahLst/>
              <a:cxnLst/>
              <a:rect l="l" t="t" r="r" b="b"/>
              <a:pathLst>
                <a:path w="2106" h="2107" extrusionOk="0">
                  <a:moveTo>
                    <a:pt x="1053" y="1"/>
                  </a:moveTo>
                  <a:cubicBezTo>
                    <a:pt x="464" y="1"/>
                    <a:pt x="0" y="465"/>
                    <a:pt x="0" y="1054"/>
                  </a:cubicBezTo>
                  <a:cubicBezTo>
                    <a:pt x="0" y="1633"/>
                    <a:pt x="464" y="2106"/>
                    <a:pt x="1053" y="2106"/>
                  </a:cubicBezTo>
                  <a:cubicBezTo>
                    <a:pt x="1633" y="2106"/>
                    <a:pt x="2106" y="1633"/>
                    <a:pt x="2106" y="1054"/>
                  </a:cubicBezTo>
                  <a:cubicBezTo>
                    <a:pt x="2106" y="465"/>
                    <a:pt x="1633" y="1"/>
                    <a:pt x="105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148;p44"/>
            <p:cNvSpPr/>
            <p:nvPr/>
          </p:nvSpPr>
          <p:spPr>
            <a:xfrm>
              <a:off x="-1485745" y="2877961"/>
              <a:ext cx="79413" cy="79408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4" y="1"/>
                  </a:moveTo>
                  <a:cubicBezTo>
                    <a:pt x="465" y="1"/>
                    <a:pt x="1" y="465"/>
                    <a:pt x="1" y="1054"/>
                  </a:cubicBezTo>
                  <a:cubicBezTo>
                    <a:pt x="1" y="1633"/>
                    <a:pt x="465" y="2106"/>
                    <a:pt x="1054" y="2106"/>
                  </a:cubicBezTo>
                  <a:cubicBezTo>
                    <a:pt x="1633" y="2106"/>
                    <a:pt x="2106" y="1633"/>
                    <a:pt x="2106" y="1054"/>
                  </a:cubicBezTo>
                  <a:cubicBezTo>
                    <a:pt x="2106" y="465"/>
                    <a:pt x="1633" y="1"/>
                    <a:pt x="105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149;p44"/>
            <p:cNvSpPr/>
            <p:nvPr/>
          </p:nvSpPr>
          <p:spPr>
            <a:xfrm>
              <a:off x="-1628290" y="2711531"/>
              <a:ext cx="37012" cy="44434"/>
            </a:xfrm>
            <a:custGeom>
              <a:avLst/>
              <a:gdLst/>
              <a:ahLst/>
              <a:cxnLst/>
              <a:rect l="l" t="t" r="r" b="b"/>
              <a:pathLst>
                <a:path w="982" h="1179" extrusionOk="0">
                  <a:moveTo>
                    <a:pt x="455" y="1"/>
                  </a:moveTo>
                  <a:lnTo>
                    <a:pt x="0" y="269"/>
                  </a:lnTo>
                  <a:lnTo>
                    <a:pt x="527" y="1179"/>
                  </a:lnTo>
                  <a:lnTo>
                    <a:pt x="982" y="911"/>
                  </a:lnTo>
                  <a:lnTo>
                    <a:pt x="455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150;p44"/>
            <p:cNvSpPr/>
            <p:nvPr/>
          </p:nvSpPr>
          <p:spPr>
            <a:xfrm>
              <a:off x="-1483032" y="2755249"/>
              <a:ext cx="44399" cy="37009"/>
            </a:xfrm>
            <a:custGeom>
              <a:avLst/>
              <a:gdLst/>
              <a:ahLst/>
              <a:cxnLst/>
              <a:rect l="l" t="t" r="r" b="b"/>
              <a:pathLst>
                <a:path w="1178" h="982" extrusionOk="0">
                  <a:moveTo>
                    <a:pt x="910" y="1"/>
                  </a:moveTo>
                  <a:lnTo>
                    <a:pt x="0" y="527"/>
                  </a:lnTo>
                  <a:lnTo>
                    <a:pt x="268" y="982"/>
                  </a:lnTo>
                  <a:lnTo>
                    <a:pt x="1178" y="456"/>
                  </a:lnTo>
                  <a:lnTo>
                    <a:pt x="910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151;p44"/>
            <p:cNvSpPr/>
            <p:nvPr/>
          </p:nvSpPr>
          <p:spPr>
            <a:xfrm>
              <a:off x="-1672011" y="2755249"/>
              <a:ext cx="44437" cy="37009"/>
            </a:xfrm>
            <a:custGeom>
              <a:avLst/>
              <a:gdLst/>
              <a:ahLst/>
              <a:cxnLst/>
              <a:rect l="l" t="t" r="r" b="b"/>
              <a:pathLst>
                <a:path w="1179" h="982" extrusionOk="0">
                  <a:moveTo>
                    <a:pt x="268" y="1"/>
                  </a:moveTo>
                  <a:lnTo>
                    <a:pt x="1" y="456"/>
                  </a:lnTo>
                  <a:lnTo>
                    <a:pt x="911" y="982"/>
                  </a:lnTo>
                  <a:lnTo>
                    <a:pt x="1178" y="527"/>
                  </a:lnTo>
                  <a:lnTo>
                    <a:pt x="268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52;p44"/>
            <p:cNvSpPr/>
            <p:nvPr/>
          </p:nvSpPr>
          <p:spPr>
            <a:xfrm>
              <a:off x="-1519365" y="2711531"/>
              <a:ext cx="37049" cy="44434"/>
            </a:xfrm>
            <a:custGeom>
              <a:avLst/>
              <a:gdLst/>
              <a:ahLst/>
              <a:cxnLst/>
              <a:rect l="l" t="t" r="r" b="b"/>
              <a:pathLst>
                <a:path w="983" h="1179" extrusionOk="0">
                  <a:moveTo>
                    <a:pt x="527" y="1"/>
                  </a:moveTo>
                  <a:lnTo>
                    <a:pt x="1" y="911"/>
                  </a:lnTo>
                  <a:lnTo>
                    <a:pt x="456" y="1179"/>
                  </a:lnTo>
                  <a:lnTo>
                    <a:pt x="982" y="269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53;p44"/>
            <p:cNvSpPr/>
            <p:nvPr/>
          </p:nvSpPr>
          <p:spPr>
            <a:xfrm>
              <a:off x="-1565083" y="2698115"/>
              <a:ext cx="19863" cy="41042"/>
            </a:xfrm>
            <a:custGeom>
              <a:avLst/>
              <a:gdLst/>
              <a:ahLst/>
              <a:cxnLst/>
              <a:rect l="l" t="t" r="r" b="b"/>
              <a:pathLst>
                <a:path w="527" h="1089" extrusionOk="0">
                  <a:moveTo>
                    <a:pt x="1" y="0"/>
                  </a:moveTo>
                  <a:lnTo>
                    <a:pt x="1" y="1088"/>
                  </a:lnTo>
                  <a:lnTo>
                    <a:pt x="527" y="1088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54;p44"/>
            <p:cNvSpPr/>
            <p:nvPr/>
          </p:nvSpPr>
          <p:spPr>
            <a:xfrm>
              <a:off x="-1684109" y="2818452"/>
              <a:ext cx="39725" cy="19899"/>
            </a:xfrm>
            <a:custGeom>
              <a:avLst/>
              <a:gdLst/>
              <a:ahLst/>
              <a:cxnLst/>
              <a:rect l="l" t="t" r="r" b="b"/>
              <a:pathLst>
                <a:path w="1054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053" y="527"/>
                  </a:lnTo>
                  <a:lnTo>
                    <a:pt x="1053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55;p44"/>
            <p:cNvSpPr/>
            <p:nvPr/>
          </p:nvSpPr>
          <p:spPr>
            <a:xfrm>
              <a:off x="-1465883" y="2818452"/>
              <a:ext cx="39688" cy="19899"/>
            </a:xfrm>
            <a:custGeom>
              <a:avLst/>
              <a:gdLst/>
              <a:ahLst/>
              <a:cxnLst/>
              <a:rect l="l" t="t" r="r" b="b"/>
              <a:pathLst>
                <a:path w="1053" h="528" extrusionOk="0">
                  <a:moveTo>
                    <a:pt x="0" y="1"/>
                  </a:moveTo>
                  <a:lnTo>
                    <a:pt x="0" y="527"/>
                  </a:lnTo>
                  <a:lnTo>
                    <a:pt x="1053" y="527"/>
                  </a:lnTo>
                  <a:lnTo>
                    <a:pt x="1053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56;p44"/>
            <p:cNvSpPr/>
            <p:nvPr/>
          </p:nvSpPr>
          <p:spPr>
            <a:xfrm>
              <a:off x="-1724475" y="2945233"/>
              <a:ext cx="338645" cy="91468"/>
            </a:xfrm>
            <a:custGeom>
              <a:avLst/>
              <a:gdLst/>
              <a:ahLst/>
              <a:cxnLst/>
              <a:rect l="l" t="t" r="r" b="b"/>
              <a:pathLst>
                <a:path w="8985" h="2427" extrusionOk="0">
                  <a:moveTo>
                    <a:pt x="3641" y="0"/>
                  </a:moveTo>
                  <a:cubicBezTo>
                    <a:pt x="3275" y="196"/>
                    <a:pt x="2981" y="509"/>
                    <a:pt x="2811" y="892"/>
                  </a:cubicBezTo>
                  <a:cubicBezTo>
                    <a:pt x="2517" y="544"/>
                    <a:pt x="2089" y="321"/>
                    <a:pt x="1598" y="321"/>
                  </a:cubicBezTo>
                  <a:cubicBezTo>
                    <a:pt x="724" y="321"/>
                    <a:pt x="1" y="1026"/>
                    <a:pt x="1" y="1900"/>
                  </a:cubicBezTo>
                  <a:lnTo>
                    <a:pt x="1" y="2427"/>
                  </a:lnTo>
                  <a:lnTo>
                    <a:pt x="8984" y="2427"/>
                  </a:lnTo>
                  <a:lnTo>
                    <a:pt x="8984" y="1900"/>
                  </a:lnTo>
                  <a:cubicBezTo>
                    <a:pt x="8984" y="1026"/>
                    <a:pt x="8262" y="321"/>
                    <a:pt x="7388" y="321"/>
                  </a:cubicBezTo>
                  <a:cubicBezTo>
                    <a:pt x="6897" y="321"/>
                    <a:pt x="6469" y="544"/>
                    <a:pt x="6174" y="892"/>
                  </a:cubicBezTo>
                  <a:cubicBezTo>
                    <a:pt x="6014" y="509"/>
                    <a:pt x="5710" y="196"/>
                    <a:pt x="5345" y="0"/>
                  </a:cubicBezTo>
                  <a:cubicBezTo>
                    <a:pt x="5113" y="196"/>
                    <a:pt x="4818" y="321"/>
                    <a:pt x="4497" y="321"/>
                  </a:cubicBezTo>
                  <a:cubicBezTo>
                    <a:pt x="4167" y="321"/>
                    <a:pt x="3873" y="196"/>
                    <a:pt x="364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57;p44"/>
            <p:cNvSpPr/>
            <p:nvPr/>
          </p:nvSpPr>
          <p:spPr>
            <a:xfrm>
              <a:off x="-1628629" y="2758830"/>
              <a:ext cx="142920" cy="178676"/>
            </a:xfrm>
            <a:custGeom>
              <a:avLst/>
              <a:gdLst/>
              <a:ahLst/>
              <a:cxnLst/>
              <a:rect l="l" t="t" r="r" b="b"/>
              <a:pathLst>
                <a:path w="3792" h="4741" extrusionOk="0">
                  <a:moveTo>
                    <a:pt x="2472" y="1467"/>
                  </a:moveTo>
                  <a:lnTo>
                    <a:pt x="2846" y="1842"/>
                  </a:lnTo>
                  <a:lnTo>
                    <a:pt x="1945" y="2743"/>
                  </a:lnTo>
                  <a:lnTo>
                    <a:pt x="1044" y="1842"/>
                  </a:lnTo>
                  <a:lnTo>
                    <a:pt x="1419" y="1467"/>
                  </a:lnTo>
                  <a:lnTo>
                    <a:pt x="1945" y="1993"/>
                  </a:lnTo>
                  <a:lnTo>
                    <a:pt x="2472" y="1467"/>
                  </a:lnTo>
                  <a:close/>
                  <a:moveTo>
                    <a:pt x="1939" y="0"/>
                  </a:moveTo>
                  <a:cubicBezTo>
                    <a:pt x="1826" y="0"/>
                    <a:pt x="1712" y="10"/>
                    <a:pt x="1597" y="31"/>
                  </a:cubicBezTo>
                  <a:cubicBezTo>
                    <a:pt x="866" y="164"/>
                    <a:pt x="286" y="744"/>
                    <a:pt x="143" y="1476"/>
                  </a:cubicBezTo>
                  <a:cubicBezTo>
                    <a:pt x="0" y="2181"/>
                    <a:pt x="268" y="2885"/>
                    <a:pt x="839" y="3305"/>
                  </a:cubicBezTo>
                  <a:cubicBezTo>
                    <a:pt x="1035" y="3456"/>
                    <a:pt x="1160" y="3697"/>
                    <a:pt x="1160" y="3947"/>
                  </a:cubicBezTo>
                  <a:cubicBezTo>
                    <a:pt x="1160" y="4384"/>
                    <a:pt x="1508" y="4741"/>
                    <a:pt x="1945" y="4741"/>
                  </a:cubicBezTo>
                  <a:cubicBezTo>
                    <a:pt x="2382" y="4741"/>
                    <a:pt x="2739" y="4384"/>
                    <a:pt x="2739" y="3938"/>
                  </a:cubicBezTo>
                  <a:cubicBezTo>
                    <a:pt x="2739" y="3697"/>
                    <a:pt x="2855" y="3456"/>
                    <a:pt x="3051" y="3305"/>
                  </a:cubicBezTo>
                  <a:cubicBezTo>
                    <a:pt x="3524" y="2957"/>
                    <a:pt x="3792" y="2421"/>
                    <a:pt x="3792" y="1842"/>
                  </a:cubicBezTo>
                  <a:cubicBezTo>
                    <a:pt x="3792" y="1297"/>
                    <a:pt x="3542" y="780"/>
                    <a:pt x="3123" y="423"/>
                  </a:cubicBezTo>
                  <a:cubicBezTo>
                    <a:pt x="2790" y="147"/>
                    <a:pt x="2374" y="0"/>
                    <a:pt x="1939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167;p44"/>
          <p:cNvGrpSpPr/>
          <p:nvPr/>
        </p:nvGrpSpPr>
        <p:grpSpPr>
          <a:xfrm>
            <a:off x="7644172" y="3984562"/>
            <a:ext cx="506708" cy="518049"/>
            <a:chOff x="-805512" y="2698002"/>
            <a:chExt cx="257913" cy="338698"/>
          </a:xfrm>
          <a:noFill/>
        </p:grpSpPr>
        <p:sp>
          <p:nvSpPr>
            <p:cNvPr id="30" name="Google Shape;2168;p44"/>
            <p:cNvSpPr/>
            <p:nvPr/>
          </p:nvSpPr>
          <p:spPr>
            <a:xfrm>
              <a:off x="-745999" y="2917646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1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69;p44"/>
            <p:cNvSpPr/>
            <p:nvPr/>
          </p:nvSpPr>
          <p:spPr>
            <a:xfrm>
              <a:off x="-686486" y="2798628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0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170;p44"/>
            <p:cNvSpPr/>
            <p:nvPr/>
          </p:nvSpPr>
          <p:spPr>
            <a:xfrm>
              <a:off x="-805512" y="2698002"/>
              <a:ext cx="257913" cy="338698"/>
            </a:xfrm>
            <a:custGeom>
              <a:avLst/>
              <a:gdLst/>
              <a:ahLst/>
              <a:cxnLst/>
              <a:rect l="l" t="t" r="r" b="b"/>
              <a:pathLst>
                <a:path w="6843" h="8987" extrusionOk="0">
                  <a:moveTo>
                    <a:pt x="4211" y="2144"/>
                  </a:moveTo>
                  <a:lnTo>
                    <a:pt x="4211" y="3723"/>
                  </a:lnTo>
                  <a:lnTo>
                    <a:pt x="3685" y="3723"/>
                  </a:lnTo>
                  <a:lnTo>
                    <a:pt x="3685" y="4249"/>
                  </a:lnTo>
                  <a:lnTo>
                    <a:pt x="5264" y="4249"/>
                  </a:lnTo>
                  <a:lnTo>
                    <a:pt x="5264" y="5302"/>
                  </a:lnTo>
                  <a:lnTo>
                    <a:pt x="5790" y="5302"/>
                  </a:lnTo>
                  <a:lnTo>
                    <a:pt x="5790" y="6881"/>
                  </a:lnTo>
                  <a:lnTo>
                    <a:pt x="4211" y="6881"/>
                  </a:lnTo>
                  <a:lnTo>
                    <a:pt x="4211" y="5302"/>
                  </a:lnTo>
                  <a:lnTo>
                    <a:pt x="4737" y="5302"/>
                  </a:lnTo>
                  <a:lnTo>
                    <a:pt x="4737" y="4776"/>
                  </a:lnTo>
                  <a:lnTo>
                    <a:pt x="2106" y="4776"/>
                  </a:lnTo>
                  <a:lnTo>
                    <a:pt x="2106" y="5302"/>
                  </a:lnTo>
                  <a:lnTo>
                    <a:pt x="2632" y="5302"/>
                  </a:lnTo>
                  <a:lnTo>
                    <a:pt x="2632" y="6881"/>
                  </a:lnTo>
                  <a:lnTo>
                    <a:pt x="1053" y="6881"/>
                  </a:lnTo>
                  <a:lnTo>
                    <a:pt x="1053" y="5302"/>
                  </a:lnTo>
                  <a:lnTo>
                    <a:pt x="1579" y="5302"/>
                  </a:lnTo>
                  <a:lnTo>
                    <a:pt x="1579" y="4249"/>
                  </a:lnTo>
                  <a:lnTo>
                    <a:pt x="3158" y="4249"/>
                  </a:lnTo>
                  <a:lnTo>
                    <a:pt x="3158" y="3723"/>
                  </a:lnTo>
                  <a:lnTo>
                    <a:pt x="2632" y="3723"/>
                  </a:lnTo>
                  <a:lnTo>
                    <a:pt x="2632" y="2144"/>
                  </a:lnTo>
                  <a:close/>
                  <a:moveTo>
                    <a:pt x="3158" y="7408"/>
                  </a:moveTo>
                  <a:lnTo>
                    <a:pt x="3158" y="7934"/>
                  </a:lnTo>
                  <a:lnTo>
                    <a:pt x="1053" y="7934"/>
                  </a:lnTo>
                  <a:lnTo>
                    <a:pt x="1053" y="7408"/>
                  </a:lnTo>
                  <a:close/>
                  <a:moveTo>
                    <a:pt x="5790" y="7408"/>
                  </a:moveTo>
                  <a:lnTo>
                    <a:pt x="5790" y="7934"/>
                  </a:lnTo>
                  <a:lnTo>
                    <a:pt x="3685" y="7934"/>
                  </a:lnTo>
                  <a:lnTo>
                    <a:pt x="3685" y="7408"/>
                  </a:lnTo>
                  <a:close/>
                  <a:moveTo>
                    <a:pt x="1061" y="0"/>
                  </a:moveTo>
                  <a:cubicBezTo>
                    <a:pt x="1035" y="0"/>
                    <a:pt x="1008" y="1"/>
                    <a:pt x="982" y="3"/>
                  </a:cubicBezTo>
                  <a:cubicBezTo>
                    <a:pt x="428" y="39"/>
                    <a:pt x="0" y="512"/>
                    <a:pt x="0" y="1065"/>
                  </a:cubicBezTo>
                  <a:lnTo>
                    <a:pt x="0" y="8987"/>
                  </a:lnTo>
                  <a:lnTo>
                    <a:pt x="6843" y="8987"/>
                  </a:lnTo>
                  <a:lnTo>
                    <a:pt x="6843" y="3"/>
                  </a:lnTo>
                  <a:lnTo>
                    <a:pt x="2106" y="984"/>
                  </a:lnTo>
                  <a:cubicBezTo>
                    <a:pt x="2072" y="439"/>
                    <a:pt x="1615" y="0"/>
                    <a:pt x="106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171;p44"/>
            <p:cNvSpPr/>
            <p:nvPr/>
          </p:nvSpPr>
          <p:spPr>
            <a:xfrm>
              <a:off x="-626973" y="2917646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1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72;p44"/>
            <p:cNvSpPr/>
            <p:nvPr/>
          </p:nvSpPr>
          <p:spPr>
            <a:xfrm>
              <a:off x="-721462" y="2698115"/>
              <a:ext cx="71649" cy="13794"/>
            </a:xfrm>
            <a:custGeom>
              <a:avLst/>
              <a:gdLst/>
              <a:ahLst/>
              <a:cxnLst/>
              <a:rect l="l" t="t" r="r" b="b"/>
              <a:pathLst>
                <a:path w="1901" h="366" extrusionOk="0">
                  <a:moveTo>
                    <a:pt x="0" y="0"/>
                  </a:moveTo>
                  <a:cubicBezTo>
                    <a:pt x="99" y="107"/>
                    <a:pt x="179" y="232"/>
                    <a:pt x="250" y="366"/>
                  </a:cubicBezTo>
                  <a:lnTo>
                    <a:pt x="1901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2011;p42"/>
          <p:cNvGrpSpPr/>
          <p:nvPr/>
        </p:nvGrpSpPr>
        <p:grpSpPr>
          <a:xfrm>
            <a:off x="4955661" y="2536728"/>
            <a:ext cx="703048" cy="580327"/>
            <a:chOff x="-1783849" y="1219050"/>
            <a:chExt cx="385679" cy="377764"/>
          </a:xfrm>
        </p:grpSpPr>
        <p:sp>
          <p:nvSpPr>
            <p:cNvPr id="36" name="Google Shape;2012;p42"/>
            <p:cNvSpPr/>
            <p:nvPr/>
          </p:nvSpPr>
          <p:spPr>
            <a:xfrm>
              <a:off x="-1458654" y="1268717"/>
              <a:ext cx="49203" cy="31862"/>
            </a:xfrm>
            <a:custGeom>
              <a:avLst/>
              <a:gdLst/>
              <a:ahLst/>
              <a:cxnLst/>
              <a:rect l="l" t="t" r="r" b="b"/>
              <a:pathLst>
                <a:path w="1169" h="757" extrusionOk="0">
                  <a:moveTo>
                    <a:pt x="864" y="0"/>
                  </a:moveTo>
                  <a:cubicBezTo>
                    <a:pt x="828" y="0"/>
                    <a:pt x="792" y="8"/>
                    <a:pt x="758" y="25"/>
                  </a:cubicBezTo>
                  <a:lnTo>
                    <a:pt x="259" y="256"/>
                  </a:lnTo>
                  <a:cubicBezTo>
                    <a:pt x="0" y="381"/>
                    <a:pt x="89" y="756"/>
                    <a:pt x="366" y="756"/>
                  </a:cubicBezTo>
                  <a:cubicBezTo>
                    <a:pt x="402" y="756"/>
                    <a:pt x="446" y="747"/>
                    <a:pt x="482" y="729"/>
                  </a:cubicBezTo>
                  <a:lnTo>
                    <a:pt x="973" y="506"/>
                  </a:lnTo>
                  <a:cubicBezTo>
                    <a:pt x="1106" y="444"/>
                    <a:pt x="1169" y="283"/>
                    <a:pt x="1106" y="149"/>
                  </a:cubicBezTo>
                  <a:cubicBezTo>
                    <a:pt x="1061" y="58"/>
                    <a:pt x="96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13;p42"/>
            <p:cNvSpPr/>
            <p:nvPr/>
          </p:nvSpPr>
          <p:spPr>
            <a:xfrm>
              <a:off x="-1450783" y="1325666"/>
              <a:ext cx="52613" cy="22224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48" y="1"/>
                  </a:moveTo>
                  <a:cubicBezTo>
                    <a:pt x="1" y="10"/>
                    <a:pt x="1" y="509"/>
                    <a:pt x="348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14;p42"/>
            <p:cNvSpPr/>
            <p:nvPr/>
          </p:nvSpPr>
          <p:spPr>
            <a:xfrm>
              <a:off x="-1459664" y="1371966"/>
              <a:ext cx="49835" cy="32115"/>
            </a:xfrm>
            <a:custGeom>
              <a:avLst/>
              <a:gdLst/>
              <a:ahLst/>
              <a:cxnLst/>
              <a:rect l="l" t="t" r="r" b="b"/>
              <a:pathLst>
                <a:path w="1184" h="763" extrusionOk="0">
                  <a:moveTo>
                    <a:pt x="382" y="0"/>
                  </a:moveTo>
                  <a:cubicBezTo>
                    <a:pt x="130" y="0"/>
                    <a:pt x="1" y="366"/>
                    <a:pt x="274" y="507"/>
                  </a:cubicBezTo>
                  <a:lnTo>
                    <a:pt x="774" y="738"/>
                  </a:lnTo>
                  <a:cubicBezTo>
                    <a:pt x="807" y="755"/>
                    <a:pt x="842" y="763"/>
                    <a:pt x="878" y="763"/>
                  </a:cubicBezTo>
                  <a:cubicBezTo>
                    <a:pt x="977" y="763"/>
                    <a:pt x="1076" y="703"/>
                    <a:pt x="1121" y="605"/>
                  </a:cubicBezTo>
                  <a:cubicBezTo>
                    <a:pt x="1184" y="480"/>
                    <a:pt x="1121" y="319"/>
                    <a:pt x="997" y="257"/>
                  </a:cubicBezTo>
                  <a:lnTo>
                    <a:pt x="497" y="25"/>
                  </a:lnTo>
                  <a:cubicBezTo>
                    <a:pt x="457" y="8"/>
                    <a:pt x="418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15;p42"/>
            <p:cNvSpPr/>
            <p:nvPr/>
          </p:nvSpPr>
          <p:spPr>
            <a:xfrm>
              <a:off x="-1772190" y="1372134"/>
              <a:ext cx="46215" cy="31946"/>
            </a:xfrm>
            <a:custGeom>
              <a:avLst/>
              <a:gdLst/>
              <a:ahLst/>
              <a:cxnLst/>
              <a:rect l="l" t="t" r="r" b="b"/>
              <a:pathLst>
                <a:path w="1098" h="759" extrusionOk="0">
                  <a:moveTo>
                    <a:pt x="792" y="0"/>
                  </a:moveTo>
                  <a:cubicBezTo>
                    <a:pt x="757" y="0"/>
                    <a:pt x="722" y="7"/>
                    <a:pt x="687" y="21"/>
                  </a:cubicBezTo>
                  <a:lnTo>
                    <a:pt x="187" y="253"/>
                  </a:lnTo>
                  <a:cubicBezTo>
                    <a:pt x="54" y="315"/>
                    <a:pt x="0" y="476"/>
                    <a:pt x="63" y="601"/>
                  </a:cubicBezTo>
                  <a:cubicBezTo>
                    <a:pt x="108" y="699"/>
                    <a:pt x="203" y="759"/>
                    <a:pt x="302" y="759"/>
                  </a:cubicBezTo>
                  <a:cubicBezTo>
                    <a:pt x="338" y="759"/>
                    <a:pt x="375" y="751"/>
                    <a:pt x="410" y="734"/>
                  </a:cubicBezTo>
                  <a:lnTo>
                    <a:pt x="910" y="503"/>
                  </a:lnTo>
                  <a:cubicBezTo>
                    <a:pt x="1035" y="440"/>
                    <a:pt x="1097" y="288"/>
                    <a:pt x="1035" y="155"/>
                  </a:cubicBezTo>
                  <a:cubicBezTo>
                    <a:pt x="989" y="55"/>
                    <a:pt x="893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16;p42"/>
            <p:cNvSpPr/>
            <p:nvPr/>
          </p:nvSpPr>
          <p:spPr>
            <a:xfrm>
              <a:off x="-1783849" y="1325666"/>
              <a:ext cx="52613" cy="22224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57" y="1"/>
                  </a:moveTo>
                  <a:cubicBezTo>
                    <a:pt x="1" y="10"/>
                    <a:pt x="1" y="509"/>
                    <a:pt x="357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17;p42"/>
            <p:cNvSpPr/>
            <p:nvPr/>
          </p:nvSpPr>
          <p:spPr>
            <a:xfrm>
              <a:off x="-1771811" y="1268717"/>
              <a:ext cx="46215" cy="31820"/>
            </a:xfrm>
            <a:custGeom>
              <a:avLst/>
              <a:gdLst/>
              <a:ahLst/>
              <a:cxnLst/>
              <a:rect l="l" t="t" r="r" b="b"/>
              <a:pathLst>
                <a:path w="1098" h="756" extrusionOk="0">
                  <a:moveTo>
                    <a:pt x="300" y="0"/>
                  </a:moveTo>
                  <a:cubicBezTo>
                    <a:pt x="198" y="0"/>
                    <a:pt x="102" y="58"/>
                    <a:pt x="62" y="149"/>
                  </a:cubicBezTo>
                  <a:cubicBezTo>
                    <a:pt x="0" y="283"/>
                    <a:pt x="54" y="444"/>
                    <a:pt x="187" y="506"/>
                  </a:cubicBezTo>
                  <a:lnTo>
                    <a:pt x="687" y="729"/>
                  </a:lnTo>
                  <a:cubicBezTo>
                    <a:pt x="722" y="747"/>
                    <a:pt x="760" y="755"/>
                    <a:pt x="798" y="755"/>
                  </a:cubicBezTo>
                  <a:cubicBezTo>
                    <a:pt x="894" y="755"/>
                    <a:pt x="990" y="701"/>
                    <a:pt x="1035" y="604"/>
                  </a:cubicBezTo>
                  <a:cubicBezTo>
                    <a:pt x="1097" y="471"/>
                    <a:pt x="1035" y="319"/>
                    <a:pt x="910" y="256"/>
                  </a:cubicBezTo>
                  <a:lnTo>
                    <a:pt x="410" y="25"/>
                  </a:lnTo>
                  <a:cubicBezTo>
                    <a:pt x="375" y="8"/>
                    <a:pt x="337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18;p42"/>
            <p:cNvSpPr/>
            <p:nvPr/>
          </p:nvSpPr>
          <p:spPr>
            <a:xfrm>
              <a:off x="-1745546" y="1219050"/>
              <a:ext cx="309193" cy="229054"/>
            </a:xfrm>
            <a:custGeom>
              <a:avLst/>
              <a:gdLst/>
              <a:ahLst/>
              <a:cxnLst/>
              <a:rect l="l" t="t" r="r" b="b"/>
              <a:pathLst>
                <a:path w="7346" h="5442" extrusionOk="0">
                  <a:moveTo>
                    <a:pt x="3647" y="0"/>
                  </a:moveTo>
                  <a:cubicBezTo>
                    <a:pt x="1125" y="0"/>
                    <a:pt x="0" y="3431"/>
                    <a:pt x="2186" y="4818"/>
                  </a:cubicBezTo>
                  <a:cubicBezTo>
                    <a:pt x="2266" y="4871"/>
                    <a:pt x="2320" y="4960"/>
                    <a:pt x="2320" y="5058"/>
                  </a:cubicBezTo>
                  <a:lnTo>
                    <a:pt x="2320" y="5424"/>
                  </a:lnTo>
                  <a:lnTo>
                    <a:pt x="2846" y="5424"/>
                  </a:lnTo>
                  <a:lnTo>
                    <a:pt x="2846" y="4148"/>
                  </a:lnTo>
                  <a:lnTo>
                    <a:pt x="2240" y="3533"/>
                  </a:lnTo>
                  <a:cubicBezTo>
                    <a:pt x="2133" y="3426"/>
                    <a:pt x="2133" y="3239"/>
                    <a:pt x="2240" y="3131"/>
                  </a:cubicBezTo>
                  <a:cubicBezTo>
                    <a:pt x="2298" y="3073"/>
                    <a:pt x="2371" y="3044"/>
                    <a:pt x="2445" y="3044"/>
                  </a:cubicBezTo>
                  <a:cubicBezTo>
                    <a:pt x="2518" y="3044"/>
                    <a:pt x="2592" y="3073"/>
                    <a:pt x="2650" y="3131"/>
                  </a:cubicBezTo>
                  <a:lnTo>
                    <a:pt x="3346" y="3827"/>
                  </a:lnTo>
                  <a:cubicBezTo>
                    <a:pt x="3399" y="3881"/>
                    <a:pt x="3435" y="3952"/>
                    <a:pt x="3426" y="4032"/>
                  </a:cubicBezTo>
                  <a:lnTo>
                    <a:pt x="3426" y="5442"/>
                  </a:lnTo>
                  <a:lnTo>
                    <a:pt x="3917" y="5442"/>
                  </a:lnTo>
                  <a:lnTo>
                    <a:pt x="3917" y="4041"/>
                  </a:lnTo>
                  <a:cubicBezTo>
                    <a:pt x="3917" y="3961"/>
                    <a:pt x="3944" y="3890"/>
                    <a:pt x="4006" y="3836"/>
                  </a:cubicBezTo>
                  <a:lnTo>
                    <a:pt x="4711" y="3140"/>
                  </a:lnTo>
                  <a:cubicBezTo>
                    <a:pt x="4769" y="3082"/>
                    <a:pt x="4842" y="3053"/>
                    <a:pt x="4916" y="3053"/>
                  </a:cubicBezTo>
                  <a:cubicBezTo>
                    <a:pt x="4990" y="3053"/>
                    <a:pt x="5063" y="3082"/>
                    <a:pt x="5121" y="3140"/>
                  </a:cubicBezTo>
                  <a:cubicBezTo>
                    <a:pt x="5237" y="3256"/>
                    <a:pt x="5228" y="3435"/>
                    <a:pt x="5121" y="3551"/>
                  </a:cubicBezTo>
                  <a:lnTo>
                    <a:pt x="4497" y="4157"/>
                  </a:lnTo>
                  <a:lnTo>
                    <a:pt x="4497" y="5442"/>
                  </a:lnTo>
                  <a:lnTo>
                    <a:pt x="5023" y="5442"/>
                  </a:lnTo>
                  <a:lnTo>
                    <a:pt x="5023" y="5058"/>
                  </a:lnTo>
                  <a:cubicBezTo>
                    <a:pt x="5023" y="4960"/>
                    <a:pt x="5077" y="4871"/>
                    <a:pt x="5157" y="4818"/>
                  </a:cubicBezTo>
                  <a:cubicBezTo>
                    <a:pt x="7346" y="3421"/>
                    <a:pt x="6224" y="0"/>
                    <a:pt x="3696" y="0"/>
                  </a:cubicBezTo>
                  <a:cubicBezTo>
                    <a:pt x="3689" y="0"/>
                    <a:pt x="3683" y="0"/>
                    <a:pt x="3676" y="0"/>
                  </a:cubicBezTo>
                  <a:cubicBezTo>
                    <a:pt x="3666" y="0"/>
                    <a:pt x="3656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19;p42"/>
            <p:cNvSpPr/>
            <p:nvPr/>
          </p:nvSpPr>
          <p:spPr>
            <a:xfrm>
              <a:off x="-1659554" y="1471763"/>
              <a:ext cx="137466" cy="22181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7"/>
                    <a:pt x="339" y="526"/>
                  </a:cubicBezTo>
                  <a:lnTo>
                    <a:pt x="2918" y="526"/>
                  </a:lnTo>
                  <a:cubicBezTo>
                    <a:pt x="3266" y="517"/>
                    <a:pt x="3257" y="18"/>
                    <a:pt x="2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20;p42"/>
            <p:cNvSpPr/>
            <p:nvPr/>
          </p:nvSpPr>
          <p:spPr>
            <a:xfrm>
              <a:off x="-1632153" y="1564110"/>
              <a:ext cx="82665" cy="32704"/>
            </a:xfrm>
            <a:custGeom>
              <a:avLst/>
              <a:gdLst/>
              <a:ahLst/>
              <a:cxnLst/>
              <a:rect l="l" t="t" r="r" b="b"/>
              <a:pathLst>
                <a:path w="1964" h="777" extrusionOk="0">
                  <a:moveTo>
                    <a:pt x="1" y="1"/>
                  </a:moveTo>
                  <a:cubicBezTo>
                    <a:pt x="99" y="447"/>
                    <a:pt x="500" y="777"/>
                    <a:pt x="982" y="777"/>
                  </a:cubicBezTo>
                  <a:cubicBezTo>
                    <a:pt x="1455" y="777"/>
                    <a:pt x="1856" y="447"/>
                    <a:pt x="1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21;p42"/>
            <p:cNvSpPr/>
            <p:nvPr/>
          </p:nvSpPr>
          <p:spPr>
            <a:xfrm>
              <a:off x="-1659554" y="1518316"/>
              <a:ext cx="137466" cy="22181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8"/>
                    <a:pt x="339" y="527"/>
                  </a:cubicBezTo>
                  <a:lnTo>
                    <a:pt x="2918" y="527"/>
                  </a:lnTo>
                  <a:cubicBezTo>
                    <a:pt x="3266" y="518"/>
                    <a:pt x="3257" y="18"/>
                    <a:pt x="2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752;p38"/>
          <p:cNvGrpSpPr/>
          <p:nvPr/>
        </p:nvGrpSpPr>
        <p:grpSpPr>
          <a:xfrm>
            <a:off x="6883948" y="2613027"/>
            <a:ext cx="516503" cy="515879"/>
            <a:chOff x="-588984" y="2614278"/>
            <a:chExt cx="282214" cy="264495"/>
          </a:xfrm>
        </p:grpSpPr>
        <p:sp>
          <p:nvSpPr>
            <p:cNvPr id="51" name="Google Shape;1753;p38"/>
            <p:cNvSpPr/>
            <p:nvPr/>
          </p:nvSpPr>
          <p:spPr>
            <a:xfrm>
              <a:off x="-588984" y="2812492"/>
              <a:ext cx="282214" cy="66281"/>
            </a:xfrm>
            <a:custGeom>
              <a:avLst/>
              <a:gdLst/>
              <a:ahLst/>
              <a:cxnLst/>
              <a:rect l="l" t="t" r="r" b="b"/>
              <a:pathLst>
                <a:path w="8967" h="2106" extrusionOk="0">
                  <a:moveTo>
                    <a:pt x="4479" y="0"/>
                  </a:moveTo>
                  <a:cubicBezTo>
                    <a:pt x="3845" y="0"/>
                    <a:pt x="3292" y="322"/>
                    <a:pt x="2962" y="812"/>
                  </a:cubicBezTo>
                  <a:cubicBezTo>
                    <a:pt x="2688" y="338"/>
                    <a:pt x="2181" y="4"/>
                    <a:pt x="1601" y="4"/>
                  </a:cubicBezTo>
                  <a:cubicBezTo>
                    <a:pt x="1558" y="4"/>
                    <a:pt x="1515" y="6"/>
                    <a:pt x="1472" y="9"/>
                  </a:cubicBezTo>
                  <a:cubicBezTo>
                    <a:pt x="634" y="72"/>
                    <a:pt x="0" y="786"/>
                    <a:pt x="0" y="1615"/>
                  </a:cubicBezTo>
                  <a:lnTo>
                    <a:pt x="0" y="2106"/>
                  </a:lnTo>
                  <a:lnTo>
                    <a:pt x="8966" y="2106"/>
                  </a:lnTo>
                  <a:lnTo>
                    <a:pt x="8966" y="1615"/>
                  </a:lnTo>
                  <a:cubicBezTo>
                    <a:pt x="8966" y="777"/>
                    <a:pt x="8324" y="72"/>
                    <a:pt x="7494" y="9"/>
                  </a:cubicBezTo>
                  <a:cubicBezTo>
                    <a:pt x="7450" y="6"/>
                    <a:pt x="7407" y="4"/>
                    <a:pt x="7364" y="4"/>
                  </a:cubicBezTo>
                  <a:cubicBezTo>
                    <a:pt x="6777" y="4"/>
                    <a:pt x="6270" y="338"/>
                    <a:pt x="6004" y="812"/>
                  </a:cubicBezTo>
                  <a:cubicBezTo>
                    <a:pt x="5674" y="322"/>
                    <a:pt x="5112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54;p38"/>
            <p:cNvSpPr/>
            <p:nvPr/>
          </p:nvSpPr>
          <p:spPr>
            <a:xfrm>
              <a:off x="-489027" y="2729940"/>
              <a:ext cx="82584" cy="82867"/>
            </a:xfrm>
            <a:custGeom>
              <a:avLst/>
              <a:gdLst/>
              <a:ahLst/>
              <a:cxnLst/>
              <a:rect l="l" t="t" r="r" b="b"/>
              <a:pathLst>
                <a:path w="2624" h="2633" extrusionOk="0">
                  <a:moveTo>
                    <a:pt x="1312" y="1"/>
                  </a:moveTo>
                  <a:cubicBezTo>
                    <a:pt x="589" y="1"/>
                    <a:pt x="0" y="590"/>
                    <a:pt x="0" y="1321"/>
                  </a:cubicBezTo>
                  <a:cubicBezTo>
                    <a:pt x="0" y="2044"/>
                    <a:pt x="589" y="2632"/>
                    <a:pt x="1312" y="2632"/>
                  </a:cubicBezTo>
                  <a:cubicBezTo>
                    <a:pt x="2043" y="2632"/>
                    <a:pt x="2623" y="2044"/>
                    <a:pt x="2623" y="1321"/>
                  </a:cubicBezTo>
                  <a:cubicBezTo>
                    <a:pt x="2623" y="590"/>
                    <a:pt x="2043" y="1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755;p38"/>
            <p:cNvSpPr/>
            <p:nvPr/>
          </p:nvSpPr>
          <p:spPr>
            <a:xfrm>
              <a:off x="-571863" y="2746526"/>
              <a:ext cx="66281" cy="66281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053" y="0"/>
                  </a:moveTo>
                  <a:cubicBezTo>
                    <a:pt x="473" y="0"/>
                    <a:pt x="1" y="473"/>
                    <a:pt x="1" y="1053"/>
                  </a:cubicBezTo>
                  <a:cubicBezTo>
                    <a:pt x="1" y="1633"/>
                    <a:pt x="473" y="2105"/>
                    <a:pt x="1053" y="2105"/>
                  </a:cubicBezTo>
                  <a:cubicBezTo>
                    <a:pt x="1633" y="2105"/>
                    <a:pt x="2106" y="1633"/>
                    <a:pt x="2106" y="1053"/>
                  </a:cubicBezTo>
                  <a:cubicBezTo>
                    <a:pt x="2106" y="473"/>
                    <a:pt x="1633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756;p38"/>
            <p:cNvSpPr/>
            <p:nvPr/>
          </p:nvSpPr>
          <p:spPr>
            <a:xfrm>
              <a:off x="-389920" y="2746526"/>
              <a:ext cx="66281" cy="66281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cubicBezTo>
                    <a:pt x="0" y="1633"/>
                    <a:pt x="473" y="2105"/>
                    <a:pt x="1053" y="2105"/>
                  </a:cubicBezTo>
                  <a:cubicBezTo>
                    <a:pt x="1633" y="2105"/>
                    <a:pt x="2106" y="1633"/>
                    <a:pt x="2106" y="1053"/>
                  </a:cubicBezTo>
                  <a:cubicBezTo>
                    <a:pt x="2106" y="473"/>
                    <a:pt x="1633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757;p38"/>
            <p:cNvSpPr/>
            <p:nvPr/>
          </p:nvSpPr>
          <p:spPr>
            <a:xfrm>
              <a:off x="-588984" y="2614278"/>
              <a:ext cx="282214" cy="127778"/>
            </a:xfrm>
            <a:custGeom>
              <a:avLst/>
              <a:gdLst/>
              <a:ahLst/>
              <a:cxnLst/>
              <a:rect l="l" t="t" r="r" b="b"/>
              <a:pathLst>
                <a:path w="8967" h="4060" extrusionOk="0">
                  <a:moveTo>
                    <a:pt x="2124" y="1053"/>
                  </a:moveTo>
                  <a:lnTo>
                    <a:pt x="2124" y="1579"/>
                  </a:lnTo>
                  <a:lnTo>
                    <a:pt x="1071" y="1579"/>
                  </a:lnTo>
                  <a:lnTo>
                    <a:pt x="1071" y="1053"/>
                  </a:lnTo>
                  <a:close/>
                  <a:moveTo>
                    <a:pt x="6334" y="1053"/>
                  </a:moveTo>
                  <a:lnTo>
                    <a:pt x="6334" y="1579"/>
                  </a:lnTo>
                  <a:lnTo>
                    <a:pt x="2650" y="1579"/>
                  </a:lnTo>
                  <a:lnTo>
                    <a:pt x="2650" y="1053"/>
                  </a:lnTo>
                  <a:close/>
                  <a:moveTo>
                    <a:pt x="7913" y="1053"/>
                  </a:moveTo>
                  <a:lnTo>
                    <a:pt x="7913" y="1579"/>
                  </a:lnTo>
                  <a:lnTo>
                    <a:pt x="6861" y="1579"/>
                  </a:lnTo>
                  <a:lnTo>
                    <a:pt x="6861" y="1053"/>
                  </a:lnTo>
                  <a:close/>
                  <a:moveTo>
                    <a:pt x="0" y="0"/>
                  </a:moveTo>
                  <a:lnTo>
                    <a:pt x="0" y="2632"/>
                  </a:lnTo>
                  <a:lnTo>
                    <a:pt x="1071" y="2632"/>
                  </a:lnTo>
                  <a:lnTo>
                    <a:pt x="1071" y="4059"/>
                  </a:lnTo>
                  <a:lnTo>
                    <a:pt x="2489" y="2632"/>
                  </a:lnTo>
                  <a:lnTo>
                    <a:pt x="3845" y="2632"/>
                  </a:lnTo>
                  <a:lnTo>
                    <a:pt x="4479" y="3265"/>
                  </a:lnTo>
                  <a:lnTo>
                    <a:pt x="5112" y="2632"/>
                  </a:lnTo>
                  <a:lnTo>
                    <a:pt x="6468" y="2632"/>
                  </a:lnTo>
                  <a:lnTo>
                    <a:pt x="7896" y="4059"/>
                  </a:lnTo>
                  <a:lnTo>
                    <a:pt x="7896" y="2632"/>
                  </a:lnTo>
                  <a:lnTo>
                    <a:pt x="8966" y="2632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BCCA326-1CF0-B300-CA7D-7F9CAC04F281}"/>
              </a:ext>
            </a:extLst>
          </p:cNvPr>
          <p:cNvSpPr txBox="1"/>
          <p:nvPr/>
        </p:nvSpPr>
        <p:spPr>
          <a:xfrm>
            <a:off x="4173442" y="1082176"/>
            <a:ext cx="5619397" cy="91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In line </a:t>
            </a:r>
            <a:r>
              <a:rPr lang="es-ES" altLang="es-ES" b="1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with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European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Drug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Strategy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2021-2025, </a:t>
            </a:r>
            <a:r>
              <a:rPr lang="en-U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the 2030 Agenda for Sustainable Development, </a:t>
            </a:r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and OAS</a:t>
            </a:r>
            <a:r>
              <a:rPr lang="en-U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Hemispheric Drug Strategy and Plan of Action 2021-2025 </a:t>
            </a:r>
            <a:endParaRPr lang="es-ES" altLang="es-ES" b="1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29621" y="3190717"/>
            <a:ext cx="232862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just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Technical Support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271012" y="3184117"/>
            <a:ext cx="227665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just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Study Visits</a:t>
            </a:r>
            <a:endParaRPr lang="es-CL" sz="1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7611320" y="3212256"/>
            <a:ext cx="193890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Capacity</a:t>
            </a: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building</a:t>
            </a:r>
            <a:endParaRPr lang="es-CL" sz="1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788703" y="4572289"/>
            <a:ext cx="23215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Meetings/ Workshops / </a:t>
            </a:r>
            <a:r>
              <a:rPr lang="es-CL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Seminars</a:t>
            </a:r>
            <a:endParaRPr lang="es-CL" sz="1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7262796" y="4569158"/>
            <a:ext cx="14550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Research</a:t>
            </a: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es-CL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Studies</a:t>
            </a:r>
            <a:endParaRPr lang="es-CL" sz="14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oogle Shape;1634;p36"/>
          <p:cNvGrpSpPr/>
          <p:nvPr/>
        </p:nvGrpSpPr>
        <p:grpSpPr>
          <a:xfrm>
            <a:off x="5947621" y="3887763"/>
            <a:ext cx="547275" cy="596811"/>
            <a:chOff x="-981275" y="3437438"/>
            <a:chExt cx="391005" cy="391210"/>
          </a:xfrm>
        </p:grpSpPr>
        <p:sp>
          <p:nvSpPr>
            <p:cNvPr id="62" name="Google Shape;1635;p36"/>
            <p:cNvSpPr/>
            <p:nvPr/>
          </p:nvSpPr>
          <p:spPr>
            <a:xfrm>
              <a:off x="-919915" y="3601774"/>
              <a:ext cx="76895" cy="22935"/>
            </a:xfrm>
            <a:custGeom>
              <a:avLst/>
              <a:gdLst/>
              <a:ahLst/>
              <a:cxnLst/>
              <a:rect l="l" t="t" r="r" b="b"/>
              <a:pathLst>
                <a:path w="1767" h="527" extrusionOk="0">
                  <a:moveTo>
                    <a:pt x="348" y="1"/>
                  </a:moveTo>
                  <a:cubicBezTo>
                    <a:pt x="0" y="18"/>
                    <a:pt x="0" y="518"/>
                    <a:pt x="348" y="527"/>
                  </a:cubicBezTo>
                  <a:lnTo>
                    <a:pt x="1419" y="527"/>
                  </a:lnTo>
                  <a:cubicBezTo>
                    <a:pt x="1767" y="518"/>
                    <a:pt x="1767" y="18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36;p36"/>
            <p:cNvSpPr/>
            <p:nvPr/>
          </p:nvSpPr>
          <p:spPr>
            <a:xfrm>
              <a:off x="-981275" y="3488009"/>
              <a:ext cx="391005" cy="27635"/>
            </a:xfrm>
            <a:custGeom>
              <a:avLst/>
              <a:gdLst/>
              <a:ahLst/>
              <a:cxnLst/>
              <a:rect l="l" t="t" r="r" b="b"/>
              <a:pathLst>
                <a:path w="8985" h="635" extrusionOk="0">
                  <a:moveTo>
                    <a:pt x="153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482"/>
                  </a:lnTo>
                  <a:cubicBezTo>
                    <a:pt x="1" y="563"/>
                    <a:pt x="63" y="634"/>
                    <a:pt x="153" y="634"/>
                  </a:cubicBezTo>
                  <a:lnTo>
                    <a:pt x="8833" y="634"/>
                  </a:lnTo>
                  <a:cubicBezTo>
                    <a:pt x="8913" y="634"/>
                    <a:pt x="8984" y="563"/>
                    <a:pt x="8984" y="482"/>
                  </a:cubicBezTo>
                  <a:lnTo>
                    <a:pt x="8984" y="152"/>
                  </a:lnTo>
                  <a:cubicBezTo>
                    <a:pt x="8984" y="72"/>
                    <a:pt x="8913" y="1"/>
                    <a:pt x="8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37;p36"/>
            <p:cNvSpPr/>
            <p:nvPr/>
          </p:nvSpPr>
          <p:spPr>
            <a:xfrm>
              <a:off x="-953293" y="3538494"/>
              <a:ext cx="334693" cy="171643"/>
            </a:xfrm>
            <a:custGeom>
              <a:avLst/>
              <a:gdLst/>
              <a:ahLst/>
              <a:cxnLst/>
              <a:rect l="l" t="t" r="r" b="b"/>
              <a:pathLst>
                <a:path w="7691" h="3944" extrusionOk="0">
                  <a:moveTo>
                    <a:pt x="2186" y="2507"/>
                  </a:moveTo>
                  <a:cubicBezTo>
                    <a:pt x="2534" y="2525"/>
                    <a:pt x="2534" y="3025"/>
                    <a:pt x="2186" y="3034"/>
                  </a:cubicBezTo>
                  <a:lnTo>
                    <a:pt x="1115" y="3034"/>
                  </a:lnTo>
                  <a:cubicBezTo>
                    <a:pt x="767" y="3025"/>
                    <a:pt x="767" y="2525"/>
                    <a:pt x="1115" y="2507"/>
                  </a:cubicBezTo>
                  <a:close/>
                  <a:moveTo>
                    <a:pt x="6374" y="634"/>
                  </a:moveTo>
                  <a:cubicBezTo>
                    <a:pt x="6501" y="634"/>
                    <a:pt x="6629" y="723"/>
                    <a:pt x="6638" y="901"/>
                  </a:cubicBezTo>
                  <a:lnTo>
                    <a:pt x="6638" y="2775"/>
                  </a:lnTo>
                  <a:cubicBezTo>
                    <a:pt x="6638" y="2918"/>
                    <a:pt x="6522" y="3034"/>
                    <a:pt x="6370" y="3034"/>
                  </a:cubicBezTo>
                  <a:lnTo>
                    <a:pt x="3372" y="3034"/>
                  </a:lnTo>
                  <a:cubicBezTo>
                    <a:pt x="3230" y="3034"/>
                    <a:pt x="3114" y="2918"/>
                    <a:pt x="3114" y="2775"/>
                  </a:cubicBezTo>
                  <a:lnTo>
                    <a:pt x="3114" y="901"/>
                  </a:lnTo>
                  <a:cubicBezTo>
                    <a:pt x="3118" y="723"/>
                    <a:pt x="3245" y="634"/>
                    <a:pt x="3374" y="634"/>
                  </a:cubicBezTo>
                  <a:cubicBezTo>
                    <a:pt x="3502" y="634"/>
                    <a:pt x="3631" y="723"/>
                    <a:pt x="3640" y="901"/>
                  </a:cubicBezTo>
                  <a:lnTo>
                    <a:pt x="3640" y="2507"/>
                  </a:lnTo>
                  <a:lnTo>
                    <a:pt x="4113" y="2507"/>
                  </a:lnTo>
                  <a:lnTo>
                    <a:pt x="4113" y="1972"/>
                  </a:lnTo>
                  <a:cubicBezTo>
                    <a:pt x="4117" y="1798"/>
                    <a:pt x="4244" y="1711"/>
                    <a:pt x="4373" y="1711"/>
                  </a:cubicBezTo>
                  <a:cubicBezTo>
                    <a:pt x="4501" y="1711"/>
                    <a:pt x="4630" y="1798"/>
                    <a:pt x="4639" y="1972"/>
                  </a:cubicBezTo>
                  <a:lnTo>
                    <a:pt x="4639" y="2507"/>
                  </a:lnTo>
                  <a:lnTo>
                    <a:pt x="5112" y="2507"/>
                  </a:lnTo>
                  <a:lnTo>
                    <a:pt x="5112" y="1446"/>
                  </a:lnTo>
                  <a:cubicBezTo>
                    <a:pt x="5116" y="1272"/>
                    <a:pt x="5244" y="1185"/>
                    <a:pt x="5372" y="1185"/>
                  </a:cubicBezTo>
                  <a:cubicBezTo>
                    <a:pt x="5500" y="1185"/>
                    <a:pt x="5629" y="1272"/>
                    <a:pt x="5638" y="1446"/>
                  </a:cubicBezTo>
                  <a:lnTo>
                    <a:pt x="5638" y="2507"/>
                  </a:lnTo>
                  <a:lnTo>
                    <a:pt x="6111" y="2507"/>
                  </a:lnTo>
                  <a:lnTo>
                    <a:pt x="6111" y="901"/>
                  </a:lnTo>
                  <a:cubicBezTo>
                    <a:pt x="6120" y="723"/>
                    <a:pt x="6247" y="634"/>
                    <a:pt x="6374" y="634"/>
                  </a:cubicBezTo>
                  <a:close/>
                  <a:moveTo>
                    <a:pt x="0" y="0"/>
                  </a:moveTo>
                  <a:lnTo>
                    <a:pt x="0" y="3783"/>
                  </a:lnTo>
                  <a:cubicBezTo>
                    <a:pt x="0" y="3872"/>
                    <a:pt x="81" y="3944"/>
                    <a:pt x="161" y="3944"/>
                  </a:cubicBezTo>
                  <a:lnTo>
                    <a:pt x="7530" y="3944"/>
                  </a:lnTo>
                  <a:cubicBezTo>
                    <a:pt x="7619" y="3944"/>
                    <a:pt x="7690" y="3872"/>
                    <a:pt x="7690" y="3783"/>
                  </a:cubicBezTo>
                  <a:lnTo>
                    <a:pt x="769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38;p36"/>
            <p:cNvSpPr/>
            <p:nvPr/>
          </p:nvSpPr>
          <p:spPr>
            <a:xfrm>
              <a:off x="-924963" y="3437438"/>
              <a:ext cx="22934" cy="27722"/>
            </a:xfrm>
            <a:custGeom>
              <a:avLst/>
              <a:gdLst/>
              <a:ahLst/>
              <a:cxnLst/>
              <a:rect l="l" t="t" r="r" b="b"/>
              <a:pathLst>
                <a:path w="527" h="637" extrusionOk="0">
                  <a:moveTo>
                    <a:pt x="267" y="1"/>
                  </a:moveTo>
                  <a:cubicBezTo>
                    <a:pt x="139" y="1"/>
                    <a:pt x="9" y="88"/>
                    <a:pt x="1" y="262"/>
                  </a:cubicBezTo>
                  <a:lnTo>
                    <a:pt x="1" y="636"/>
                  </a:lnTo>
                  <a:lnTo>
                    <a:pt x="527" y="636"/>
                  </a:lnTo>
                  <a:lnTo>
                    <a:pt x="527" y="262"/>
                  </a:lnTo>
                  <a:cubicBezTo>
                    <a:pt x="522" y="88"/>
                    <a:pt x="395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39;p36"/>
            <p:cNvSpPr/>
            <p:nvPr/>
          </p:nvSpPr>
          <p:spPr>
            <a:xfrm>
              <a:off x="-919915" y="3732990"/>
              <a:ext cx="267894" cy="95657"/>
            </a:xfrm>
            <a:custGeom>
              <a:avLst/>
              <a:gdLst/>
              <a:ahLst/>
              <a:cxnLst/>
              <a:rect l="l" t="t" r="r" b="b"/>
              <a:pathLst>
                <a:path w="6156" h="2198" extrusionOk="0">
                  <a:moveTo>
                    <a:pt x="955" y="1"/>
                  </a:moveTo>
                  <a:lnTo>
                    <a:pt x="875" y="599"/>
                  </a:lnTo>
                  <a:lnTo>
                    <a:pt x="331" y="599"/>
                  </a:lnTo>
                  <a:cubicBezTo>
                    <a:pt x="0" y="616"/>
                    <a:pt x="0" y="1098"/>
                    <a:pt x="331" y="1107"/>
                  </a:cubicBezTo>
                  <a:lnTo>
                    <a:pt x="812" y="1107"/>
                  </a:lnTo>
                  <a:lnTo>
                    <a:pt x="705" y="1901"/>
                  </a:lnTo>
                  <a:cubicBezTo>
                    <a:pt x="687" y="2044"/>
                    <a:pt x="794" y="2178"/>
                    <a:pt x="937" y="2195"/>
                  </a:cubicBezTo>
                  <a:cubicBezTo>
                    <a:pt x="948" y="2197"/>
                    <a:pt x="960" y="2198"/>
                    <a:pt x="971" y="2198"/>
                  </a:cubicBezTo>
                  <a:cubicBezTo>
                    <a:pt x="1100" y="2198"/>
                    <a:pt x="1215" y="2104"/>
                    <a:pt x="1232" y="1972"/>
                  </a:cubicBezTo>
                  <a:lnTo>
                    <a:pt x="1339" y="1107"/>
                  </a:lnTo>
                  <a:lnTo>
                    <a:pt x="4800" y="1107"/>
                  </a:lnTo>
                  <a:lnTo>
                    <a:pt x="4916" y="1972"/>
                  </a:lnTo>
                  <a:cubicBezTo>
                    <a:pt x="4932" y="2104"/>
                    <a:pt x="5047" y="2198"/>
                    <a:pt x="5177" y="2198"/>
                  </a:cubicBezTo>
                  <a:cubicBezTo>
                    <a:pt x="5188" y="2198"/>
                    <a:pt x="5199" y="2197"/>
                    <a:pt x="5210" y="2195"/>
                  </a:cubicBezTo>
                  <a:cubicBezTo>
                    <a:pt x="5353" y="2178"/>
                    <a:pt x="5451" y="2044"/>
                    <a:pt x="5433" y="1901"/>
                  </a:cubicBezTo>
                  <a:lnTo>
                    <a:pt x="5335" y="1125"/>
                  </a:lnTo>
                  <a:lnTo>
                    <a:pt x="5808" y="1125"/>
                  </a:lnTo>
                  <a:cubicBezTo>
                    <a:pt x="6156" y="1116"/>
                    <a:pt x="6156" y="616"/>
                    <a:pt x="5808" y="599"/>
                  </a:cubicBezTo>
                  <a:lnTo>
                    <a:pt x="5264" y="599"/>
                  </a:lnTo>
                  <a:lnTo>
                    <a:pt x="5193" y="1"/>
                  </a:lnTo>
                  <a:lnTo>
                    <a:pt x="4657" y="1"/>
                  </a:lnTo>
                  <a:lnTo>
                    <a:pt x="4738" y="599"/>
                  </a:lnTo>
                  <a:lnTo>
                    <a:pt x="1410" y="59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40;p36"/>
            <p:cNvSpPr/>
            <p:nvPr/>
          </p:nvSpPr>
          <p:spPr>
            <a:xfrm>
              <a:off x="-670690" y="3437438"/>
              <a:ext cx="22977" cy="27722"/>
            </a:xfrm>
            <a:custGeom>
              <a:avLst/>
              <a:gdLst/>
              <a:ahLst/>
              <a:cxnLst/>
              <a:rect l="l" t="t" r="r" b="b"/>
              <a:pathLst>
                <a:path w="528" h="637" extrusionOk="0">
                  <a:moveTo>
                    <a:pt x="267" y="1"/>
                  </a:moveTo>
                  <a:cubicBezTo>
                    <a:pt x="139" y="1"/>
                    <a:pt x="10" y="88"/>
                    <a:pt x="1" y="262"/>
                  </a:cubicBezTo>
                  <a:lnTo>
                    <a:pt x="1" y="636"/>
                  </a:lnTo>
                  <a:lnTo>
                    <a:pt x="527" y="636"/>
                  </a:lnTo>
                  <a:lnTo>
                    <a:pt x="527" y="262"/>
                  </a:lnTo>
                  <a:cubicBezTo>
                    <a:pt x="523" y="88"/>
                    <a:pt x="396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30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13903;p138"/>
          <p:cNvGrpSpPr/>
          <p:nvPr/>
        </p:nvGrpSpPr>
        <p:grpSpPr>
          <a:xfrm>
            <a:off x="386943" y="965021"/>
            <a:ext cx="4935658" cy="4534550"/>
            <a:chOff x="7189833" y="2022667"/>
            <a:chExt cx="1251159" cy="1192597"/>
          </a:xfrm>
        </p:grpSpPr>
        <p:sp>
          <p:nvSpPr>
            <p:cNvPr id="40" name="Google Shape;13904;p138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13905;p138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13906;p138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13907;p138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796324" y="1624706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    Bi-Regional Approach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462205" y="1822066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677695" y="1795067"/>
            <a:ext cx="50402" cy="54542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/>
          <p:cNvSpPr/>
          <p:nvPr/>
        </p:nvSpPr>
        <p:spPr>
          <a:xfrm>
            <a:off x="5536545" y="2903459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Regional Approach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45" name="Conector recto 44"/>
          <p:cNvCxnSpPr/>
          <p:nvPr/>
        </p:nvCxnSpPr>
        <p:spPr>
          <a:xfrm>
            <a:off x="4202426" y="3100820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/>
          <p:cNvSpPr/>
          <p:nvPr/>
        </p:nvSpPr>
        <p:spPr>
          <a:xfrm>
            <a:off x="6062387" y="3947958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National Approach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4728268" y="4145319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5953665" y="4113236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49"/>
          <p:cNvSpPr/>
          <p:nvPr/>
        </p:nvSpPr>
        <p:spPr>
          <a:xfrm>
            <a:off x="6544894" y="4735563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     Territorial Approach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5210775" y="4932924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5429388" y="3071788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Elipse 55"/>
          <p:cNvSpPr/>
          <p:nvPr/>
        </p:nvSpPr>
        <p:spPr>
          <a:xfrm>
            <a:off x="6438334" y="4903892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187480" y="1728791"/>
            <a:ext cx="1347778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Coordination Mechanism </a:t>
            </a:r>
          </a:p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CELAC – EU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801258" y="2663859"/>
            <a:ext cx="2181625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International network and organizations / CSO Alliances / Regional Thematic Work Groups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511920" y="3733628"/>
            <a:ext cx="2773155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National Public Policies Based on Roadmaps/ Definition, Implementation and Evaluation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143670" y="4776949"/>
            <a:ext cx="3477995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Community Approaches/ Active Listening and Assessment of Needs for Public Policy Alignment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cxnSp>
        <p:nvCxnSpPr>
          <p:cNvPr id="61" name="Conector recto de flecha 60"/>
          <p:cNvCxnSpPr/>
          <p:nvPr/>
        </p:nvCxnSpPr>
        <p:spPr>
          <a:xfrm flipV="1">
            <a:off x="418552" y="1359662"/>
            <a:ext cx="2056048" cy="380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386942" y="5154297"/>
            <a:ext cx="211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079872" y="3923804"/>
            <a:ext cx="20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V="1">
            <a:off x="1664175" y="2848607"/>
            <a:ext cx="198611" cy="4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3270611" y="1463755"/>
            <a:ext cx="2005169" cy="3690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3109592" y="1461276"/>
            <a:ext cx="173210" cy="4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3816176" y="2810901"/>
            <a:ext cx="195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4348509" y="3779517"/>
            <a:ext cx="18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81"/>
          <p:cNvSpPr/>
          <p:nvPr/>
        </p:nvSpPr>
        <p:spPr>
          <a:xfrm>
            <a:off x="4894785" y="1659975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/>
          <p:cNvSpPr/>
          <p:nvPr/>
        </p:nvSpPr>
        <p:spPr>
          <a:xfrm>
            <a:off x="5640496" y="2943711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83"/>
          <p:cNvSpPr/>
          <p:nvPr/>
        </p:nvSpPr>
        <p:spPr>
          <a:xfrm>
            <a:off x="6213158" y="3988210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Rectángulo 84"/>
          <p:cNvSpPr/>
          <p:nvPr/>
        </p:nvSpPr>
        <p:spPr>
          <a:xfrm>
            <a:off x="6699056" y="4768559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6" name="Google Shape;14865;p141"/>
          <p:cNvGrpSpPr/>
          <p:nvPr/>
        </p:nvGrpSpPr>
        <p:grpSpPr>
          <a:xfrm>
            <a:off x="5710350" y="2976621"/>
            <a:ext cx="287580" cy="280951"/>
            <a:chOff x="3122257" y="1508594"/>
            <a:chExt cx="294850" cy="349434"/>
          </a:xfrm>
          <a:solidFill>
            <a:schemeClr val="bg1"/>
          </a:solidFill>
        </p:grpSpPr>
        <p:sp>
          <p:nvSpPr>
            <p:cNvPr id="87" name="Google Shape;14866;p141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8" name="Google Shape;14867;p141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9" name="Google Shape;14868;p141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0" name="Google Shape;14869;p141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1" name="Google Shape;14870;p141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2" name="Google Shape;15006;p141"/>
          <p:cNvGrpSpPr/>
          <p:nvPr/>
        </p:nvGrpSpPr>
        <p:grpSpPr>
          <a:xfrm>
            <a:off x="6274841" y="4023891"/>
            <a:ext cx="305612" cy="279521"/>
            <a:chOff x="2661459" y="2015001"/>
            <a:chExt cx="322508" cy="273494"/>
          </a:xfrm>
          <a:solidFill>
            <a:schemeClr val="bg1"/>
          </a:solidFill>
        </p:grpSpPr>
        <p:sp>
          <p:nvSpPr>
            <p:cNvPr id="93" name="Google Shape;15007;p141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4" name="Google Shape;15008;p141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6" name="Google Shape;15013;p141"/>
          <p:cNvGrpSpPr/>
          <p:nvPr/>
        </p:nvGrpSpPr>
        <p:grpSpPr>
          <a:xfrm>
            <a:off x="4960043" y="1694856"/>
            <a:ext cx="282219" cy="275346"/>
            <a:chOff x="2201806" y="1976585"/>
            <a:chExt cx="349784" cy="349434"/>
          </a:xfrm>
          <a:solidFill>
            <a:schemeClr val="bg1"/>
          </a:solidFill>
        </p:grpSpPr>
        <p:sp>
          <p:nvSpPr>
            <p:cNvPr id="97" name="Google Shape;15014;p141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8" name="Google Shape;15015;p141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15016;p141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15017;p141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01" name="Google Shape;7834;p134"/>
          <p:cNvSpPr/>
          <p:nvPr/>
        </p:nvSpPr>
        <p:spPr>
          <a:xfrm>
            <a:off x="6801414" y="4813682"/>
            <a:ext cx="205256" cy="23848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0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0080625" cy="852660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52166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latin typeface="Arial Narrow" panose="020B0606020202030204" pitchFamily="34" charset="0"/>
              </a:rPr>
              <a:t>Multi-</a:t>
            </a:r>
            <a:r>
              <a:rPr lang="es-ES" sz="3200" b="1" dirty="0" err="1">
                <a:latin typeface="Arial Narrow" panose="020B0606020202030204" pitchFamily="34" charset="0"/>
              </a:rPr>
              <a:t>Level</a:t>
            </a:r>
            <a:r>
              <a:rPr lang="es-ES" sz="3200" b="1" dirty="0">
                <a:latin typeface="Arial Narrow" panose="020B0606020202030204" pitchFamily="34" charset="0"/>
              </a:rPr>
              <a:t> </a:t>
            </a:r>
            <a:r>
              <a:rPr lang="es-ES" sz="3200" b="1" dirty="0" err="1">
                <a:latin typeface="Arial Narrow" panose="020B0606020202030204" pitchFamily="34" charset="0"/>
              </a:rPr>
              <a:t>Approach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00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FF8050-364A-CF05-DEDF-4B9E85737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179"/>
          <a:stretch/>
        </p:blipFill>
        <p:spPr>
          <a:xfrm>
            <a:off x="0" y="0"/>
            <a:ext cx="7044679" cy="56705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8D165B7-B717-3C8F-12C2-ED32F76EB75D}"/>
              </a:ext>
            </a:extLst>
          </p:cNvPr>
          <p:cNvGrpSpPr/>
          <p:nvPr/>
        </p:nvGrpSpPr>
        <p:grpSpPr>
          <a:xfrm>
            <a:off x="6696496" y="0"/>
            <a:ext cx="3401119" cy="5670550"/>
            <a:chOff x="1" y="0"/>
            <a:chExt cx="3096095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9EA3F7F8-C582-54D6-5EF1-9C862363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3096095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F64C4FB2-8795-ABCC-B103-A88D0875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65" y="1899171"/>
              <a:ext cx="2448717" cy="124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algn="ctr"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Bi-regional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Approach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es-CL" b="1" kern="100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CL" b="1" kern="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CELAC – EU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drug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policies</a:t>
              </a:r>
              <a:endParaRPr lang="es-CL" b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ángulo 5"/>
          <p:cNvSpPr/>
          <p:nvPr/>
        </p:nvSpPr>
        <p:spPr bwMode="auto">
          <a:xfrm>
            <a:off x="353987" y="1824742"/>
            <a:ext cx="4000730" cy="3845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6221" y="2142078"/>
            <a:ext cx="3677987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Support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to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thematic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priorities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agreed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en la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high-level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meeting: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microtrafficking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and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money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laundering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;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women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and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drug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policies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altLang="es-ES" sz="1050" b="1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Technical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and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logistical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support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to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the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mechanism’s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annual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high-level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meetings</a:t>
            </a:r>
            <a:endParaRPr lang="es-ES" altLang="es-ES" sz="1100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altLang="es-ES" sz="1600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Provide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expert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support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to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the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co-chairs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for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the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preperation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of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the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annual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high-level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meeting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political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ES" altLang="es-ES" sz="1600" b="1" dirty="0" err="1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declaration</a:t>
            </a:r>
            <a:endParaRPr lang="es-ES" altLang="es-ES" sz="1600" b="1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4"/>
          <p:cNvSpPr/>
          <p:nvPr/>
        </p:nvSpPr>
        <p:spPr>
          <a:xfrm rot="5400000">
            <a:off x="4111257" y="-298813"/>
            <a:ext cx="5674285" cy="6264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Aptos Narrow" panose="020B0004020202020204" pitchFamily="34" charset="0"/>
            </a:endParaRPr>
          </a:p>
        </p:txBody>
      </p:sp>
      <p:pic>
        <p:nvPicPr>
          <p:cNvPr id="1034" name="Picture 10" descr="COMJIB (@ComjibOficial) / X">
            <a:extLst>
              <a:ext uri="{FF2B5EF4-FFF2-40B4-BE49-F238E27FC236}">
                <a16:creationId xmlns:a16="http://schemas.microsoft.com/office/drawing/2014/main" id="{27F351C5-2CC3-A522-321C-71228B7A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3" y="2259676"/>
            <a:ext cx="860449" cy="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74"/>
          <p:cNvSpPr txBox="1">
            <a:spLocks noGrp="1"/>
          </p:cNvSpPr>
          <p:nvPr>
            <p:ph type="title"/>
          </p:nvPr>
        </p:nvSpPr>
        <p:spPr>
          <a:xfrm>
            <a:off x="259501" y="1971259"/>
            <a:ext cx="3236162" cy="1484643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lt1"/>
              </a:buClr>
            </a:pPr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Regional </a:t>
            </a:r>
            <a:r>
              <a:rPr lang="es-ES" sz="24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Approach</a:t>
            </a:r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: </a:t>
            </a:r>
            <a:b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</a:br>
            <a:r>
              <a:rPr lang="es-ES" sz="1200" b="1" dirty="0">
                <a:solidFill>
                  <a:srgbClr val="EF4136"/>
                </a:solidFill>
                <a:latin typeface="Arial Narrow" panose="020B0606020202030204" pitchFamily="34" charset="0"/>
                <a:cs typeface="Arial"/>
                <a:sym typeface="Arial"/>
              </a:rPr>
              <a:t>ss</a:t>
            </a:r>
            <a:b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</a:br>
            <a:r>
              <a:rPr lang="es-ES" sz="24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Strategic</a:t>
            </a:r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Support</a:t>
            </a:r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to</a:t>
            </a:r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 International Networks and </a:t>
            </a:r>
            <a:r>
              <a:rPr lang="es-ES" sz="24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Organizations</a:t>
            </a:r>
            <a:endParaRPr sz="2400" dirty="0">
              <a:solidFill>
                <a:schemeClr val="bg1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C804372-91A0-79A1-C69C-BC1FD44C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132" y="603027"/>
            <a:ext cx="3483699" cy="6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7" tIns="44998" rIns="89997" bIns="44998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Ibero-American </a:t>
            </a:r>
            <a:r>
              <a:rPr lang="es-ES" altLang="es-ES" sz="1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Association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 </a:t>
            </a:r>
            <a:r>
              <a:rPr lang="es-ES" altLang="es-ES" sz="1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of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 </a:t>
            </a:r>
            <a:r>
              <a:rPr lang="es-ES" altLang="es-ES" sz="1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Public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 </a:t>
            </a:r>
            <a:r>
              <a:rPr lang="es-ES" altLang="es-ES" sz="18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Prosecutors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 (AIAMP)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b="1" kern="1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CL" sz="2000" kern="100" dirty="0">
              <a:latin typeface="Arial Narrow" panose="020B0606020202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449257" eaLnBrk="0">
              <a:buClrTx/>
              <a:tabLst>
                <a:tab pos="0" algn="l"/>
                <a:tab pos="447669" algn="l"/>
                <a:tab pos="896926" algn="l"/>
                <a:tab pos="1346183" algn="l"/>
                <a:tab pos="1795439" algn="l"/>
                <a:tab pos="2244696" algn="l"/>
                <a:tab pos="2693954" algn="l"/>
                <a:tab pos="3143209" algn="l"/>
                <a:tab pos="3592467" algn="l"/>
                <a:tab pos="4041723" algn="l"/>
                <a:tab pos="4490980" algn="l"/>
                <a:tab pos="4940236" algn="l"/>
                <a:tab pos="5389494" algn="l"/>
                <a:tab pos="5838749" algn="l"/>
                <a:tab pos="6288007" algn="l"/>
                <a:tab pos="6737262" algn="l"/>
                <a:tab pos="7186520" algn="l"/>
                <a:tab pos="7635776" algn="l"/>
                <a:tab pos="8085034" algn="l"/>
                <a:tab pos="8534289" algn="l"/>
                <a:tab pos="8983547" algn="l"/>
              </a:tabLst>
              <a:defRPr/>
            </a:pPr>
            <a:endParaRPr lang="es-ES" altLang="es-ES" sz="2000" dirty="0"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353D337-AB87-0A68-4E1B-A0AD910A3829}"/>
              </a:ext>
            </a:extLst>
          </p:cNvPr>
          <p:cNvSpPr txBox="1"/>
          <p:nvPr/>
        </p:nvSpPr>
        <p:spPr>
          <a:xfrm>
            <a:off x="5128210" y="1482827"/>
            <a:ext cx="4147394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Latin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American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Financial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Action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Task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Force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(GAFILAT)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C95A55-7C9D-ED08-1EFE-D6B590D1F6B3}"/>
              </a:ext>
            </a:extLst>
          </p:cNvPr>
          <p:cNvSpPr txBox="1"/>
          <p:nvPr/>
        </p:nvSpPr>
        <p:spPr>
          <a:xfrm>
            <a:off x="5161132" y="4348585"/>
            <a:ext cx="4631707" cy="36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alt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Caribbean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Financial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Action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Task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Force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(GAFIC)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324AD3E-575C-D6E1-B1D1-42AF39455898}"/>
              </a:ext>
            </a:extLst>
          </p:cNvPr>
          <p:cNvSpPr txBox="1"/>
          <p:nvPr/>
        </p:nvSpPr>
        <p:spPr>
          <a:xfrm>
            <a:off x="5125133" y="2438248"/>
            <a:ext cx="4150471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Conference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Ibero-American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Countries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’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Ministries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Justice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44A139A-583B-6176-4057-9C60E495FAFC}"/>
              </a:ext>
            </a:extLst>
          </p:cNvPr>
          <p:cNvSpPr txBox="1"/>
          <p:nvPr/>
        </p:nvSpPr>
        <p:spPr>
          <a:xfrm>
            <a:off x="5165178" y="3340413"/>
            <a:ext cx="4195614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CARICOM IMPACTS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Law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Enforcement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and Security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Task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Force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20A30F-9C55-B51B-5646-EBE0598F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93" y="603027"/>
            <a:ext cx="700666" cy="6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ipo de GAFILAT">
            <a:extLst>
              <a:ext uri="{FF2B5EF4-FFF2-40B4-BE49-F238E27FC236}">
                <a16:creationId xmlns:a16="http://schemas.microsoft.com/office/drawing/2014/main" id="{4739F475-9054-A208-9F1B-71986501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12" y="1492686"/>
            <a:ext cx="732874" cy="7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B38250-1275-786C-8669-016BCFD6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77" y="4203427"/>
            <a:ext cx="646146" cy="6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ICOM IMPACS (@CImpacs) / X">
            <a:extLst>
              <a:ext uri="{FF2B5EF4-FFF2-40B4-BE49-F238E27FC236}">
                <a16:creationId xmlns:a16="http://schemas.microsoft.com/office/drawing/2014/main" id="{CAEB8418-DF73-E37A-94CF-73AC6591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3" y="3198962"/>
            <a:ext cx="860449" cy="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2B8B29-07E3-6F31-E93B-AC978388C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r="35672"/>
          <a:stretch/>
        </p:blipFill>
        <p:spPr bwMode="auto">
          <a:xfrm>
            <a:off x="4896297" y="0"/>
            <a:ext cx="5184576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03808" y="1683147"/>
            <a:ext cx="3744416" cy="344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 err="1">
                <a:latin typeface="Arial Narrow" panose="020B0606020202030204" pitchFamily="34" charset="0"/>
              </a:rPr>
              <a:t>Approval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of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the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best</a:t>
            </a:r>
            <a:r>
              <a:rPr lang="es-MX" dirty="0">
                <a:latin typeface="Arial Narrow" panose="020B0606020202030204" pitchFamily="34" charset="0"/>
              </a:rPr>
              <a:t> practice guide on parallel </a:t>
            </a:r>
            <a:r>
              <a:rPr lang="es-MX" dirty="0" err="1">
                <a:latin typeface="Arial Narrow" panose="020B0606020202030204" pitchFamily="34" charset="0"/>
              </a:rPr>
              <a:t>financial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investigations</a:t>
            </a:r>
            <a:r>
              <a:rPr lang="es-MX" dirty="0">
                <a:latin typeface="Arial Narrow" panose="020B0606020202030204" pitchFamily="34" charset="0"/>
              </a:rPr>
              <a:t> (</a:t>
            </a:r>
            <a:r>
              <a:rPr lang="es-MX" dirty="0" err="1">
                <a:latin typeface="Arial Narrow" panose="020B0606020202030204" pitchFamily="34" charset="0"/>
              </a:rPr>
              <a:t>december</a:t>
            </a:r>
            <a:r>
              <a:rPr lang="es-MX" dirty="0">
                <a:latin typeface="Arial Narrow" panose="020B0606020202030204" pitchFamily="34" charset="0"/>
              </a:rPr>
              <a:t>, 2023). 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 err="1">
                <a:latin typeface="Arial Narrow" panose="020B0606020202030204" pitchFamily="34" charset="0"/>
              </a:rPr>
              <a:t>Approval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of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the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best</a:t>
            </a:r>
            <a:r>
              <a:rPr lang="es-MX" dirty="0">
                <a:latin typeface="Arial Narrow" panose="020B0606020202030204" pitchFamily="34" charset="0"/>
              </a:rPr>
              <a:t> practice guide and recommendations on asset forfeiture and seizure </a:t>
            </a:r>
            <a:r>
              <a:rPr lang="es-MX" dirty="0" err="1">
                <a:latin typeface="Arial Narrow" panose="020B0606020202030204" pitchFamily="34" charset="0"/>
              </a:rPr>
              <a:t>without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conviction</a:t>
            </a:r>
            <a:r>
              <a:rPr lang="es-MX" dirty="0">
                <a:latin typeface="Arial Narrow" panose="020B0606020202030204" pitchFamily="34" charset="0"/>
              </a:rPr>
              <a:t> (</a:t>
            </a:r>
            <a:r>
              <a:rPr lang="es-MX" dirty="0" err="1">
                <a:latin typeface="Arial Narrow" panose="020B0606020202030204" pitchFamily="34" charset="0"/>
              </a:rPr>
              <a:t>January</a:t>
            </a:r>
            <a:r>
              <a:rPr lang="es-MX" dirty="0">
                <a:latin typeface="Arial Narrow" panose="020B0606020202030204" pitchFamily="34" charset="0"/>
              </a:rPr>
              <a:t>, 2024).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Strengthening the secure information exchange platform of the GAFILAT asset recovery network.</a:t>
            </a:r>
          </a:p>
          <a:p>
            <a:pPr algn="just">
              <a:buClr>
                <a:schemeClr val="bg1"/>
              </a:buClr>
            </a:pP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7784" y="314995"/>
            <a:ext cx="4608512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Regional </a:t>
            </a:r>
            <a:r>
              <a:rPr lang="es-ES" sz="2800" b="1" dirty="0" err="1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Approach</a:t>
            </a:r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: </a:t>
            </a:r>
          </a:p>
          <a:p>
            <a:r>
              <a:rPr lang="es-ES" sz="2800" b="1" dirty="0" err="1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Collaboration</a:t>
            </a:r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 </a:t>
            </a:r>
            <a:r>
              <a:rPr lang="es-ES" sz="2800" b="1" dirty="0" err="1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with</a:t>
            </a:r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 GAFILAT </a:t>
            </a:r>
            <a:b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</a:br>
            <a:endParaRPr lang="es-C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04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360" y="1432142"/>
            <a:ext cx="4013545" cy="4249616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13" y="1403492"/>
            <a:ext cx="4025691" cy="4249616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387E68-EA5C-7286-74B5-4DE2A2B591EE}"/>
              </a:ext>
            </a:extLst>
          </p:cNvPr>
          <p:cNvSpPr txBox="1"/>
          <p:nvPr/>
        </p:nvSpPr>
        <p:spPr>
          <a:xfrm>
            <a:off x="1204986" y="4147375"/>
            <a:ext cx="3475286" cy="136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Arial Narrow" panose="020B0606020202030204" pitchFamily="34" charset="0"/>
              </a:rPr>
              <a:t>COMJIB</a:t>
            </a:r>
            <a:r>
              <a:rPr lang="es-ES" dirty="0">
                <a:latin typeface="Arial Narrow" panose="020B0606020202030204" pitchFamily="34" charset="0"/>
              </a:rPr>
              <a:t>. </a:t>
            </a:r>
            <a:r>
              <a:rPr lang="es-ES" dirty="0" err="1">
                <a:latin typeface="Arial Narrow" panose="020B0606020202030204" pitchFamily="34" charset="0"/>
              </a:rPr>
              <a:t>Approval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of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standards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for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greater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proportionality</a:t>
            </a:r>
            <a:r>
              <a:rPr lang="es-ES" dirty="0">
                <a:latin typeface="Arial Narrow" panose="020B0606020202030204" pitchFamily="34" charset="0"/>
              </a:rPr>
              <a:t> and alternatives </a:t>
            </a:r>
            <a:r>
              <a:rPr lang="es-ES" dirty="0" err="1">
                <a:latin typeface="Arial Narrow" panose="020B0606020202030204" pitchFamily="34" charset="0"/>
              </a:rPr>
              <a:t>for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minor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drug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offences</a:t>
            </a:r>
            <a:r>
              <a:rPr lang="es-ES" dirty="0">
                <a:latin typeface="Arial Narrow" panose="020B0606020202030204" pitchFamily="34" charset="0"/>
              </a:rPr>
              <a:t>.</a:t>
            </a:r>
            <a:endParaRPr lang="es-ES" i="0" dirty="0">
              <a:effectLst/>
              <a:latin typeface="Arial Narrow" panose="020B0606020202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s-ES" sz="2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53A6D0-E72C-BF5A-A36B-CBB127A4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85" y="1603789"/>
            <a:ext cx="3475287" cy="23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rticipantes">
            <a:extLst>
              <a:ext uri="{FF2B5EF4-FFF2-40B4-BE49-F238E27FC236}">
                <a16:creationId xmlns:a16="http://schemas.microsoft.com/office/drawing/2014/main" id="{C81EFA4A-F029-FD5F-4DC3-BD5BCF97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81" y="1597435"/>
            <a:ext cx="3545311" cy="2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37EC4B-6532-8558-63C5-B6384A24C685}"/>
              </a:ext>
            </a:extLst>
          </p:cNvPr>
          <p:cNvSpPr txBox="1"/>
          <p:nvPr/>
        </p:nvSpPr>
        <p:spPr>
          <a:xfrm>
            <a:off x="5734730" y="4176088"/>
            <a:ext cx="3480062" cy="120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Arial Narrow" panose="020B0606020202030204" pitchFamily="34" charset="0"/>
              </a:rPr>
              <a:t>AIAMP</a:t>
            </a:r>
            <a:r>
              <a:rPr lang="es-ES" dirty="0">
                <a:latin typeface="Arial Narrow" panose="020B0606020202030204" pitchFamily="34" charset="0"/>
              </a:rPr>
              <a:t>. </a:t>
            </a:r>
            <a:r>
              <a:rPr lang="es-ES" dirty="0" err="1">
                <a:latin typeface="Arial Narrow" panose="020B0606020202030204" pitchFamily="34" charset="0"/>
              </a:rPr>
              <a:t>Special</a:t>
            </a:r>
            <a:r>
              <a:rPr lang="es-ES" dirty="0">
                <a:latin typeface="Arial Narrow" panose="020B0606020202030204" pitchFamily="34" charset="0"/>
              </a:rPr>
              <a:t> investigative </a:t>
            </a:r>
            <a:r>
              <a:rPr lang="es-ES" dirty="0" err="1">
                <a:latin typeface="Arial Narrow" panose="020B0606020202030204" pitchFamily="34" charset="0"/>
              </a:rPr>
              <a:t>techniques</a:t>
            </a:r>
            <a:r>
              <a:rPr lang="es-ES" dirty="0">
                <a:latin typeface="Arial Narrow" panose="020B0606020202030204" pitchFamily="34" charset="0"/>
              </a:rPr>
              <a:t> and </a:t>
            </a:r>
            <a:r>
              <a:rPr lang="es-ES" dirty="0" err="1">
                <a:latin typeface="Arial Narrow" panose="020B0606020202030204" pitchFamily="34" charset="0"/>
              </a:rPr>
              <a:t>gender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approach</a:t>
            </a:r>
            <a:r>
              <a:rPr lang="es-ES" dirty="0">
                <a:latin typeface="Arial Narrow" panose="020B0606020202030204" pitchFamily="34" charset="0"/>
              </a:rPr>
              <a:t> in </a:t>
            </a:r>
            <a:r>
              <a:rPr lang="es-ES" dirty="0" err="1">
                <a:latin typeface="Arial Narrow" panose="020B0606020202030204" pitchFamily="34" charset="0"/>
              </a:rPr>
              <a:t>investigations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of</a:t>
            </a:r>
            <a:r>
              <a:rPr lang="es-ES" dirty="0">
                <a:latin typeface="Arial Narrow" panose="020B0606020202030204" pitchFamily="34" charset="0"/>
              </a:rPr>
              <a:t> human </a:t>
            </a:r>
            <a:r>
              <a:rPr lang="es-ES" dirty="0" err="1">
                <a:latin typeface="Arial Narrow" panose="020B0606020202030204" pitchFamily="34" charset="0"/>
              </a:rPr>
              <a:t>trafficking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linked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to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drug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trafficking</a:t>
            </a:r>
            <a:r>
              <a:rPr lang="es-ES" dirty="0">
                <a:latin typeface="Arial Narrow" panose="020B0606020202030204" pitchFamily="34" charset="0"/>
              </a:rPr>
              <a:t>.  </a:t>
            </a:r>
            <a:endParaRPr lang="es-ES" sz="2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106551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9870137-FCAD-B5D7-8299-F03EF114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2" y="4911"/>
            <a:ext cx="9483678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Regional Approach: </a:t>
            </a: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GB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Collaboration with </a:t>
            </a:r>
            <a:r>
              <a:rPr lang="en-US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COMJIB and AIAMP</a:t>
            </a: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hangingPunct="1">
              <a:spcBef>
                <a:spcPts val="288"/>
              </a:spcBef>
              <a:spcAft>
                <a:spcPct val="0"/>
              </a:spcAft>
              <a:buClrTx/>
            </a:pP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0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Conector recto 148"/>
          <p:cNvCxnSpPr/>
          <p:nvPr/>
        </p:nvCxnSpPr>
        <p:spPr>
          <a:xfrm>
            <a:off x="1330579" y="2305566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/>
          <p:cNvCxnSpPr/>
          <p:nvPr/>
        </p:nvCxnSpPr>
        <p:spPr>
          <a:xfrm>
            <a:off x="1332667" y="241761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/>
          <p:cNvCxnSpPr/>
          <p:nvPr/>
        </p:nvCxnSpPr>
        <p:spPr>
          <a:xfrm>
            <a:off x="1330579" y="2551306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/>
          <p:cNvCxnSpPr/>
          <p:nvPr/>
        </p:nvCxnSpPr>
        <p:spPr>
          <a:xfrm>
            <a:off x="1332667" y="266335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152"/>
          <p:cNvCxnSpPr/>
          <p:nvPr/>
        </p:nvCxnSpPr>
        <p:spPr>
          <a:xfrm>
            <a:off x="1330579" y="277765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/>
          <p:cNvCxnSpPr/>
          <p:nvPr/>
        </p:nvCxnSpPr>
        <p:spPr>
          <a:xfrm>
            <a:off x="1332667" y="2889700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154"/>
          <p:cNvCxnSpPr/>
          <p:nvPr/>
        </p:nvCxnSpPr>
        <p:spPr>
          <a:xfrm>
            <a:off x="1323655" y="299367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/>
          <p:cNvCxnSpPr/>
          <p:nvPr/>
        </p:nvCxnSpPr>
        <p:spPr>
          <a:xfrm>
            <a:off x="1325743" y="310572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/>
          <p:cNvCxnSpPr/>
          <p:nvPr/>
        </p:nvCxnSpPr>
        <p:spPr>
          <a:xfrm>
            <a:off x="1323654" y="321961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/>
          <p:cNvCxnSpPr/>
          <p:nvPr/>
        </p:nvCxnSpPr>
        <p:spPr>
          <a:xfrm>
            <a:off x="1325742" y="333166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/>
          <p:cNvCxnSpPr/>
          <p:nvPr/>
        </p:nvCxnSpPr>
        <p:spPr>
          <a:xfrm>
            <a:off x="1323654" y="346535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/>
          <p:cNvCxnSpPr/>
          <p:nvPr/>
        </p:nvCxnSpPr>
        <p:spPr>
          <a:xfrm>
            <a:off x="1325742" y="357740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160"/>
          <p:cNvCxnSpPr/>
          <p:nvPr/>
        </p:nvCxnSpPr>
        <p:spPr>
          <a:xfrm>
            <a:off x="1323654" y="369170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/>
          <p:cNvCxnSpPr/>
          <p:nvPr/>
        </p:nvCxnSpPr>
        <p:spPr>
          <a:xfrm>
            <a:off x="1325742" y="3803751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/>
          <p:cNvCxnSpPr/>
          <p:nvPr/>
        </p:nvCxnSpPr>
        <p:spPr>
          <a:xfrm>
            <a:off x="1316730" y="3907728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/>
          <p:cNvCxnSpPr/>
          <p:nvPr/>
        </p:nvCxnSpPr>
        <p:spPr>
          <a:xfrm>
            <a:off x="1318818" y="4019775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Google Shape;542;p71"/>
          <p:cNvCxnSpPr/>
          <p:nvPr/>
        </p:nvCxnSpPr>
        <p:spPr>
          <a:xfrm rot="10800000">
            <a:off x="120054" y="5552353"/>
            <a:ext cx="985143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165" y="897980"/>
            <a:ext cx="5977079" cy="1297451"/>
          </a:xfrm>
        </p:spPr>
        <p:txBody>
          <a:bodyPr/>
          <a:lstStyle/>
          <a:p>
            <a:pPr marL="0" indent="0" algn="ctr"/>
            <a:r>
              <a:rPr lang="es-MX" sz="2000" i="1" dirty="0">
                <a:solidFill>
                  <a:srgbClr val="000000"/>
                </a:solidFill>
                <a:latin typeface="Arial Narrow" panose="020B0606020202030204" pitchFamily="34" charset="0"/>
              </a:rPr>
              <a:t>We are part of </a:t>
            </a:r>
            <a:r>
              <a:rPr lang="es-MX" sz="20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71 national roadmaps </a:t>
            </a:r>
            <a:r>
              <a:rPr lang="es-MX" sz="2000" i="1" dirty="0">
                <a:solidFill>
                  <a:srgbClr val="000000"/>
                </a:solidFill>
                <a:latin typeface="Arial Narrow" panose="020B0606020202030204" pitchFamily="34" charset="0"/>
              </a:rPr>
              <a:t>to strengthening the public drug policies in </a:t>
            </a:r>
            <a:r>
              <a:rPr lang="es-MX" sz="20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24 Latin American and Caribbean countries.</a:t>
            </a:r>
            <a:endParaRPr lang="es-CL" sz="20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917717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52166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 err="1">
                <a:latin typeface="Arial Narrow" panose="020B0606020202030204" pitchFamily="34" charset="0"/>
              </a:rPr>
              <a:t>National</a:t>
            </a:r>
            <a:r>
              <a:rPr lang="es-ES" sz="3200" b="1" dirty="0">
                <a:latin typeface="Arial Narrow" panose="020B0606020202030204" pitchFamily="34" charset="0"/>
              </a:rPr>
              <a:t> </a:t>
            </a:r>
            <a:r>
              <a:rPr lang="es-ES" sz="3200" b="1" dirty="0" err="1">
                <a:latin typeface="Arial Narrow" panose="020B0606020202030204" pitchFamily="34" charset="0"/>
              </a:rPr>
              <a:t>Approach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  <p:grpSp>
        <p:nvGrpSpPr>
          <p:cNvPr id="518" name="Grupo 517"/>
          <p:cNvGrpSpPr/>
          <p:nvPr/>
        </p:nvGrpSpPr>
        <p:grpSpPr>
          <a:xfrm>
            <a:off x="6094144" y="913373"/>
            <a:ext cx="3888185" cy="4638980"/>
            <a:chOff x="6192440" y="913372"/>
            <a:chExt cx="3888185" cy="463898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440" y="913372"/>
              <a:ext cx="3687270" cy="4586197"/>
            </a:xfrm>
            <a:prstGeom prst="rect">
              <a:avLst/>
            </a:prstGeom>
          </p:spPr>
        </p:pic>
        <p:sp>
          <p:nvSpPr>
            <p:cNvPr id="513" name="Rectángulo 512"/>
            <p:cNvSpPr/>
            <p:nvPr/>
          </p:nvSpPr>
          <p:spPr>
            <a:xfrm>
              <a:off x="6192440" y="3206472"/>
              <a:ext cx="1728192" cy="2345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1" name="Rectángulo 130"/>
            <p:cNvSpPr/>
            <p:nvPr/>
          </p:nvSpPr>
          <p:spPr>
            <a:xfrm>
              <a:off x="6362117" y="4190851"/>
              <a:ext cx="1728192" cy="1092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2" name="Rectángulo 131"/>
            <p:cNvSpPr/>
            <p:nvPr/>
          </p:nvSpPr>
          <p:spPr>
            <a:xfrm>
              <a:off x="6408464" y="3339331"/>
              <a:ext cx="1728192" cy="440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3" name="Rectángulo 132"/>
            <p:cNvSpPr/>
            <p:nvPr/>
          </p:nvSpPr>
          <p:spPr>
            <a:xfrm>
              <a:off x="8712721" y="914587"/>
              <a:ext cx="1367904" cy="128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4" name="Rectángulo 133"/>
            <p:cNvSpPr/>
            <p:nvPr/>
          </p:nvSpPr>
          <p:spPr>
            <a:xfrm>
              <a:off x="9328447" y="2147518"/>
              <a:ext cx="656209" cy="44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5" name="Rectángulo 134"/>
            <p:cNvSpPr/>
            <p:nvPr/>
          </p:nvSpPr>
          <p:spPr>
            <a:xfrm>
              <a:off x="9648824" y="3060891"/>
              <a:ext cx="404058" cy="44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520" name="Conector recto 519"/>
          <p:cNvCxnSpPr/>
          <p:nvPr/>
        </p:nvCxnSpPr>
        <p:spPr>
          <a:xfrm>
            <a:off x="1330580" y="4126226"/>
            <a:ext cx="4361897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Rectángulo 520"/>
          <p:cNvSpPr/>
          <p:nvPr/>
        </p:nvSpPr>
        <p:spPr>
          <a:xfrm flipV="1">
            <a:off x="1614300" y="2848512"/>
            <a:ext cx="1080120" cy="12065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/>
          <p:cNvSpPr/>
          <p:nvPr/>
        </p:nvSpPr>
        <p:spPr>
          <a:xfrm flipV="1">
            <a:off x="2898998" y="3046182"/>
            <a:ext cx="1080120" cy="10089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/>
          <p:cNvSpPr/>
          <p:nvPr/>
        </p:nvSpPr>
        <p:spPr>
          <a:xfrm flipV="1">
            <a:off x="4167811" y="2551306"/>
            <a:ext cx="1080120" cy="1503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2" name="CuadroTexto 521"/>
          <p:cNvSpPr txBox="1"/>
          <p:nvPr/>
        </p:nvSpPr>
        <p:spPr>
          <a:xfrm>
            <a:off x="1918090" y="2416132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24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uadroTexto 146"/>
          <p:cNvSpPr txBox="1"/>
          <p:nvPr/>
        </p:nvSpPr>
        <p:spPr>
          <a:xfrm>
            <a:off x="3194383" y="2654596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21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uadroTexto 147"/>
          <p:cNvSpPr txBox="1"/>
          <p:nvPr/>
        </p:nvSpPr>
        <p:spPr>
          <a:xfrm>
            <a:off x="4493892" y="2155456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26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5" name="Conector recto 164"/>
          <p:cNvCxnSpPr/>
          <p:nvPr/>
        </p:nvCxnSpPr>
        <p:spPr>
          <a:xfrm>
            <a:off x="1326487" y="218720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oogle Shape;12748;p60"/>
          <p:cNvGrpSpPr/>
          <p:nvPr/>
        </p:nvGrpSpPr>
        <p:grpSpPr>
          <a:xfrm>
            <a:off x="4524149" y="2635551"/>
            <a:ext cx="383593" cy="330884"/>
            <a:chOff x="4456875" y="1435075"/>
            <a:chExt cx="481825" cy="481825"/>
          </a:xfrm>
          <a:noFill/>
        </p:grpSpPr>
        <p:sp>
          <p:nvSpPr>
            <p:cNvPr id="167" name="Google Shape;12749;p6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2750;p6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2751;p6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2752;p6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2753;p6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2754;p6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2755;p6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2756;p6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2757;p6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2758;p6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2759;p6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2760;p6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2761;p6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2762;p6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2763;p6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2764;p6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2765;p6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2766;p6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2767;p6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2777;p60"/>
          <p:cNvGrpSpPr/>
          <p:nvPr/>
        </p:nvGrpSpPr>
        <p:grpSpPr>
          <a:xfrm>
            <a:off x="3217454" y="3111927"/>
            <a:ext cx="409141" cy="324122"/>
            <a:chOff x="2085450" y="2057100"/>
            <a:chExt cx="481900" cy="423500"/>
          </a:xfrm>
          <a:noFill/>
        </p:grpSpPr>
        <p:sp>
          <p:nvSpPr>
            <p:cNvPr id="187" name="Google Shape;12778;p6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2779;p6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2780;p6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2815;p60"/>
          <p:cNvGrpSpPr/>
          <p:nvPr/>
        </p:nvGrpSpPr>
        <p:grpSpPr>
          <a:xfrm>
            <a:off x="1985447" y="2924402"/>
            <a:ext cx="330707" cy="292713"/>
            <a:chOff x="1492675" y="2027925"/>
            <a:chExt cx="481825" cy="481825"/>
          </a:xfrm>
          <a:noFill/>
        </p:grpSpPr>
        <p:sp>
          <p:nvSpPr>
            <p:cNvPr id="191" name="Google Shape;12816;p6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2817;p6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2818;p6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2819;p6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2820;p6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3" name="CuadroTexto 522"/>
          <p:cNvSpPr txBox="1"/>
          <p:nvPr/>
        </p:nvSpPr>
        <p:spPr>
          <a:xfrm>
            <a:off x="1620155" y="3329733"/>
            <a:ext cx="1061292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National Drug Observatories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197" name="CuadroTexto 196"/>
          <p:cNvSpPr txBox="1"/>
          <p:nvPr/>
        </p:nvSpPr>
        <p:spPr>
          <a:xfrm>
            <a:off x="2924454" y="3504600"/>
            <a:ext cx="1061292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Reducting Demand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198" name="CuadroTexto 197"/>
          <p:cNvSpPr txBox="1"/>
          <p:nvPr/>
        </p:nvSpPr>
        <p:spPr>
          <a:xfrm>
            <a:off x="4183956" y="3165102"/>
            <a:ext cx="1061292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Reducing Supply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524" name="Rectángulo 523"/>
          <p:cNvSpPr/>
          <p:nvPr/>
        </p:nvSpPr>
        <p:spPr>
          <a:xfrm>
            <a:off x="0" y="4814337"/>
            <a:ext cx="4703078" cy="469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Latin America: 56 </a:t>
            </a:r>
            <a:r>
              <a:rPr lang="es-MX" dirty="0" err="1">
                <a:latin typeface="Arial Narrow" panose="020B0606020202030204" pitchFamily="34" charset="0"/>
              </a:rPr>
              <a:t>national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road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maps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00" name="Rectángulo 199"/>
          <p:cNvSpPr/>
          <p:nvPr/>
        </p:nvSpPr>
        <p:spPr>
          <a:xfrm>
            <a:off x="4641403" y="4806239"/>
            <a:ext cx="3170995" cy="469210"/>
          </a:xfrm>
          <a:prstGeom prst="rect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Caribbean: 15 </a:t>
            </a:r>
            <a:r>
              <a:rPr lang="es-MX" dirty="0" err="1">
                <a:latin typeface="Arial Narrow" panose="020B0606020202030204" pitchFamily="34" charset="0"/>
              </a:rPr>
              <a:t>national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road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err="1">
                <a:latin typeface="Arial Narrow" panose="020B0606020202030204" pitchFamily="34" charset="0"/>
              </a:rPr>
              <a:t>maps</a:t>
            </a:r>
            <a:endParaRPr lang="es-C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imal Marketing by Slidesgo XL">
  <a:themeElements>
    <a:clrScheme name="Simple Light">
      <a:dk1>
        <a:srgbClr val="D82727"/>
      </a:dk1>
      <a:lt1>
        <a:srgbClr val="FFFFFF"/>
      </a:lt1>
      <a:dk2>
        <a:srgbClr val="FFFFFF"/>
      </a:dk2>
      <a:lt2>
        <a:srgbClr val="FFFFFF"/>
      </a:lt2>
      <a:accent1>
        <a:srgbClr val="D82727"/>
      </a:accent1>
      <a:accent2>
        <a:srgbClr val="D82727"/>
      </a:accent2>
      <a:accent3>
        <a:srgbClr val="FFFFFF"/>
      </a:accent3>
      <a:accent4>
        <a:srgbClr val="D82727"/>
      </a:accent4>
      <a:accent5>
        <a:srgbClr val="FFFFFF"/>
      </a:accent5>
      <a:accent6>
        <a:srgbClr val="D82727"/>
      </a:accent6>
      <a:hlink>
        <a:srgbClr val="D8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inimal Marketing by Slidesgo XL">
  <a:themeElements>
    <a:clrScheme name="Simple Light">
      <a:dk1>
        <a:srgbClr val="D82727"/>
      </a:dk1>
      <a:lt1>
        <a:srgbClr val="FFFFFF"/>
      </a:lt1>
      <a:dk2>
        <a:srgbClr val="FFFFFF"/>
      </a:dk2>
      <a:lt2>
        <a:srgbClr val="FFFFFF"/>
      </a:lt2>
      <a:accent1>
        <a:srgbClr val="D82727"/>
      </a:accent1>
      <a:accent2>
        <a:srgbClr val="D82727"/>
      </a:accent2>
      <a:accent3>
        <a:srgbClr val="FFFFFF"/>
      </a:accent3>
      <a:accent4>
        <a:srgbClr val="D82727"/>
      </a:accent4>
      <a:accent5>
        <a:srgbClr val="FFFFFF"/>
      </a:accent5>
      <a:accent6>
        <a:srgbClr val="D82727"/>
      </a:accent6>
      <a:hlink>
        <a:srgbClr val="D8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9e4b3bd92b2a3e0ae6215a48fd4c9170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482a91792653854c2e5e62b128ea4ed6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5D2FB8-9D2A-4156-9A25-D724C43C5B1A}"/>
</file>

<file path=customXml/itemProps2.xml><?xml version="1.0" encoding="utf-8"?>
<ds:datastoreItem xmlns:ds="http://schemas.openxmlformats.org/officeDocument/2006/customXml" ds:itemID="{F41E72FB-D341-45ED-906C-70FAE8381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52A16-0844-43A2-8855-C63D36E865B0}"/>
</file>

<file path=docProps/app.xml><?xml version="1.0" encoding="utf-8"?>
<Properties xmlns="http://schemas.openxmlformats.org/officeDocument/2006/extended-properties" xmlns:vt="http://schemas.openxmlformats.org/officeDocument/2006/docPropsVTypes">
  <TotalTime>43604</TotalTime>
  <Words>1047</Words>
  <Application>Microsoft Office PowerPoint</Application>
  <PresentationFormat>Personalizado</PresentationFormat>
  <Paragraphs>185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Aptos Narrow</vt:lpstr>
      <vt:lpstr>Arial</vt:lpstr>
      <vt:lpstr>Arial Narrow</vt:lpstr>
      <vt:lpstr>Bebas Neue</vt:lpstr>
      <vt:lpstr>Fira Sans Extra Condensed Medium</vt:lpstr>
      <vt:lpstr>Overpass</vt:lpstr>
      <vt:lpstr>Overpass ExtraLight</vt:lpstr>
      <vt:lpstr>Overpass Light</vt:lpstr>
      <vt:lpstr>Roboto Slab Light</vt:lpstr>
      <vt:lpstr>Times New Roman</vt:lpstr>
      <vt:lpstr>Tema de Office</vt:lpstr>
      <vt:lpstr>1_Tema de Office</vt:lpstr>
      <vt:lpstr>Minimal Marketing by Slidesgo XL</vt:lpstr>
      <vt:lpstr>1_Minimal Marketing by Slidesgo XL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Regional Approach:  ss Strategic Support to International Networks and Organizations</vt:lpstr>
      <vt:lpstr>Presentación de PowerPoint</vt:lpstr>
      <vt:lpstr>Presentación de PowerPoint</vt:lpstr>
      <vt:lpstr>Presentación de PowerPoint</vt:lpstr>
      <vt:lpstr>National Public Policy Approach</vt:lpstr>
      <vt:lpstr>Presentación de PowerPoint</vt:lpstr>
      <vt:lpstr>Presentación de PowerPoint</vt:lpstr>
      <vt:lpstr>Territorial Approach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Diaz</dc:creator>
  <cp:lastModifiedBy>Laura Guirao Stern - FIIAPP</cp:lastModifiedBy>
  <cp:revision>65</cp:revision>
  <cp:lastPrinted>1601-01-01T00:00:00Z</cp:lastPrinted>
  <dcterms:created xsi:type="dcterms:W3CDTF">2022-10-24T09:50:25Z</dcterms:created>
  <dcterms:modified xsi:type="dcterms:W3CDTF">2024-02-19T12:11:18Z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</Properties>
</file>