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  <p:sldMasterId id="2147483672" r:id="rId4"/>
    <p:sldMasterId id="2147483686" r:id="rId5"/>
  </p:sldMasterIdLst>
  <p:notesMasterIdLst>
    <p:notesMasterId r:id="rId24"/>
  </p:notesMasterIdLst>
  <p:sldIdLst>
    <p:sldId id="261" r:id="rId6"/>
    <p:sldId id="4391" r:id="rId7"/>
    <p:sldId id="4362" r:id="rId8"/>
    <p:sldId id="376" r:id="rId9"/>
    <p:sldId id="4367" r:id="rId10"/>
    <p:sldId id="266" r:id="rId11"/>
    <p:sldId id="4389" r:id="rId12"/>
    <p:sldId id="4394" r:id="rId13"/>
    <p:sldId id="263" r:id="rId14"/>
    <p:sldId id="4392" r:id="rId15"/>
    <p:sldId id="4386" r:id="rId16"/>
    <p:sldId id="4395" r:id="rId17"/>
    <p:sldId id="382" r:id="rId18"/>
    <p:sldId id="4399" r:id="rId19"/>
    <p:sldId id="371" r:id="rId20"/>
    <p:sldId id="306" r:id="rId21"/>
    <p:sldId id="273" r:id="rId22"/>
    <p:sldId id="4396" r:id="rId23"/>
  </p:sldIdLst>
  <p:sldSz cx="10080625" cy="5670550"/>
  <p:notesSz cx="6808788" cy="99409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8" userDrawn="1">
          <p15:clr>
            <a:srgbClr val="A4A3A4"/>
          </p15:clr>
        </p15:guide>
        <p15:guide id="2" pos="19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6464"/>
    <a:srgbClr val="000000"/>
    <a:srgbClr val="333333"/>
    <a:srgbClr val="EF4136"/>
    <a:srgbClr val="FFD525"/>
    <a:srgbClr val="FF9933"/>
    <a:srgbClr val="FFFFFF"/>
    <a:srgbClr val="CC33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46E1D-C26E-4A8B-A3CF-E667B4F8E6BF}" v="56" dt="2024-02-19T10:30:04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8" autoAdjust="0"/>
    <p:restoredTop sz="93252" autoAdjust="0"/>
  </p:normalViewPr>
  <p:slideViewPr>
    <p:cSldViewPr showGuides="1">
      <p:cViewPr varScale="1">
        <p:scale>
          <a:sx n="77" d="100"/>
          <a:sy n="77" d="100"/>
        </p:scale>
        <p:origin x="572" y="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24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678"/>
        <p:guide pos="19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6412B073-74C6-E872-F413-8A133750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914" tIns="41957" rIns="83914" bIns="41957" anchor="ctr"/>
          <a:lstStyle/>
          <a:p>
            <a:endParaRPr lang="es-E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B5B38D16-703A-3CD0-49FA-5024E3BB5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914" tIns="41957" rIns="83914" bIns="41957" anchor="ctr"/>
          <a:lstStyle/>
          <a:p>
            <a:endParaRPr lang="es-ES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7DF5827E-116F-08B8-DDB8-BBBADAB9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914" tIns="41957" rIns="83914" bIns="41957" anchor="ctr"/>
          <a:lstStyle/>
          <a:p>
            <a:endParaRPr lang="es-ES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A9BD665E-197E-770C-634B-CA0F8B5EF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914" tIns="41957" rIns="83914" bIns="41957" anchor="ctr"/>
          <a:lstStyle/>
          <a:p>
            <a:endParaRPr lang="es-ES"/>
          </a:p>
        </p:txBody>
      </p:sp>
      <p:sp>
        <p:nvSpPr>
          <p:cNvPr id="2053" name="AutoShape 5">
            <a:extLst>
              <a:ext uri="{FF2B5EF4-FFF2-40B4-BE49-F238E27FC236}">
                <a16:creationId xmlns:a16="http://schemas.microsoft.com/office/drawing/2014/main" id="{62097493-7E5F-427C-F6F8-463C9313F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914" tIns="41957" rIns="83914" bIns="41957" anchor="ctr"/>
          <a:lstStyle/>
          <a:p>
            <a:endParaRPr lang="es-ES"/>
          </a:p>
        </p:txBody>
      </p:sp>
      <p:sp>
        <p:nvSpPr>
          <p:cNvPr id="2054" name="AutoShape 6">
            <a:extLst>
              <a:ext uri="{FF2B5EF4-FFF2-40B4-BE49-F238E27FC236}">
                <a16:creationId xmlns:a16="http://schemas.microsoft.com/office/drawing/2014/main" id="{459464BB-4844-FA16-77E5-997D153B2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914" tIns="41957" rIns="83914" bIns="41957" anchor="ctr"/>
          <a:lstStyle/>
          <a:p>
            <a:endParaRPr lang="es-E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475301B-AA76-B060-C525-B9481B7A887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6838" y="755650"/>
            <a:ext cx="6604000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C91411B0-514D-A8E7-AF99-E656113A83F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0593" y="4721755"/>
            <a:ext cx="5437594" cy="446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0039FE65-529E-AB04-C65B-7C2C4A9E7DF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45423" cy="48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442DB122-F469-C682-E669-8DC8DCA524A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53357" y="1"/>
            <a:ext cx="2945423" cy="48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9D1014E2-0107-E458-605E-C81B65ED133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43510"/>
            <a:ext cx="2945423" cy="48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871CA38B-2213-CEB5-167E-7B9FB3D14E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3357" y="9443510"/>
            <a:ext cx="2945423" cy="48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13ADEFA-8D2B-7945-8A53-CA2CE2FC218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740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94977348-B050-2AEE-39F7-E920232190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4096C2-9EB6-3D47-9487-1E3895BE8B57}" type="slidenum">
              <a:rPr lang="es-ES" altLang="es-ES"/>
              <a:pPr/>
              <a:t>1</a:t>
            </a:fld>
            <a:endParaRPr lang="es-ES" altLang="es-E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1928BC2D-69B3-1905-E3AE-92877D14289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5650"/>
            <a:ext cx="66262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BB55DC41-AD9C-144A-86DD-4B8DBCFC6C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593" y="4721755"/>
            <a:ext cx="5439023" cy="44649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969131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796ebedc0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796ebedc0f_0_48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026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77a667ef0f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77a667ef0f_1_156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92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b47398cd52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b47398cd52_0_191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045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" name="Google Shape;3296;gb47398cd52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7" name="Google Shape;3297;gb47398cd52_0_352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209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77a667ef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77a667ef0f_0_0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18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5D8E3-8719-D914-EAD0-A3AC9E7D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AA6E88CD-493C-D682-18C6-15B22916F6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4096C2-9EB6-3D47-9487-1E3895BE8B57}" type="slidenum">
              <a:rPr lang="es-ES" altLang="es-ES"/>
              <a:pPr/>
              <a:t>18</a:t>
            </a:fld>
            <a:endParaRPr lang="es-ES" altLang="es-E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6531C7B4-865E-3436-E390-61A2030DC2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5650"/>
            <a:ext cx="66262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1E0550B1-1DBA-4BDF-3723-ED7D1AF35EE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593" y="4721755"/>
            <a:ext cx="5439023" cy="44649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59012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79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DDDE83F3-1F4F-F12B-F13B-30364B606C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EDFEBD-6253-8A4D-80F7-BCEBDDCEA3CD}" type="slidenum">
              <a:rPr lang="es-ES" altLang="es-ES"/>
              <a:pPr/>
              <a:t>3</a:t>
            </a:fld>
            <a:endParaRPr lang="es-ES" altLang="es-E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D32C8557-6469-8CED-0065-62628C69592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5650"/>
            <a:ext cx="66262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23459435-8C2F-6DAB-4B4B-223C12B371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593" y="4721755"/>
            <a:ext cx="5439023" cy="44649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4227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>
            <a:extLst>
              <a:ext uri="{FF2B5EF4-FFF2-40B4-BE49-F238E27FC236}">
                <a16:creationId xmlns:a16="http://schemas.microsoft.com/office/drawing/2014/main" id="{A42EF3CA-9AC8-B075-C717-79B619DF88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7648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7221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6793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6366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12289">
              <a:spcBef>
                <a:spcPct val="0"/>
              </a:spcBef>
              <a:buClrTx/>
              <a:defRPr/>
            </a:pPr>
            <a:fld id="{8B5B7105-EE5F-4EF1-8BAA-D3D6C0DFAB0B}" type="slidenum">
              <a:rPr lang="es-ES" altLang="es-ES" sz="1300">
                <a:ea typeface="+mn-ea"/>
              </a:rPr>
              <a:pPr defTabSz="412289">
                <a:spcBef>
                  <a:spcPct val="0"/>
                </a:spcBef>
                <a:buClrTx/>
                <a:defRPr/>
              </a:pPr>
              <a:t>5</a:t>
            </a:fld>
            <a:endParaRPr lang="es-ES" altLang="es-ES" sz="1300">
              <a:ea typeface="+mn-ea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DCB0F3F-1FDC-5FBC-5B79-A3B4D8CFD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5650"/>
            <a:ext cx="6588125" cy="3706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CEE6628-30A9-65C2-5997-47E786116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93" y="4721756"/>
            <a:ext cx="5427585" cy="4453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93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796ebedc0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796ebedc0f_0_48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40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>
            <a:extLst>
              <a:ext uri="{FF2B5EF4-FFF2-40B4-BE49-F238E27FC236}">
                <a16:creationId xmlns:a16="http://schemas.microsoft.com/office/drawing/2014/main" id="{A42EF3CA-9AC8-B075-C717-79B619DF88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B5B7105-EE5F-4EF1-8BAA-D3D6C0DFAB0B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DCB0F3F-1FDC-5FBC-5B79-A3B4D8CFD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CEE6628-30A9-65C2-5997-47E786116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6150" cy="4789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088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796ebedc0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38175"/>
            <a:ext cx="5665787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796ebedc0f_0_38:notes"/>
          <p:cNvSpPr txBox="1">
            <a:spLocks noGrp="1"/>
          </p:cNvSpPr>
          <p:nvPr>
            <p:ph type="body" idx="1"/>
          </p:nvPr>
        </p:nvSpPr>
        <p:spPr>
          <a:xfrm>
            <a:off x="617681" y="4038362"/>
            <a:ext cx="4941447" cy="3825817"/>
          </a:xfrm>
          <a:prstGeom prst="rect">
            <a:avLst/>
          </a:prstGeom>
        </p:spPr>
        <p:txBody>
          <a:bodyPr spcFirstLastPara="1" wrap="square" lIns="83901" tIns="83901" rIns="83901" bIns="83901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94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>
            <a:extLst>
              <a:ext uri="{FF2B5EF4-FFF2-40B4-BE49-F238E27FC236}">
                <a16:creationId xmlns:a16="http://schemas.microsoft.com/office/drawing/2014/main" id="{A42EF3CA-9AC8-B075-C717-79B619DF88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7648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7221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6793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6366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12289">
              <a:spcBef>
                <a:spcPct val="0"/>
              </a:spcBef>
              <a:buClrTx/>
              <a:defRPr/>
            </a:pPr>
            <a:fld id="{8B5B7105-EE5F-4EF1-8BAA-D3D6C0DFAB0B}" type="slidenum">
              <a:rPr lang="es-ES" altLang="es-ES" sz="1300">
                <a:ea typeface="+mn-ea"/>
              </a:rPr>
              <a:pPr defTabSz="412289">
                <a:spcBef>
                  <a:spcPct val="0"/>
                </a:spcBef>
                <a:buClrTx/>
                <a:defRPr/>
              </a:pPr>
              <a:t>11</a:t>
            </a:fld>
            <a:endParaRPr lang="es-ES" altLang="es-ES" sz="1300">
              <a:ea typeface="+mn-ea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DCB0F3F-1FDC-5FBC-5B79-A3B4D8CFD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5650"/>
            <a:ext cx="6588125" cy="3706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CEE6628-30A9-65C2-5997-47E786116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93" y="4721756"/>
            <a:ext cx="5427585" cy="4453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243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C19679-104B-0F8C-8651-D7C90FCF8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>
            <a:extLst>
              <a:ext uri="{FF2B5EF4-FFF2-40B4-BE49-F238E27FC236}">
                <a16:creationId xmlns:a16="http://schemas.microsoft.com/office/drawing/2014/main" id="{20E88824-8065-6114-ABEF-A1F59F83A4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7648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7221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6793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6366" indent="-209786" defTabSz="41228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831" algn="l"/>
                <a:tab pos="823120" algn="l"/>
                <a:tab pos="1235408" algn="l"/>
                <a:tab pos="1647696" algn="l"/>
                <a:tab pos="2059984" algn="l"/>
                <a:tab pos="2472273" algn="l"/>
                <a:tab pos="2884561" algn="l"/>
                <a:tab pos="3296849" algn="l"/>
                <a:tab pos="3709137" algn="l"/>
                <a:tab pos="4121426" algn="l"/>
                <a:tab pos="4533713" algn="l"/>
                <a:tab pos="4946002" algn="l"/>
                <a:tab pos="5358290" algn="l"/>
                <a:tab pos="5770578" algn="l"/>
                <a:tab pos="6182866" algn="l"/>
                <a:tab pos="6595155" algn="l"/>
                <a:tab pos="7007442" algn="l"/>
                <a:tab pos="7419731" algn="l"/>
                <a:tab pos="7832019" algn="l"/>
                <a:tab pos="82443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12289">
              <a:spcBef>
                <a:spcPct val="0"/>
              </a:spcBef>
              <a:buClrTx/>
              <a:defRPr/>
            </a:pPr>
            <a:fld id="{8B5B7105-EE5F-4EF1-8BAA-D3D6C0DFAB0B}" type="slidenum">
              <a:rPr lang="es-ES" altLang="es-ES" sz="1300">
                <a:ea typeface="+mn-ea"/>
              </a:rPr>
              <a:pPr defTabSz="412289">
                <a:spcBef>
                  <a:spcPct val="0"/>
                </a:spcBef>
                <a:buClrTx/>
                <a:defRPr/>
              </a:pPr>
              <a:t>12</a:t>
            </a:fld>
            <a:endParaRPr lang="es-ES" altLang="es-ES" sz="1300">
              <a:ea typeface="+mn-ea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EED8AF69-D38C-8012-236F-24A80251A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5650"/>
            <a:ext cx="6588125" cy="3706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2549F6CF-84CC-6622-D5D0-25F922044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93" y="4721756"/>
            <a:ext cx="5427585" cy="4453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490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3DF37-8501-6DB5-B27A-8322A5CB7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DD9742-0B23-4001-D3AE-9E67D708B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059E5D-5E17-ACE2-4454-C07849A72D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3FF715-0B5C-096B-6871-2912F5E262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CF16D-0DEA-D0DC-9F31-DA2960464D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A1D091-FDC7-D84A-BF9D-BD34ACF634A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8419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EEF07-2318-8BC4-A87B-3C5C9BF3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02BBE7-5C44-A6CC-1E10-92C8728BA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3AD977-3647-4CD7-8B84-BD065AA0B2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6E7AB-E440-AEC2-D31F-1411B4E2F2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80F832-34B0-524C-A3F7-93F505676D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0B16E8-5FE1-2544-8307-6F7B720EC62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239194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4D53BF-DA88-7BE6-8EAD-F0D618256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225425"/>
            <a:ext cx="2263775" cy="4832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82E319-0B8F-BCDA-979D-5A8545106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3687" cy="48323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686FD8-1BD4-4657-EF6E-AFB9443715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887D99-331F-6376-FB20-B1CC711DB32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1DE2EE-E623-CAFF-06C8-CBE69A2753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C964AB-CAAD-0E44-8717-4957619FCC2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5896250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276665-9C08-03A7-34AB-FF2F2972F5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6CA3AB-E3F3-E711-C159-E0849DCA1BC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289881-ADA2-C7D6-F31C-A446ECBEE9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4B95A-8E10-488A-878D-9654E4E81152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0227904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52E29-4305-2D24-9458-2D2A0544D0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ABA61-F4A5-788B-F732-D5C2B7F9998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ED62C-47F8-C779-4AD4-FF51D03692D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CFF5-3AC8-4552-A9C8-D290D8482A74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293398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4DFAE-4FAB-A313-A493-3BFA3AE6BD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1DE00-78A9-90D5-3BEE-7FA9273AB31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F1F26-EC20-9097-E288-3965509593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0A08-D985-4BCA-83D8-3CF2FF736C8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26930483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3412" cy="3711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99050" y="1327150"/>
            <a:ext cx="4445000" cy="37115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28E6AA-9ABD-78F3-713F-C90929AACF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0DA647-59E3-3A53-266F-55DE0BDDDF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6D58132-964C-5648-34FE-024FF815604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E909-106A-419B-A733-8F824D5CAB45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25727980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3D42920-1AAD-65B6-F05E-7FA5B83B63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AC1C522-4B69-FA49-76D2-50AE6C91F58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57A0ECD-69C8-CC0A-B88A-D56C4C18F9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7912-F533-4754-ACF1-00494C156A50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0677240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E88EB9F-2562-D1A1-9309-08C0FD64CC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0A81D9-70A3-32D8-E603-126EA8A2313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63F04-B4E2-F962-C781-9F181419FA0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FEC1A-2F3F-4BE5-B40B-8BE6C55C694B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27420368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E310A19-0D35-5252-2A3A-5A0038DC3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26ADE1-57F4-D953-DB15-B54A7EA0858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52AEEB-BA97-A232-0976-252F6BCE040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5C06-6159-4672-96F6-DF97C84FC19E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091086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217DF4-56F5-2AF6-BB24-6F482C02C5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AD405C-50DE-E0BC-1A22-DFC61FFDB5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E3E52D-7706-98FD-8267-07E4AD614C2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D496-2B0C-4A4B-8B7E-06FD8A4D4F42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4912359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EB91E-6DE1-CB11-946B-DF3CDDD9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0B76E-DBBE-4080-E9AA-0D9301CE2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F24E7D-115B-E9D0-9C64-5DD3244603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829FC-C808-F0D9-E79F-9F2B8EF352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89076-13D0-AD85-DCDF-C20C364CE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3CA868-26E6-314F-B80C-63DB4DF293B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5127333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531F717-688E-92E4-DB41-46F7886FF5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96BCF2-2B29-4E6B-9458-A4EE9E9463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C942E1E-7A9A-F3A1-8353-339C49AA37D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6CB1D-B3E8-4EE7-A8F8-8B67BAB7608C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20789585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8F7E4-9BE8-E54E-8A85-F3A15412E2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3C3C2-77C8-421D-F61B-C43E9D78250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604CDA-D5AA-D0F6-D305-F8930BEF71E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86D9-553F-48B1-83C7-72B225BEE1DB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3765020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85038" y="225425"/>
            <a:ext cx="2259012" cy="4813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29400" cy="4813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B3D8A-CCDC-1535-6D49-A89A0AF632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A5B41-BA8B-BE3F-000D-7CF20BB8D7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1D6FA-49DD-FF49-CB9F-BFDB6426C4E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2DE76-CC3A-429B-AFF8-FF0F27B54704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22058865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rgbClr val="EF4136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786281" y="594782"/>
            <a:ext cx="2391503" cy="1484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4205469" y="594782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2"/>
          </p:nvPr>
        </p:nvSpPr>
        <p:spPr>
          <a:xfrm>
            <a:off x="4205469" y="1005666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3"/>
          </p:nvPr>
        </p:nvSpPr>
        <p:spPr>
          <a:xfrm>
            <a:off x="4205469" y="2248525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4"/>
          </p:nvPr>
        </p:nvSpPr>
        <p:spPr>
          <a:xfrm>
            <a:off x="4205469" y="2659409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5"/>
          </p:nvPr>
        </p:nvSpPr>
        <p:spPr>
          <a:xfrm>
            <a:off x="4205469" y="3902079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6"/>
          </p:nvPr>
        </p:nvSpPr>
        <p:spPr>
          <a:xfrm>
            <a:off x="4205469" y="4312963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23513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7">
  <p:cSld name="Title and four column 7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3"/>
          <p:cNvSpPr txBox="1">
            <a:spLocks noGrp="1"/>
          </p:cNvSpPr>
          <p:nvPr>
            <p:ph type="subTitle" idx="1"/>
          </p:nvPr>
        </p:nvSpPr>
        <p:spPr>
          <a:xfrm>
            <a:off x="4290679" y="1787227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7" name="Google Shape;367;p53"/>
          <p:cNvSpPr txBox="1">
            <a:spLocks noGrp="1"/>
          </p:cNvSpPr>
          <p:nvPr>
            <p:ph type="subTitle" idx="2"/>
          </p:nvPr>
        </p:nvSpPr>
        <p:spPr>
          <a:xfrm>
            <a:off x="737845" y="1645754"/>
            <a:ext cx="1943695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subTitle" idx="3"/>
          </p:nvPr>
        </p:nvSpPr>
        <p:spPr>
          <a:xfrm>
            <a:off x="4280297" y="3020573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subTitle" idx="4"/>
          </p:nvPr>
        </p:nvSpPr>
        <p:spPr>
          <a:xfrm>
            <a:off x="735860" y="2870413"/>
            <a:ext cx="1945680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subTitle" idx="5"/>
          </p:nvPr>
        </p:nvSpPr>
        <p:spPr>
          <a:xfrm>
            <a:off x="4290679" y="2402295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1" name="Google Shape;371;p53"/>
          <p:cNvSpPr txBox="1">
            <a:spLocks noGrp="1"/>
          </p:cNvSpPr>
          <p:nvPr>
            <p:ph type="subTitle" idx="6"/>
          </p:nvPr>
        </p:nvSpPr>
        <p:spPr>
          <a:xfrm>
            <a:off x="7399085" y="2232268"/>
            <a:ext cx="1945680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53"/>
          <p:cNvSpPr txBox="1">
            <a:spLocks noGrp="1"/>
          </p:cNvSpPr>
          <p:nvPr>
            <p:ph type="subTitle" idx="7"/>
          </p:nvPr>
        </p:nvSpPr>
        <p:spPr>
          <a:xfrm>
            <a:off x="4280297" y="3631108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3" name="Google Shape;373;p53"/>
          <p:cNvSpPr txBox="1">
            <a:spLocks noGrp="1"/>
          </p:cNvSpPr>
          <p:nvPr>
            <p:ph type="subTitle" idx="8"/>
          </p:nvPr>
        </p:nvSpPr>
        <p:spPr>
          <a:xfrm>
            <a:off x="7399085" y="3500397"/>
            <a:ext cx="1945680" cy="1008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53"/>
          <p:cNvSpPr txBox="1">
            <a:spLocks noGrp="1"/>
          </p:cNvSpPr>
          <p:nvPr>
            <p:ph type="title"/>
          </p:nvPr>
        </p:nvSpPr>
        <p:spPr>
          <a:xfrm>
            <a:off x="2926788" y="354066"/>
            <a:ext cx="4227049" cy="661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3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25979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04125" y="2835275"/>
            <a:ext cx="10261534" cy="2854293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lvl="0" indent="0" defTabSz="495268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  <a:tabLst/>
            </a:pPr>
            <a:endParaRPr kumimoji="0" sz="1984" kern="1200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3799" y="2835275"/>
            <a:ext cx="9856721" cy="2735887"/>
            <a:chOff x="103225" y="2571750"/>
            <a:chExt cx="8940900" cy="24816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103225" y="2571750"/>
              <a:ext cx="0" cy="2481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9044125" y="2571750"/>
              <a:ext cx="0" cy="2481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3225" y="5053350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15;p2"/>
          <p:cNvSpPr txBox="1"/>
          <p:nvPr/>
        </p:nvSpPr>
        <p:spPr>
          <a:xfrm>
            <a:off x="5178309" y="1455507"/>
            <a:ext cx="3987271" cy="196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614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6517377" y="3282933"/>
            <a:ext cx="2648148" cy="79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23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419587" y="1606573"/>
            <a:ext cx="5241396" cy="2457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3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732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607000" y="4058850"/>
            <a:ext cx="4870318" cy="407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087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97182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123641" y="2056808"/>
            <a:ext cx="6033823" cy="1252846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lvl="0" indent="0" defTabSz="495268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  <a:tabLst/>
            </a:pPr>
            <a:endParaRPr kumimoji="0" sz="1984" kern="1200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cxnSp>
        <p:nvCxnSpPr>
          <p:cNvPr id="22" name="Google Shape;22;p3"/>
          <p:cNvCxnSpPr/>
          <p:nvPr/>
        </p:nvCxnSpPr>
        <p:spPr>
          <a:xfrm>
            <a:off x="9968866" y="2070217"/>
            <a:ext cx="2646" cy="122605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 hasCustomPrompt="1"/>
          </p:nvPr>
        </p:nvSpPr>
        <p:spPr>
          <a:xfrm>
            <a:off x="2262408" y="2206509"/>
            <a:ext cx="1833563" cy="1031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/>
          </p:nvPr>
        </p:nvSpPr>
        <p:spPr>
          <a:xfrm>
            <a:off x="4910556" y="1932957"/>
            <a:ext cx="4764154" cy="1360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10583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925886" y="3452542"/>
            <a:ext cx="4226719" cy="6985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990064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685243" y="1354314"/>
            <a:ext cx="8685279" cy="4029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2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89350" y="348174"/>
            <a:ext cx="8493125" cy="780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5276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5040313" y="881920"/>
            <a:ext cx="3932039" cy="1297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86281" y="1148697"/>
            <a:ext cx="4226719" cy="631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85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78259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rgbClr val="EF4136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/>
        </p:nvSpPr>
        <p:spPr>
          <a:xfrm rot="5400000">
            <a:off x="2393966" y="1714792"/>
            <a:ext cx="5689402" cy="22479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27"/>
          <p:cNvGrpSpPr/>
          <p:nvPr/>
        </p:nvGrpSpPr>
        <p:grpSpPr>
          <a:xfrm flipH="1">
            <a:off x="4114616" y="111653"/>
            <a:ext cx="5823714" cy="5440795"/>
            <a:chOff x="101561" y="101275"/>
            <a:chExt cx="4473000" cy="4935100"/>
          </a:xfrm>
        </p:grpSpPr>
        <p:cxnSp>
          <p:nvCxnSpPr>
            <p:cNvPr id="169" name="Google Shape;169;p27"/>
            <p:cNvCxnSpPr/>
            <p:nvPr/>
          </p:nvCxnSpPr>
          <p:spPr>
            <a:xfrm rot="10800000">
              <a:off x="103276" y="3441000"/>
              <a:ext cx="0" cy="1587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27"/>
            <p:cNvCxnSpPr/>
            <p:nvPr/>
          </p:nvCxnSpPr>
          <p:spPr>
            <a:xfrm rot="10800000">
              <a:off x="101561" y="50363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27"/>
            <p:cNvCxnSpPr/>
            <p:nvPr/>
          </p:nvCxnSpPr>
          <p:spPr>
            <a:xfrm rot="10800000">
              <a:off x="101561" y="1012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27"/>
            <p:cNvCxnSpPr/>
            <p:nvPr/>
          </p:nvCxnSpPr>
          <p:spPr>
            <a:xfrm rot="10800000">
              <a:off x="103284" y="115475"/>
              <a:ext cx="0" cy="1747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27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786281" y="594782"/>
            <a:ext cx="2391503" cy="1484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4205469" y="594782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2"/>
          </p:nvPr>
        </p:nvSpPr>
        <p:spPr>
          <a:xfrm>
            <a:off x="4205469" y="1005666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3"/>
          </p:nvPr>
        </p:nvSpPr>
        <p:spPr>
          <a:xfrm>
            <a:off x="4205469" y="2248525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4"/>
          </p:nvPr>
        </p:nvSpPr>
        <p:spPr>
          <a:xfrm>
            <a:off x="4205469" y="2659409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5"/>
          </p:nvPr>
        </p:nvSpPr>
        <p:spPr>
          <a:xfrm>
            <a:off x="4205469" y="3902079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6"/>
          </p:nvPr>
        </p:nvSpPr>
        <p:spPr>
          <a:xfrm>
            <a:off x="4205469" y="4312963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11767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4D2B1-5AF2-0E6B-3E76-54EB5862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373DE3-3CA2-8A93-DFC1-2DB53A6E6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13048-22F7-56BF-F672-8D8951BF5C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659198-18D9-2EB8-C6B6-1CAB363385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C146F2-CF2A-F8F1-00D8-850BC89547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F3F984-F8DC-CD4A-8F4D-EC97314535B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4038284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bg>
      <p:bgPr>
        <a:solidFill>
          <a:schemeClr val="dk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/>
          <p:nvPr/>
        </p:nvSpPr>
        <p:spPr>
          <a:xfrm>
            <a:off x="111952" y="1205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9"/>
          <p:cNvSpPr/>
          <p:nvPr/>
        </p:nvSpPr>
        <p:spPr>
          <a:xfrm rot="5400000">
            <a:off x="2393966" y="1714792"/>
            <a:ext cx="5689402" cy="22479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7046671" y="2092928"/>
            <a:ext cx="2391503" cy="1484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4205469" y="592577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2"/>
          </p:nvPr>
        </p:nvSpPr>
        <p:spPr>
          <a:xfrm>
            <a:off x="4205469" y="1001824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subTitle" idx="3"/>
          </p:nvPr>
        </p:nvSpPr>
        <p:spPr>
          <a:xfrm>
            <a:off x="4205469" y="2370914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4"/>
          </p:nvPr>
        </p:nvSpPr>
        <p:spPr>
          <a:xfrm>
            <a:off x="4205469" y="2791395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subTitle" idx="5"/>
          </p:nvPr>
        </p:nvSpPr>
        <p:spPr>
          <a:xfrm>
            <a:off x="4205469" y="4156874"/>
            <a:ext cx="2066396" cy="30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6"/>
          </p:nvPr>
        </p:nvSpPr>
        <p:spPr>
          <a:xfrm>
            <a:off x="4205469" y="4577356"/>
            <a:ext cx="2066396" cy="521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65998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 only 1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671983" y="417297"/>
            <a:ext cx="4351073" cy="1522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7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49615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 only 18">
    <p:bg>
      <p:bgPr>
        <a:solidFill>
          <a:srgbClr val="EF4136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786281" y="752683"/>
            <a:ext cx="2297576" cy="861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05525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>
            <a:spLocks noGrp="1"/>
          </p:cNvSpPr>
          <p:nvPr>
            <p:ph type="subTitle" idx="1"/>
          </p:nvPr>
        </p:nvSpPr>
        <p:spPr>
          <a:xfrm>
            <a:off x="4238893" y="1103046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45"/>
          <p:cNvSpPr txBox="1">
            <a:spLocks noGrp="1"/>
          </p:cNvSpPr>
          <p:nvPr>
            <p:ph type="subTitle" idx="2"/>
          </p:nvPr>
        </p:nvSpPr>
        <p:spPr>
          <a:xfrm>
            <a:off x="4238893" y="1392848"/>
            <a:ext cx="1814049" cy="96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subTitle" idx="3"/>
          </p:nvPr>
        </p:nvSpPr>
        <p:spPr>
          <a:xfrm>
            <a:off x="4238893" y="3404743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subTitle" idx="4"/>
          </p:nvPr>
        </p:nvSpPr>
        <p:spPr>
          <a:xfrm>
            <a:off x="7068584" y="1392835"/>
            <a:ext cx="1814049" cy="96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subTitle" idx="5"/>
          </p:nvPr>
        </p:nvSpPr>
        <p:spPr>
          <a:xfrm>
            <a:off x="7067757" y="1101557"/>
            <a:ext cx="1795859" cy="245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subTitle" idx="6"/>
          </p:nvPr>
        </p:nvSpPr>
        <p:spPr>
          <a:xfrm>
            <a:off x="4238893" y="3693733"/>
            <a:ext cx="1818349" cy="968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subTitle" idx="7"/>
          </p:nvPr>
        </p:nvSpPr>
        <p:spPr>
          <a:xfrm>
            <a:off x="7068584" y="3404743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subTitle" idx="8"/>
          </p:nvPr>
        </p:nvSpPr>
        <p:spPr>
          <a:xfrm>
            <a:off x="7068584" y="3695212"/>
            <a:ext cx="1814049" cy="96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64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title"/>
          </p:nvPr>
        </p:nvSpPr>
        <p:spPr>
          <a:xfrm>
            <a:off x="767788" y="1715222"/>
            <a:ext cx="2047875" cy="22401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910652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>
            <a:spLocks noGrp="1"/>
          </p:cNvSpPr>
          <p:nvPr>
            <p:ph type="subTitle" idx="1"/>
          </p:nvPr>
        </p:nvSpPr>
        <p:spPr>
          <a:xfrm>
            <a:off x="1587690" y="2100176"/>
            <a:ext cx="1613958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subTitle" idx="2"/>
          </p:nvPr>
        </p:nvSpPr>
        <p:spPr>
          <a:xfrm>
            <a:off x="786281" y="2494612"/>
            <a:ext cx="2415646" cy="5073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subTitle" idx="3"/>
          </p:nvPr>
        </p:nvSpPr>
        <p:spPr>
          <a:xfrm>
            <a:off x="6857963" y="3736086"/>
            <a:ext cx="1794206" cy="242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subTitle" idx="4"/>
          </p:nvPr>
        </p:nvSpPr>
        <p:spPr>
          <a:xfrm>
            <a:off x="6857964" y="2499231"/>
            <a:ext cx="2419284" cy="504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subTitle" idx="5"/>
          </p:nvPr>
        </p:nvSpPr>
        <p:spPr>
          <a:xfrm>
            <a:off x="6857964" y="2100177"/>
            <a:ext cx="1795859" cy="245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subTitle" idx="6"/>
          </p:nvPr>
        </p:nvSpPr>
        <p:spPr>
          <a:xfrm>
            <a:off x="6857964" y="4132022"/>
            <a:ext cx="2419284" cy="504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48"/>
          <p:cNvSpPr txBox="1">
            <a:spLocks noGrp="1"/>
          </p:cNvSpPr>
          <p:nvPr>
            <p:ph type="title"/>
          </p:nvPr>
        </p:nvSpPr>
        <p:spPr>
          <a:xfrm>
            <a:off x="2126395" y="415935"/>
            <a:ext cx="5827779" cy="7769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8"/>
          <p:cNvSpPr txBox="1">
            <a:spLocks noGrp="1"/>
          </p:cNvSpPr>
          <p:nvPr>
            <p:ph type="subTitle" idx="7"/>
          </p:nvPr>
        </p:nvSpPr>
        <p:spPr>
          <a:xfrm>
            <a:off x="788622" y="4135885"/>
            <a:ext cx="2412669" cy="504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48"/>
          <p:cNvSpPr txBox="1">
            <a:spLocks noGrp="1"/>
          </p:cNvSpPr>
          <p:nvPr>
            <p:ph type="subTitle" idx="8"/>
          </p:nvPr>
        </p:nvSpPr>
        <p:spPr>
          <a:xfrm>
            <a:off x="1586202" y="3737012"/>
            <a:ext cx="1615612" cy="245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04479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/>
          <p:nvPr/>
        </p:nvSpPr>
        <p:spPr>
          <a:xfrm>
            <a:off x="138024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9"/>
          <p:cNvSpPr/>
          <p:nvPr/>
        </p:nvSpPr>
        <p:spPr>
          <a:xfrm>
            <a:off x="2935662" y="1924057"/>
            <a:ext cx="4261445" cy="3815756"/>
          </a:xfrm>
          <a:prstGeom prst="rect">
            <a:avLst/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lvl="0" indent="0" defTabSz="495268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None/>
              <a:tabLst/>
            </a:pPr>
            <a:endParaRPr kumimoji="0" sz="1984" kern="1200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charset="0"/>
            </a:endParaRPr>
          </a:p>
        </p:txBody>
      </p:sp>
      <p:sp>
        <p:nvSpPr>
          <p:cNvPr id="435" name="Google Shape;435;p59"/>
          <p:cNvSpPr txBox="1"/>
          <p:nvPr/>
        </p:nvSpPr>
        <p:spPr>
          <a:xfrm>
            <a:off x="3650423" y="4151678"/>
            <a:ext cx="2779779" cy="66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ctr" rtl="0">
              <a:spcBef>
                <a:spcPts val="331"/>
              </a:spcBef>
              <a:spcAft>
                <a:spcPts val="0"/>
              </a:spcAft>
              <a:buNone/>
            </a:pPr>
            <a:endParaRPr sz="1213" b="1" dirty="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36" name="Google Shape;436;p59"/>
          <p:cNvSpPr txBox="1">
            <a:spLocks noGrp="1"/>
          </p:cNvSpPr>
          <p:nvPr>
            <p:ph type="title"/>
          </p:nvPr>
        </p:nvSpPr>
        <p:spPr>
          <a:xfrm>
            <a:off x="2955093" y="731037"/>
            <a:ext cx="4227049" cy="1143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8819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37" name="Google Shape;437;p59"/>
          <p:cNvSpPr txBox="1">
            <a:spLocks noGrp="1"/>
          </p:cNvSpPr>
          <p:nvPr>
            <p:ph type="subTitle" idx="1"/>
          </p:nvPr>
        </p:nvSpPr>
        <p:spPr>
          <a:xfrm>
            <a:off x="3057150" y="2092519"/>
            <a:ext cx="3937331" cy="1332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438" name="Google Shape;438;p59"/>
          <p:cNvCxnSpPr/>
          <p:nvPr/>
        </p:nvCxnSpPr>
        <p:spPr>
          <a:xfrm>
            <a:off x="2933913" y="5553468"/>
            <a:ext cx="4269383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69816959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654395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/>
          <p:nvPr/>
        </p:nvSpPr>
        <p:spPr>
          <a:xfrm>
            <a:off x="111952" y="117082"/>
            <a:ext cx="9856721" cy="54363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1"/>
          <p:cNvSpPr txBox="1">
            <a:spLocks noGrp="1"/>
          </p:cNvSpPr>
          <p:nvPr>
            <p:ph type="subTitle" idx="1"/>
          </p:nvPr>
        </p:nvSpPr>
        <p:spPr>
          <a:xfrm>
            <a:off x="3135353" y="1916462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4" name="Google Shape;444;p61"/>
          <p:cNvSpPr txBox="1">
            <a:spLocks noGrp="1"/>
          </p:cNvSpPr>
          <p:nvPr>
            <p:ph type="subTitle" idx="2"/>
          </p:nvPr>
        </p:nvSpPr>
        <p:spPr>
          <a:xfrm>
            <a:off x="845426" y="2326425"/>
            <a:ext cx="1522016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61"/>
          <p:cNvSpPr txBox="1">
            <a:spLocks noGrp="1"/>
          </p:cNvSpPr>
          <p:nvPr>
            <p:ph type="subTitle" idx="3"/>
          </p:nvPr>
        </p:nvSpPr>
        <p:spPr>
          <a:xfrm>
            <a:off x="845440" y="1916474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6" name="Google Shape;446;p61"/>
          <p:cNvSpPr txBox="1">
            <a:spLocks noGrp="1"/>
          </p:cNvSpPr>
          <p:nvPr>
            <p:ph type="subTitle" idx="4"/>
          </p:nvPr>
        </p:nvSpPr>
        <p:spPr>
          <a:xfrm>
            <a:off x="3135340" y="2326174"/>
            <a:ext cx="1522016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61"/>
          <p:cNvSpPr txBox="1">
            <a:spLocks noGrp="1"/>
          </p:cNvSpPr>
          <p:nvPr>
            <p:ph type="subTitle" idx="5"/>
          </p:nvPr>
        </p:nvSpPr>
        <p:spPr>
          <a:xfrm>
            <a:off x="5423256" y="1916473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8" name="Google Shape;448;p61"/>
          <p:cNvSpPr txBox="1">
            <a:spLocks noGrp="1"/>
          </p:cNvSpPr>
          <p:nvPr>
            <p:ph type="subTitle" idx="6"/>
          </p:nvPr>
        </p:nvSpPr>
        <p:spPr>
          <a:xfrm>
            <a:off x="7713170" y="2323592"/>
            <a:ext cx="1522016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61"/>
          <p:cNvSpPr txBox="1">
            <a:spLocks noGrp="1"/>
          </p:cNvSpPr>
          <p:nvPr>
            <p:ph type="subTitle" idx="7"/>
          </p:nvPr>
        </p:nvSpPr>
        <p:spPr>
          <a:xfrm>
            <a:off x="7713170" y="1916462"/>
            <a:ext cx="1520031" cy="341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25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61"/>
          <p:cNvSpPr txBox="1">
            <a:spLocks noGrp="1"/>
          </p:cNvSpPr>
          <p:nvPr>
            <p:ph type="subTitle" idx="8"/>
          </p:nvPr>
        </p:nvSpPr>
        <p:spPr>
          <a:xfrm>
            <a:off x="5423256" y="2325611"/>
            <a:ext cx="1522016" cy="4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05447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2520092" y="348754"/>
            <a:ext cx="5482167" cy="16861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04017" lvl="0" indent="-2520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96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283600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FB6CE1-E323-0A3A-7F43-1425749012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F8E879-B865-264D-63E9-8110D25501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3BC6F9-1EFB-D0C6-F859-12992ED9C1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8CFDC6-9496-DF4A-9A21-D2C8A5D1F66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1284689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ECE9F-0E8A-9622-FDA8-9882FFA2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D7AE1C-2A8F-B31A-9F23-0E9D5C993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2937" cy="37306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87F45B-723A-B086-179D-BCF1083CB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8575" y="1327150"/>
            <a:ext cx="4454525" cy="37306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ED7738-0073-96B1-7EA8-B281D9A84AF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6C4E40-162F-7828-15BA-D0DBD13955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CE6A11-EC5F-7209-B51F-252C29DA88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CA5FC7-397C-B941-A0A4-2CC4B791D2E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9859934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7CCD1-AFD6-AAEE-1C04-A7863236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3EE3E-1E5F-8847-B0E6-F9E2A6B2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B22817-3079-F2D4-F6BA-CB16E4B6A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81F2A4-6112-E144-87B4-480A40B48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BDDB81-E491-8AF4-F6B4-04DC499B1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091421-CBCD-91AC-3462-726BFF8740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79BB94-B0D1-296D-B8DA-E438E375C0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F05C2A-6AAC-13CA-0AEE-4C6CD0B4F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BB2D42-03B3-4742-8E36-FE13EFC514D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799192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300B8-07E3-6DE8-9346-ABAD692A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A83C88-3429-1749-053C-5BE700DFD2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BBA1CA-35FB-B980-8AA6-6832733E2C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52DEC0-4B6B-1CBA-214B-70DC38C868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276472-063F-684B-B937-F63739125AC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388471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FB6CE1-E323-0A3A-7F43-1425749012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F8E879-B865-264D-63E9-8110D25501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3BC6F9-1EFB-D0C6-F859-12992ED9C1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8CFDC6-9496-DF4A-9A21-D2C8A5D1F66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103825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C21BD-A823-BF5B-EAB3-21AC78D4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EF774-14E0-EC11-37B3-02F0754C4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0FD32A-BE32-0FF2-90B9-B2F152F82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41AEBF-DA86-ECA5-D79C-D47FC446BA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23D0DB-13A3-10A2-C5C3-EF07796102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4F29ED-816E-641A-B8B3-E35FCE560F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AA2569-13BF-D24C-B33F-E9BFEC6AD41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395416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B8127-831C-F1C3-E643-A6146ACA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8143CE-8B17-6A3D-DFB3-92B9B01E0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FDA9A0-DD58-9B48-43EC-F07DCFDAB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E5D192-9B3A-5342-D615-9A9513899D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535F3D-EB36-A776-DAAA-7C277C889E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76FA92-2067-754C-F91F-9916DFC10F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7E0065-FE07-5743-A5E5-398ACE7C3E6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62910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627797B-6DD4-6B26-56C0-D5646754E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5986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E6A9510-8C57-E168-343F-1C70F7088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59862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1E98A5-3FA3-3852-9542-E7BD8BE43F7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368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C19418-0D46-9C31-F231-F391007E984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845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A6317B-26F2-43A5-F83F-722C94CE1F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368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DC4F6BB-DE05-1D4E-AC96-5FA02FA1D043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CE7B752-9E9D-390B-BE02-44ED510AF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408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758038E-214D-42D2-3CBE-18438F5E2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40812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5B113DA-B38D-FDBB-5678-56715F4BC6F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17750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D87E21-5227-F06C-CCCC-A763093F2E5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65475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9111B7-E27B-22FD-F561-F7F83B2D54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17750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3F54DF-9E10-497C-97FA-EF90B614FA3A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6595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758" r:id="rId13"/>
  </p:sldLayoutIdLst>
  <p:transition spd="slow">
    <p:push dir="u"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panose="020B0604020202020204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7255" y="490626"/>
            <a:ext cx="9393370" cy="63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  <a:defRPr sz="43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7255" y="1270568"/>
            <a:ext cx="9393370" cy="376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  <a:defRPr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5670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56" r:id="rId14"/>
    <p:sldLayoutId id="2147483757" r:id="rId15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A70ABE06-DD46-D931-082F-D6D669663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0963"/>
            <a:ext cx="10080625" cy="2970212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4EC4D8CD-FBF0-1DD8-80CB-7D318B11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84" y="2043187"/>
            <a:ext cx="5636257" cy="17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3200" b="1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COPOLAD III: </a:t>
            </a:r>
          </a:p>
          <a:p>
            <a:pPr>
              <a:buClrTx/>
              <a:buFontTx/>
              <a:buNone/>
            </a:pPr>
            <a:r>
              <a:rPr lang="es-CL" altLang="es-ES" sz="3000" b="1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El Programa, Avances y Desafíos</a:t>
            </a:r>
            <a:endParaRPr lang="es-ES" altLang="es-ES" sz="3000" b="1" dirty="0">
              <a:solidFill>
                <a:srgbClr val="FFFFFF"/>
              </a:solidFill>
              <a:latin typeface="Arial Narrow" panose="020B0606020202030204" pitchFamily="34" charset="0"/>
              <a:cs typeface="Poppins" panose="00000500000000000000" pitchFamily="2" charset="0"/>
            </a:endParaRPr>
          </a:p>
          <a:p>
            <a:pPr>
              <a:buClrTx/>
              <a:buFontTx/>
              <a:buNone/>
            </a:pPr>
            <a:endParaRPr lang="es-ES" altLang="es-ES" sz="2800" dirty="0">
              <a:solidFill>
                <a:srgbClr val="FFFFFF"/>
              </a:solidFill>
              <a:latin typeface="Arial Narrow" panose="020B0606020202030204" pitchFamily="34" charset="0"/>
              <a:cs typeface="Poppins" panose="00000500000000000000" pitchFamily="2" charset="0"/>
            </a:endParaRPr>
          </a:p>
          <a:p>
            <a:pPr>
              <a:buClrTx/>
            </a:pPr>
            <a:r>
              <a:rPr lang="en-US" altLang="es-ES" sz="1600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Borja Díaz Rivillas. Director Programa COPOLAD / FIIAPP. </a:t>
            </a:r>
          </a:p>
          <a:p>
            <a:pPr>
              <a:buClrTx/>
            </a:pPr>
            <a:r>
              <a:rPr lang="en-US" altLang="es-ES" sz="1600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20 de febrero de 2024</a:t>
            </a:r>
          </a:p>
          <a:p>
            <a:pPr>
              <a:buClrTx/>
            </a:pPr>
            <a:endParaRPr lang="es-ES" altLang="es-ES" sz="1600" dirty="0">
              <a:solidFill>
                <a:srgbClr val="FFFFFF"/>
              </a:solidFill>
              <a:latin typeface="Arial Narrow" panose="020B0606020202030204" pitchFamily="34" charset="0"/>
              <a:cs typeface="Poppins" panose="00000500000000000000" pitchFamily="2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1592F601-4EC4-7FE5-BB1D-6D3A2976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87" y="1179091"/>
            <a:ext cx="204787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49692D6-0543-6430-AC8F-D83485357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83" y="1373981"/>
            <a:ext cx="291465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65B72-FF58-65EF-20E7-D5459E12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281" y="594782"/>
            <a:ext cx="2391503" cy="3968685"/>
          </a:xfrm>
        </p:spPr>
        <p:txBody>
          <a:bodyPr/>
          <a:lstStyle/>
          <a:p>
            <a:r>
              <a:rPr lang="es-ES" b="1" dirty="0">
                <a:latin typeface="Arial Narrow" panose="020B0606020202030204" pitchFamily="34" charset="0"/>
              </a:rPr>
              <a:t>Enfoque de  Políticas Públicas Nacionales</a:t>
            </a:r>
            <a:endParaRPr lang="es-CL" b="1" dirty="0"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FA9E09-A22B-9451-E9A8-C6635001628C}"/>
              </a:ext>
            </a:extLst>
          </p:cNvPr>
          <p:cNvSpPr txBox="1"/>
          <p:nvPr/>
        </p:nvSpPr>
        <p:spPr>
          <a:xfrm>
            <a:off x="4535655" y="595385"/>
            <a:ext cx="206639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 Narrow" panose="020B0606020202030204" pitchFamily="34" charset="0"/>
              </a:rPr>
              <a:t>Chile</a:t>
            </a:r>
            <a:endParaRPr lang="es-CL" sz="2800" b="1" dirty="0">
              <a:latin typeface="Arial Narrow" panose="020B0606020202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CCF523-F927-A779-4563-A493F8DC95BA}"/>
              </a:ext>
            </a:extLst>
          </p:cNvPr>
          <p:cNvSpPr txBox="1"/>
          <p:nvPr/>
        </p:nvSpPr>
        <p:spPr>
          <a:xfrm>
            <a:off x="4535655" y="1951800"/>
            <a:ext cx="206639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 Narrow" panose="020B0606020202030204" pitchFamily="34" charset="0"/>
              </a:rPr>
              <a:t>Colombia</a:t>
            </a:r>
            <a:endParaRPr lang="es-CL" sz="2800" b="1" dirty="0">
              <a:latin typeface="Arial Narrow" panose="020B0606020202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53A163-FE40-1E6F-D281-50C3C4061CF0}"/>
              </a:ext>
            </a:extLst>
          </p:cNvPr>
          <p:cNvSpPr txBox="1"/>
          <p:nvPr/>
        </p:nvSpPr>
        <p:spPr>
          <a:xfrm>
            <a:off x="4535655" y="3322475"/>
            <a:ext cx="206639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 Narrow" panose="020B0606020202030204" pitchFamily="34" charset="0"/>
              </a:rPr>
              <a:t>Uruguay</a:t>
            </a:r>
            <a:endParaRPr lang="es-CL" sz="2800" b="1" dirty="0">
              <a:latin typeface="Arial Narrow" panose="020B060602020203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4CF4010-544D-BE29-7DAC-C2B2F750FFCE}"/>
              </a:ext>
            </a:extLst>
          </p:cNvPr>
          <p:cNvCxnSpPr/>
          <p:nvPr/>
        </p:nvCxnSpPr>
        <p:spPr bwMode="auto">
          <a:xfrm>
            <a:off x="4204869" y="1083011"/>
            <a:ext cx="587515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EEF11D9-3F36-EE7A-97D2-87743A668956}"/>
              </a:ext>
            </a:extLst>
          </p:cNvPr>
          <p:cNvCxnSpPr/>
          <p:nvPr/>
        </p:nvCxnSpPr>
        <p:spPr bwMode="auto">
          <a:xfrm>
            <a:off x="4204868" y="2433893"/>
            <a:ext cx="587515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1930A7D-1155-0B34-539E-97641FA50C38}"/>
              </a:ext>
            </a:extLst>
          </p:cNvPr>
          <p:cNvCxnSpPr/>
          <p:nvPr/>
        </p:nvCxnSpPr>
        <p:spPr bwMode="auto">
          <a:xfrm>
            <a:off x="4204868" y="3822705"/>
            <a:ext cx="587515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F01C535-2B82-AED2-253C-3FA9E9DFA3A3}"/>
              </a:ext>
            </a:extLst>
          </p:cNvPr>
          <p:cNvSpPr txBox="1"/>
          <p:nvPr/>
        </p:nvSpPr>
        <p:spPr>
          <a:xfrm>
            <a:off x="4176216" y="3889154"/>
            <a:ext cx="5760640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</a:rPr>
              <a:t>La Estrategia Nacional de Drogas (2021 - 2025), el Plan nacional de abordaje del uso problemático de drogas en privación de libertad y el Plan nacional de abordaje de personas con medidas alternativas por delitos relacionados con estupefacientes.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A748A6E-A38B-14F9-F9BE-CEB0E259702C}"/>
              </a:ext>
            </a:extLst>
          </p:cNvPr>
          <p:cNvSpPr txBox="1"/>
          <p:nvPr/>
        </p:nvSpPr>
        <p:spPr>
          <a:xfrm>
            <a:off x="4169654" y="2500342"/>
            <a:ext cx="5767201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Arial Narrow" panose="020B0606020202030204" pitchFamily="34" charset="0"/>
              </a:rPr>
              <a:t>Política nacional de drogas 2023-2033 ‘Sembrando vida, desterramos el narcotráfico”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201EBB2-8D85-CE11-6F9A-A481419CF1A7}"/>
              </a:ext>
            </a:extLst>
          </p:cNvPr>
          <p:cNvSpPr txBox="1"/>
          <p:nvPr/>
        </p:nvSpPr>
        <p:spPr>
          <a:xfrm>
            <a:off x="4169654" y="1121693"/>
            <a:ext cx="5767201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</a:rPr>
              <a:t>Nuevo Plan de Acción de SENDA (2024)/ Política Nacional contra el Crimen Organizado (Dic. 2022) </a:t>
            </a:r>
          </a:p>
        </p:txBody>
      </p:sp>
      <p:pic>
        <p:nvPicPr>
          <p:cNvPr id="23" name="Gráfico 22" descr="Diagrama de Venn">
            <a:extLst>
              <a:ext uri="{FF2B5EF4-FFF2-40B4-BE49-F238E27FC236}">
                <a16:creationId xmlns:a16="http://schemas.microsoft.com/office/drawing/2014/main" id="{B15393B9-5A1D-490D-C926-E403047A9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6216" y="609673"/>
            <a:ext cx="417880" cy="417880"/>
          </a:xfrm>
          <a:prstGeom prst="rect">
            <a:avLst/>
          </a:prstGeom>
        </p:spPr>
      </p:pic>
      <p:pic>
        <p:nvPicPr>
          <p:cNvPr id="25" name="Gráfico 24" descr="Libro abierto">
            <a:extLst>
              <a:ext uri="{FF2B5EF4-FFF2-40B4-BE49-F238E27FC236}">
                <a16:creationId xmlns:a16="http://schemas.microsoft.com/office/drawing/2014/main" id="{AAFE652F-3B54-58D0-B5D4-BE391EFD3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0507" y="2016547"/>
            <a:ext cx="363589" cy="363589"/>
          </a:xfrm>
          <a:prstGeom prst="rect">
            <a:avLst/>
          </a:prstGeom>
        </p:spPr>
      </p:pic>
      <p:pic>
        <p:nvPicPr>
          <p:cNvPr id="27" name="Gráfico 26" descr="Sistema solar">
            <a:extLst>
              <a:ext uri="{FF2B5EF4-FFF2-40B4-BE49-F238E27FC236}">
                <a16:creationId xmlns:a16="http://schemas.microsoft.com/office/drawing/2014/main" id="{9C1AEF45-5421-4C93-294C-237BE12F7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41002" y="3415252"/>
            <a:ext cx="319168" cy="3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6131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C61692B-BAC7-8654-1760-70F16186E746}"/>
              </a:ext>
            </a:extLst>
          </p:cNvPr>
          <p:cNvGrpSpPr/>
          <p:nvPr/>
        </p:nvGrpSpPr>
        <p:grpSpPr>
          <a:xfrm>
            <a:off x="4673238" y="0"/>
            <a:ext cx="5454105" cy="5670550"/>
            <a:chOff x="-537144" y="0"/>
            <a:chExt cx="3579814" cy="5670550"/>
          </a:xfrm>
        </p:grpSpPr>
        <p:sp>
          <p:nvSpPr>
            <p:cNvPr id="22530" name="AutoShape 1">
              <a:extLst>
                <a:ext uri="{FF2B5EF4-FFF2-40B4-BE49-F238E27FC236}">
                  <a16:creationId xmlns:a16="http://schemas.microsoft.com/office/drawing/2014/main" id="{9EA3F7F8-C582-54D6-5EF1-9C8623633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7144" y="0"/>
              <a:ext cx="3579814" cy="5670550"/>
            </a:xfrm>
            <a:prstGeom prst="roundRect">
              <a:avLst>
                <a:gd name="adj" fmla="val 51"/>
              </a:avLst>
            </a:prstGeom>
            <a:solidFill>
              <a:srgbClr val="EF41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22531" name="Text Box 2">
              <a:extLst>
                <a:ext uri="{FF2B5EF4-FFF2-40B4-BE49-F238E27FC236}">
                  <a16:creationId xmlns:a16="http://schemas.microsoft.com/office/drawing/2014/main" id="{F64C4FB2-8795-ABCC-B103-A88D08759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4166" y="387003"/>
              <a:ext cx="3213858" cy="4896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0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1pPr>
              <a:lvl2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2pPr>
              <a:lvl3pPr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3pPr>
              <a:lvl4pPr>
                <a:lnSpc>
                  <a:spcPct val="93000"/>
                </a:lnSpc>
                <a:spcAft>
                  <a:spcPts val="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4pPr>
              <a:lvl5pPr>
                <a:lnSpc>
                  <a:spcPct val="93000"/>
                </a:lnSpc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9pPr>
            </a:lstStyle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n-US" sz="32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Apoyo multi – </a:t>
              </a:r>
              <a:r>
                <a:rPr lang="en-US" sz="32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país</a:t>
              </a:r>
              <a:r>
                <a:rPr lang="en-US" sz="32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n-US" sz="28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Precursores</a:t>
              </a:r>
              <a:r>
                <a:rPr lang="en-US" sz="28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químicos</a:t>
              </a:r>
              <a:endParaRPr lang="en-US" sz="2800" b="1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endParaRPr lang="en-US" sz="2800" b="1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n-US" sz="20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Países</a:t>
              </a:r>
              <a:r>
                <a:rPr lang="en-U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Colombia, Ecuador, El Salvador, Bolivia, Paraguay, Saint Lucia, Antigua y Barbuda y República Dominicana.</a:t>
              </a: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endParaRPr lang="es-ES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 hangingPunct="1">
                <a:spcBef>
                  <a:spcPts val="288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es-E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Gestión y disposición final</a:t>
              </a:r>
            </a:p>
            <a:p>
              <a:pPr marL="285750" indent="-285750" hangingPunct="1">
                <a:spcBef>
                  <a:spcPts val="288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es-E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Desarrollo normativo </a:t>
              </a:r>
            </a:p>
            <a:p>
              <a:pPr marL="285750" indent="-285750" hangingPunct="1">
                <a:spcBef>
                  <a:spcPts val="288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es-E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Desarrollo de sistemas informáticos</a:t>
              </a:r>
            </a:p>
            <a:p>
              <a:pPr marL="285750" indent="-285750" hangingPunct="1">
                <a:spcBef>
                  <a:spcPts val="288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endParaRPr lang="es-ES" sz="2000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endParaRPr lang="es-CL" sz="2000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s-ES" sz="20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Curso superior universitario de especialización en el Control e Investigación de los Precursores de Drogas (CITCO – UNED) </a:t>
              </a:r>
              <a:endParaRPr lang="es-ES" sz="2000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6B77BA6-0B7C-254D-2BCF-77B988BD7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5567" r="1"/>
          <a:stretch/>
        </p:blipFill>
        <p:spPr>
          <a:xfrm>
            <a:off x="0" y="-25402"/>
            <a:ext cx="4673238" cy="5695952"/>
          </a:xfrm>
          <a:prstGeom prst="rect">
            <a:avLst/>
          </a:prstGeom>
        </p:spPr>
      </p:pic>
      <p:pic>
        <p:nvPicPr>
          <p:cNvPr id="5" name="Gráfico 4" descr="Mano abierta con planta contorno">
            <a:extLst>
              <a:ext uri="{FF2B5EF4-FFF2-40B4-BE49-F238E27FC236}">
                <a16:creationId xmlns:a16="http://schemas.microsoft.com/office/drawing/2014/main" id="{4A877D74-B03B-2C2F-F6DF-8F7763EE4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3988" y="170979"/>
            <a:ext cx="1104479" cy="11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38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22C3E-4CE8-89FE-89CA-A8B9CE668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657DAF5-294B-9AE6-F4C8-9AA06FE49728}"/>
              </a:ext>
            </a:extLst>
          </p:cNvPr>
          <p:cNvGrpSpPr/>
          <p:nvPr/>
        </p:nvGrpSpPr>
        <p:grpSpPr>
          <a:xfrm>
            <a:off x="0" y="0"/>
            <a:ext cx="10127343" cy="5670550"/>
            <a:chOff x="-537144" y="0"/>
            <a:chExt cx="3579814" cy="5670550"/>
          </a:xfrm>
        </p:grpSpPr>
        <p:sp>
          <p:nvSpPr>
            <p:cNvPr id="22530" name="AutoShape 1">
              <a:extLst>
                <a:ext uri="{FF2B5EF4-FFF2-40B4-BE49-F238E27FC236}">
                  <a16:creationId xmlns:a16="http://schemas.microsoft.com/office/drawing/2014/main" id="{B57EB9EC-7912-522C-12F8-BE032761E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7144" y="0"/>
              <a:ext cx="3579814" cy="5670550"/>
            </a:xfrm>
            <a:prstGeom prst="roundRect">
              <a:avLst>
                <a:gd name="adj" fmla="val 51"/>
              </a:avLst>
            </a:prstGeom>
            <a:solidFill>
              <a:srgbClr val="EF41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22531" name="Text Box 2">
              <a:extLst>
                <a:ext uri="{FF2B5EF4-FFF2-40B4-BE49-F238E27FC236}">
                  <a16:creationId xmlns:a16="http://schemas.microsoft.com/office/drawing/2014/main" id="{9511DEF2-9B9D-3B5D-F2E7-E3A5627B8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317" y="242987"/>
              <a:ext cx="1653472" cy="237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0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1pPr>
              <a:lvl2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2pPr>
              <a:lvl3pPr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3pPr>
              <a:lvl4pPr>
                <a:lnSpc>
                  <a:spcPct val="93000"/>
                </a:lnSpc>
                <a:spcAft>
                  <a:spcPts val="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4pPr>
              <a:lvl5pPr>
                <a:lnSpc>
                  <a:spcPct val="93000"/>
                </a:lnSpc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9pPr>
            </a:lstStyle>
            <a:p>
              <a:pPr algn="ctr"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n-US" sz="28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Apoyo multi – </a:t>
              </a:r>
              <a:r>
                <a:rPr lang="en-US" sz="28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país</a:t>
              </a:r>
              <a:r>
                <a:rPr lang="en-US" sz="28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endParaRPr lang="en-US" sz="1100" b="1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n-US" sz="20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Uso</a:t>
              </a:r>
              <a:r>
                <a:rPr lang="en-U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social de </a:t>
              </a:r>
              <a:r>
                <a:rPr lang="en-US" sz="20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bienes</a:t>
              </a:r>
              <a:r>
                <a:rPr lang="en-U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incautados</a:t>
              </a:r>
              <a:r>
                <a:rPr lang="en-U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al </a:t>
              </a:r>
              <a:r>
                <a:rPr lang="en-US" sz="2000" b="1" kern="0" dirty="0" err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narcotráfico</a:t>
              </a:r>
              <a:r>
                <a:rPr lang="en-US" sz="20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0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Colombia, Uruguay, Costa Rica y GAFILAT. </a:t>
              </a:r>
              <a:endParaRPr lang="es-CL" sz="2000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 Box 2">
            <a:extLst>
              <a:ext uri="{FF2B5EF4-FFF2-40B4-BE49-F238E27FC236}">
                <a16:creationId xmlns:a16="http://schemas.microsoft.com/office/drawing/2014/main" id="{CF6E97DF-5F3F-D08F-801F-ED6AC2060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328" y="3578372"/>
            <a:ext cx="3950671" cy="237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algn="just" hangingPunct="1">
              <a:spcBef>
                <a:spcPts val="288"/>
              </a:spcBef>
              <a:spcAft>
                <a:spcPct val="0"/>
              </a:spcAft>
              <a:buClrTx/>
            </a:pPr>
            <a:endParaRPr lang="es-CL" sz="1600" kern="0" dirty="0">
              <a:solidFill>
                <a:schemeClr val="bg1"/>
              </a:solidFill>
              <a:latin typeface="Aptos Narrow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F8664B-B577-7F2F-254B-FA182B4CE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6" b="6460"/>
          <a:stretch/>
        </p:blipFill>
        <p:spPr bwMode="auto">
          <a:xfrm>
            <a:off x="160866" y="157989"/>
            <a:ext cx="4206573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9FA1CD-D7ED-D768-17E8-6EDE329DD0D3}"/>
              </a:ext>
            </a:extLst>
          </p:cNvPr>
          <p:cNvSpPr txBox="1"/>
          <p:nvPr/>
        </p:nvSpPr>
        <p:spPr>
          <a:xfrm>
            <a:off x="-36819" y="4683680"/>
            <a:ext cx="504031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Narrow" panose="020B0606020202030204" pitchFamily="34" charset="0"/>
              </a:rPr>
              <a:t>Lanzamiento mesa técnica Colombia: Sociedad de Activos Especiales – Ministerio de Justicia y del Derecho, </a:t>
            </a:r>
          </a:p>
          <a:p>
            <a:pPr algn="ctr"/>
            <a:r>
              <a:rPr lang="es-ES" dirty="0">
                <a:latin typeface="Arial Narrow" panose="020B0606020202030204" pitchFamily="34" charset="0"/>
              </a:rPr>
              <a:t>diciembre, 2023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B9D89B6-7124-4F26-8DD6-320F79E2E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36" y="2134913"/>
            <a:ext cx="3282058" cy="21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75">
            <a:extLst>
              <a:ext uri="{FF2B5EF4-FFF2-40B4-BE49-F238E27FC236}">
                <a16:creationId xmlns:a16="http://schemas.microsoft.com/office/drawing/2014/main" id="{A24DB74E-2C52-427E-8E0A-BD684510DA9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3097" y="4751089"/>
            <a:ext cx="798308" cy="74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Productos de Libera / Asociación Libera">
            <a:extLst>
              <a:ext uri="{FF2B5EF4-FFF2-40B4-BE49-F238E27FC236}">
                <a16:creationId xmlns:a16="http://schemas.microsoft.com/office/drawing/2014/main" id="{D38C3720-8D9F-1DB8-63D1-E4F0D7A3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74" y="2449239"/>
            <a:ext cx="1991720" cy="15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9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isita centro reducción daño">
            <a:extLst>
              <a:ext uri="{FF2B5EF4-FFF2-40B4-BE49-F238E27FC236}">
                <a16:creationId xmlns:a16="http://schemas.microsoft.com/office/drawing/2014/main" id="{B1A03C26-E5B7-5485-6221-FE70F9B78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-970" r="14654" b="970"/>
          <a:stretch/>
        </p:blipFill>
        <p:spPr bwMode="auto">
          <a:xfrm>
            <a:off x="5957886" y="-189061"/>
            <a:ext cx="4127851" cy="585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" name="Google Shape;618;p74"/>
          <p:cNvSpPr/>
          <p:nvPr/>
        </p:nvSpPr>
        <p:spPr>
          <a:xfrm rot="5400000">
            <a:off x="1990840" y="1701866"/>
            <a:ext cx="5689203" cy="22479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endParaRPr/>
          </a:p>
        </p:txBody>
      </p:sp>
      <p:sp>
        <p:nvSpPr>
          <p:cNvPr id="619" name="Google Shape;619;p74"/>
          <p:cNvSpPr txBox="1">
            <a:spLocks noGrp="1"/>
          </p:cNvSpPr>
          <p:nvPr>
            <p:ph type="title"/>
          </p:nvPr>
        </p:nvSpPr>
        <p:spPr>
          <a:xfrm>
            <a:off x="215040" y="1049624"/>
            <a:ext cx="3431148" cy="1484643"/>
          </a:xfrm>
          <a:prstGeom prst="rect">
            <a:avLst/>
          </a:prstGeom>
        </p:spPr>
        <p:txBody>
          <a:bodyPr spcFirstLastPara="1" vert="horz" wrap="square" lIns="100790" tIns="100790" rIns="100790" bIns="10079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b="1" dirty="0">
                <a:latin typeface="Arial Narrow" panose="020B0606020202030204" pitchFamily="34" charset="0"/>
              </a:rPr>
              <a:t>Enfoque  </a:t>
            </a:r>
            <a:br>
              <a:rPr lang="es-CL" b="1" dirty="0">
                <a:latin typeface="Arial Narrow" panose="020B0606020202030204" pitchFamily="34" charset="0"/>
              </a:rPr>
            </a:br>
            <a:r>
              <a:rPr lang="es-CL" b="1" dirty="0">
                <a:latin typeface="Arial Narrow" panose="020B0606020202030204" pitchFamily="34" charset="0"/>
              </a:rPr>
              <a:t>Territorial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5F5744A-18A2-ECC0-0008-AB5BF2E3B961}"/>
              </a:ext>
            </a:extLst>
          </p:cNvPr>
          <p:cNvGrpSpPr/>
          <p:nvPr/>
        </p:nvGrpSpPr>
        <p:grpSpPr>
          <a:xfrm>
            <a:off x="3721212" y="1050889"/>
            <a:ext cx="2831268" cy="3944624"/>
            <a:chOff x="51" y="678909"/>
            <a:chExt cx="4913783" cy="4172399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BF00169-1067-A39B-ABEF-AFED2DBB68E8}"/>
                </a:ext>
              </a:extLst>
            </p:cNvPr>
            <p:cNvSpPr/>
            <p:nvPr/>
          </p:nvSpPr>
          <p:spPr>
            <a:xfrm>
              <a:off x="51" y="678909"/>
              <a:ext cx="4913783" cy="4172399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>
                <a:latin typeface="Arial Narrow" panose="020B0606020202030204" pitchFamily="34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D8D330F-171D-CADD-3EC8-D50A7D707FB7}"/>
                </a:ext>
              </a:extLst>
            </p:cNvPr>
            <p:cNvSpPr txBox="1"/>
            <p:nvPr/>
          </p:nvSpPr>
          <p:spPr>
            <a:xfrm>
              <a:off x="53" y="678909"/>
              <a:ext cx="4164055" cy="41723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607" tIns="117607" rIns="156810" bIns="176411" numCol="1" spcCol="1270" anchor="t" anchorCtr="0">
              <a:noAutofit/>
            </a:bodyPr>
            <a:lstStyle/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Bahamas,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Belice,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Brasil,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Chile,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Colombia,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Costa Rica,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Jamaica,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Perú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Rep. Dominicana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Surinam,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Trinidad &amp; Tobago, </a:t>
              </a:r>
            </a:p>
            <a:p>
              <a:pPr marL="0" lvl="1" indent="0" defTabSz="980034">
                <a:lnSpc>
                  <a:spcPct val="90000"/>
                </a:lnSpc>
                <a:spcAft>
                  <a:spcPct val="15000"/>
                </a:spcAft>
              </a:pPr>
              <a:r>
                <a:rPr lang="es-ES_tradnl" kern="1200" noProof="0" dirty="0">
                  <a:latin typeface="Arial Narrow" panose="020B0606020202030204" pitchFamily="34" charset="0"/>
                </a:rPr>
                <a:t>Uruguay. 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8655854-07DE-319F-4CDB-D9F6C36B3D1B}"/>
              </a:ext>
            </a:extLst>
          </p:cNvPr>
          <p:cNvSpPr txBox="1"/>
          <p:nvPr/>
        </p:nvSpPr>
        <p:spPr>
          <a:xfrm>
            <a:off x="473505" y="2639614"/>
            <a:ext cx="2914218" cy="198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ES" sz="2200" dirty="0">
                <a:latin typeface="Arial Narrow" panose="020B0606020202030204" pitchFamily="34" charset="0"/>
              </a:rPr>
              <a:t>Se han diseñado 14 Pilotos en 12 países para el </a:t>
            </a:r>
            <a:r>
              <a:rPr lang="es-ES" sz="2200" dirty="0">
                <a:latin typeface="Arial Narrow" panose="020B0606020202030204" pitchFamily="34" charset="0"/>
              </a:rPr>
              <a:t>abordaje de las vulnerabilidades a nivel territorial ligadas al uso problemático de drogas</a:t>
            </a:r>
          </a:p>
        </p:txBody>
      </p:sp>
      <p:pic>
        <p:nvPicPr>
          <p:cNvPr id="5" name="Picture 11" descr="Inicio - RIOD">
            <a:extLst>
              <a:ext uri="{FF2B5EF4-FFF2-40B4-BE49-F238E27FC236}">
                <a16:creationId xmlns:a16="http://schemas.microsoft.com/office/drawing/2014/main" id="{50D2FF15-AA55-FCE3-D7C0-D11F56AB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50" y="5097461"/>
            <a:ext cx="1186794" cy="5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FA0ED98-D5D3-7082-1C31-090EC3399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43" y="179370"/>
            <a:ext cx="761637" cy="5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E5B2BF4-970E-860E-77FA-2982E4DCDE18}"/>
              </a:ext>
            </a:extLst>
          </p:cNvPr>
          <p:cNvSpPr txBox="1"/>
          <p:nvPr/>
        </p:nvSpPr>
        <p:spPr>
          <a:xfrm>
            <a:off x="4764198" y="298257"/>
            <a:ext cx="1181770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RAISS</a:t>
            </a:r>
          </a:p>
        </p:txBody>
      </p:sp>
    </p:spTree>
    <p:extLst>
      <p:ext uri="{BB962C8B-B14F-4D97-AF65-F5344CB8AC3E}">
        <p14:creationId xmlns:p14="http://schemas.microsoft.com/office/powerpoint/2010/main" val="30673880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" name="Google Shape;1239;p9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0"/>
            <a:ext cx="10080625" cy="56704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0" y="223673"/>
            <a:ext cx="7848623" cy="1208553"/>
          </a:xfrm>
          <a:prstGeom prst="rect">
            <a:avLst/>
          </a:prstGeom>
          <a:solidFill>
            <a:srgbClr val="EF413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00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"/>
            </a:endParaRPr>
          </a:p>
        </p:txBody>
      </p:sp>
      <p:sp>
        <p:nvSpPr>
          <p:cNvPr id="40" name="Google Shape;1240;p95"/>
          <p:cNvSpPr/>
          <p:nvPr/>
        </p:nvSpPr>
        <p:spPr>
          <a:xfrm>
            <a:off x="6472851" y="1505232"/>
            <a:ext cx="3366127" cy="4032250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240;p95"/>
          <p:cNvSpPr/>
          <p:nvPr/>
        </p:nvSpPr>
        <p:spPr>
          <a:xfrm>
            <a:off x="2114510" y="2533989"/>
            <a:ext cx="3939841" cy="3139825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1319;p98">
            <a:extLst>
              <a:ext uri="{FF2B5EF4-FFF2-40B4-BE49-F238E27FC236}">
                <a16:creationId xmlns:a16="http://schemas.microsoft.com/office/drawing/2014/main" id="{6B9A39BE-AAFF-2E3B-7EBA-1C21DC559AEF}"/>
              </a:ext>
            </a:extLst>
          </p:cNvPr>
          <p:cNvSpPr txBox="1">
            <a:spLocks/>
          </p:cNvSpPr>
          <p:nvPr/>
        </p:nvSpPr>
        <p:spPr>
          <a:xfrm>
            <a:off x="2083433" y="3382323"/>
            <a:ext cx="3789088" cy="239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400" b="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189006" indent="-189006" algn="l" defTabSz="1008035" fontAlgn="auto" hangingPunct="1">
              <a:buClrTx/>
              <a:buFont typeface="Arial" panose="020B0604020202020204" pitchFamily="34" charset="0"/>
              <a:buChar char="•"/>
            </a:pP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La dimensión de género en la relación entre narcotráfico y trata 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de personas. </a:t>
            </a:r>
          </a:p>
          <a:p>
            <a:pPr marL="0" indent="0" algn="l" defTabSz="1008035" fontAlgn="auto" hangingPunct="1">
              <a:buClrTx/>
            </a:pPr>
            <a:endParaRPr lang="es-ES" sz="16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189006" indent="-189006" algn="l" defTabSz="1008035" fontAlgn="auto" hangingPunct="1">
              <a:buClrTx/>
              <a:buFont typeface="Arial" panose="020B0604020202020204" pitchFamily="34" charset="0"/>
              <a:buChar char="•"/>
            </a:pP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DAIS y Género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: guía y curso. </a:t>
            </a:r>
          </a:p>
          <a:p>
            <a:pPr marL="189006" indent="-189006" algn="l" defTabSz="1008035" fontAlgn="auto" hangingPunct="1">
              <a:buClrTx/>
              <a:buFont typeface="Arial" panose="020B0604020202020204" pitchFamily="34" charset="0"/>
              <a:buChar char="•"/>
            </a:pPr>
            <a:endParaRPr lang="es-ES" sz="16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189006" indent="-189006" algn="l" defTabSz="1008035" fontAlgn="auto" hangingPunct="1">
              <a:buClrTx/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Estudio sobre "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Mujeres y políticas de drogas 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- Informe de situación en América Latina". </a:t>
            </a:r>
          </a:p>
          <a:p>
            <a:pPr marL="0" indent="0" algn="l" defTabSz="1008035" fontAlgn="auto" hangingPunct="1">
              <a:buClrTx/>
            </a:pPr>
            <a:endParaRPr lang="es-ES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5F7135C-EAE9-9C1F-3080-B01A4DD659F4}"/>
              </a:ext>
            </a:extLst>
          </p:cNvPr>
          <p:cNvSpPr txBox="1"/>
          <p:nvPr/>
        </p:nvSpPr>
        <p:spPr>
          <a:xfrm>
            <a:off x="6490570" y="1961066"/>
            <a:ext cx="318968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006" indent="-189006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</a:pPr>
            <a:r>
              <a:rPr lang="es-ES" sz="16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Fortalecimieto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 del 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enfoque de género en los sistemas de información de 8 OND; </a:t>
            </a:r>
          </a:p>
          <a:p>
            <a:pPr marL="189006" indent="-189006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</a:pPr>
            <a:endParaRPr lang="es-ES" sz="1600" kern="0" dirty="0">
              <a:solidFill>
                <a:sysClr val="windowText" lastClr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marL="189006" indent="-189006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México: Diseño de herramientas para promover una 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atención incluyente de la diversidad sexual 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con consumos problemáticos. </a:t>
            </a: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</a:pPr>
            <a:endParaRPr lang="es-ES" sz="1600" kern="0" dirty="0">
              <a:solidFill>
                <a:sysClr val="windowText" lastClr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marL="189006" indent="-189006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Promoción de </a:t>
            </a:r>
            <a:r>
              <a:rPr lang="es-ES" sz="16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medidas alternativas a la detención y encarcelamiento de mujeres con delitos menores de drogas</a:t>
            </a:r>
            <a:r>
              <a:rPr lang="es-ES" sz="16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: Costa Rica y Paraguay.</a:t>
            </a:r>
          </a:p>
          <a:p>
            <a:pPr algn="just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endParaRPr lang="es-ES" sz="1200" kern="0" dirty="0">
              <a:solidFill>
                <a:sysClr val="windowText" lastClr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4E6366C-BD4A-94D5-183D-00E95568A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14" y="-515409"/>
            <a:ext cx="7216736" cy="14743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ES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Enfoques transversales: g</a:t>
            </a:r>
            <a:r>
              <a:rPr lang="es-CL" altLang="es-ES" sz="3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énero</a:t>
            </a:r>
            <a:r>
              <a:rPr lang="es-CL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 y drogas</a:t>
            </a:r>
            <a:endParaRPr lang="es-ES" altLang="es-ES" sz="3200" b="1" dirty="0">
              <a:solidFill>
                <a:schemeClr val="bg1"/>
              </a:solidFill>
              <a:latin typeface="Arial Narrow" panose="020B0606020202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27E71090-E6F8-E3E0-8585-8FC3895F6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036" y="497481"/>
            <a:ext cx="3366127" cy="14743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ES" altLang="es-ES" sz="28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Nacional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CBFB38E-7CF1-E0DC-AE1A-F0F54A6D4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263" y="1778644"/>
            <a:ext cx="4431233" cy="14743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ES" altLang="es-ES" sz="2800" b="1" dirty="0">
                <a:latin typeface="Arial Narrow" panose="020B0606020202030204" pitchFamily="34" charset="0"/>
                <a:cs typeface="Arial Unicode MS" panose="020B0604020202020204" pitchFamily="34" charset="-128"/>
              </a:rPr>
              <a:t>Regional</a:t>
            </a:r>
          </a:p>
        </p:txBody>
      </p:sp>
    </p:spTree>
    <p:extLst>
      <p:ext uri="{BB962C8B-B14F-4D97-AF65-F5344CB8AC3E}">
        <p14:creationId xmlns:p14="http://schemas.microsoft.com/office/powerpoint/2010/main" val="221714465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98"/>
          <p:cNvSpPr/>
          <p:nvPr/>
        </p:nvSpPr>
        <p:spPr>
          <a:xfrm rot="10800000">
            <a:off x="215776" y="1999795"/>
            <a:ext cx="9793088" cy="3154164"/>
          </a:xfrm>
          <a:prstGeom prst="rect">
            <a:avLst/>
          </a:prstGeom>
          <a:solidFill>
            <a:srgbClr val="EF413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pic>
        <p:nvPicPr>
          <p:cNvPr id="1326" name="Google Shape;1326;p98"/>
          <p:cNvPicPr preferRelativeResize="0"/>
          <p:nvPr/>
        </p:nvPicPr>
        <p:blipFill rotWithShape="1">
          <a:blip r:embed="rId3">
            <a:grayscl/>
          </a:blip>
          <a:srcRect l="5866" t="-104" r="27012" b="104"/>
          <a:stretch/>
        </p:blipFill>
        <p:spPr>
          <a:xfrm>
            <a:off x="4355976" y="1772952"/>
            <a:ext cx="2592288" cy="3562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4B8A087-B9AE-DD7F-5B13-AA5E27724952}"/>
              </a:ext>
            </a:extLst>
          </p:cNvPr>
          <p:cNvSpPr txBox="1"/>
          <p:nvPr/>
        </p:nvSpPr>
        <p:spPr>
          <a:xfrm>
            <a:off x="220432" y="2121015"/>
            <a:ext cx="4171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ES" sz="16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Se han creado laboratorios de innovación social </a:t>
            </a: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en Chile (Maule) y en Colombia (Santander de Quilichao y Cali). </a:t>
            </a: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s-ES" sz="16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ES" sz="16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Monitoreo y evaluación de cambios en las políticas de cannabis: perspectivas de las Américas. Uruguay y Jamaica</a:t>
            </a:r>
            <a:r>
              <a:rPr lang="es-ES" sz="1600" b="0" i="0" dirty="0">
                <a:solidFill>
                  <a:srgbClr val="202124"/>
                </a:solidFill>
                <a:effectLst/>
                <a:latin typeface="Arial Narrow" panose="020B0606020202030204" pitchFamily="34" charset="0"/>
              </a:rPr>
              <a:t>. </a:t>
            </a:r>
            <a:endParaRPr lang="es-ES" sz="16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s-ES" sz="16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ES" sz="16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Estudio sobre "Enfoques Innovadores de Desarrollo Alternativo”. </a:t>
            </a:r>
          </a:p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s-ES" sz="16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5FDA6CE-F9C8-F8CB-3299-FA2AE6AE8155}"/>
              </a:ext>
            </a:extLst>
          </p:cNvPr>
          <p:cNvSpPr txBox="1"/>
          <p:nvPr/>
        </p:nvSpPr>
        <p:spPr>
          <a:xfrm>
            <a:off x="6857963" y="2121015"/>
            <a:ext cx="2352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defRPr/>
            </a:pPr>
            <a:endParaRPr lang="es-CL" sz="14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223673"/>
            <a:ext cx="7848623" cy="1208553"/>
          </a:xfrm>
          <a:prstGeom prst="rect">
            <a:avLst/>
          </a:prstGeom>
          <a:solidFill>
            <a:srgbClr val="EF413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00000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FF91B10-A446-21B7-9887-DA0E8803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76" y="-117053"/>
            <a:ext cx="8441177" cy="14743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CL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Enfoque transversales: </a:t>
            </a:r>
          </a:p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CL" alt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Innovación y Gestión del Conocimiento</a:t>
            </a:r>
            <a:endParaRPr lang="es-ES" altLang="es-ES" sz="3200" b="1" dirty="0">
              <a:solidFill>
                <a:schemeClr val="bg1"/>
              </a:solidFill>
              <a:latin typeface="Arial Narrow" panose="020B0606020202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D48F82-962F-0F6D-B904-6F4A18318A8A}"/>
              </a:ext>
            </a:extLst>
          </p:cNvPr>
          <p:cNvSpPr txBox="1"/>
          <p:nvPr/>
        </p:nvSpPr>
        <p:spPr>
          <a:xfrm>
            <a:off x="6932233" y="2187203"/>
            <a:ext cx="3096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ES" sz="16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Estudio sobre impactos ambientales de las drogas ilícitas</a:t>
            </a:r>
          </a:p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s-ES" sz="1600" b="1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marL="285750" indent="-285750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ES" sz="16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Evaluación del impacto de las políticas de drogas en diferentes dimensiones del desarrollo sostenible (Uruguay, Jamaica y Costa Rica)</a:t>
            </a:r>
            <a:endParaRPr lang="es-ES" sz="16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63217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p114"/>
          <p:cNvSpPr/>
          <p:nvPr/>
        </p:nvSpPr>
        <p:spPr>
          <a:xfrm>
            <a:off x="6713278" y="745308"/>
            <a:ext cx="2604492" cy="2043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3300" name="Google Shape;3300;p114"/>
          <p:cNvSpPr/>
          <p:nvPr/>
        </p:nvSpPr>
        <p:spPr>
          <a:xfrm>
            <a:off x="3903844" y="710397"/>
            <a:ext cx="2604492" cy="2043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3301" name="Google Shape;3301;p114"/>
          <p:cNvSpPr/>
          <p:nvPr/>
        </p:nvSpPr>
        <p:spPr>
          <a:xfrm>
            <a:off x="3903844" y="2954643"/>
            <a:ext cx="2604492" cy="2043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3302" name="Google Shape;3302;p114"/>
          <p:cNvSpPr/>
          <p:nvPr/>
        </p:nvSpPr>
        <p:spPr>
          <a:xfrm>
            <a:off x="6713278" y="2954643"/>
            <a:ext cx="2604492" cy="2043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grpSp>
        <p:nvGrpSpPr>
          <p:cNvPr id="3304" name="Google Shape;3304;p114"/>
          <p:cNvGrpSpPr/>
          <p:nvPr/>
        </p:nvGrpSpPr>
        <p:grpSpPr>
          <a:xfrm>
            <a:off x="4497239" y="5799386"/>
            <a:ext cx="5205557" cy="2655057"/>
            <a:chOff x="238125" y="1038125"/>
            <a:chExt cx="7146800" cy="3633625"/>
          </a:xfrm>
        </p:grpSpPr>
        <p:sp>
          <p:nvSpPr>
            <p:cNvPr id="3305" name="Google Shape;3305;p114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114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114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114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114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114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114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114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114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114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114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114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114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114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114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114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114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114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114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114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114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114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114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114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114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114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114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114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114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114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114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114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114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114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114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114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114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114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114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114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114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114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114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114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114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114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114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114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114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114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114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114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114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114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114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114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114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114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114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114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114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114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114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114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114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114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114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114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114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114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114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114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114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114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114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114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114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114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14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114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114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114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114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114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114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114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114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114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114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114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114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114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114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14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114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114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114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114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114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114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114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114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114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114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114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114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114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114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114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114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114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114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114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114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114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114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114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114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114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114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114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114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114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114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114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114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114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114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114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114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114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114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114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114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114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114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114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114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114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114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114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114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114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114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114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114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114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114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114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114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114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114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114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114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114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114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114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114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114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114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114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114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114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114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114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114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114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114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114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114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114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114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114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114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114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114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114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114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114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114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114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114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114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114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114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114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114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114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114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114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114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114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114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114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114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114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114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114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114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114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14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114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114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114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114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114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114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114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114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14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14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114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114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14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14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114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114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14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14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114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114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114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114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114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114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114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114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114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114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114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114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114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114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114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114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114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114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114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114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114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114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114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14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114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114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114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114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114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114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114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114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114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114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114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114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114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114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114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114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114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114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114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114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114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14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114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114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114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114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114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114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114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114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114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114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114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114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114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14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114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114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114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114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114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114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114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114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114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114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114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114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114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14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114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114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14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14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14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14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114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114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114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114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114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114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114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14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114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114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114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114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114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114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114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114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114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114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114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114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114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114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114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114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114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114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114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114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114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114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114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114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114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114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114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114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114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114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114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114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114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114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114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114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114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114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114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114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114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114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114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114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114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114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114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114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114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114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114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114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114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114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114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114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114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114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114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114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114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114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114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114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114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114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114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114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114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114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114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114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114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114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114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114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114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114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114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114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114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114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114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114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114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114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114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114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114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114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114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114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114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114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114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114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114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114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114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114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114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114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114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114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114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114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114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114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114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114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114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114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114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114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114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114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114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114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114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114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114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114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114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114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114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114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114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114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114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114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114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114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114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114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114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114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114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114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114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114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114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114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114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114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114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114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114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114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114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114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114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114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114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114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114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114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114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114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114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114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114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114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114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114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114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114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114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114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114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114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114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114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114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114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114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114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114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114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114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114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114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114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114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114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114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114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114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114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114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114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114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114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114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114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114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114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114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114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114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114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114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114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114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114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114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114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114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114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114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114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114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114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114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114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114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114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114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114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114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114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114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114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114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114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114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114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114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114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114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114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114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114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114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114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114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114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114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114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114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114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114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114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114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114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114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114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114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114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114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114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114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114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114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114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114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114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114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114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114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114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114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114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114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114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114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114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114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114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114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114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114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114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114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114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114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114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114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114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114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114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114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114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114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114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114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114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114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114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114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114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114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114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114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114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114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114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114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114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114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114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114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114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114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114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114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114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114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114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114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114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114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114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114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114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114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114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114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114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114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114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114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114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114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114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114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114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114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114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114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114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114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114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114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114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114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114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114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114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114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114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114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114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114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114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114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114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114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114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114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114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114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114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114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114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114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114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114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114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114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114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114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114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114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114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114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114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114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114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114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114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114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114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114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114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114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114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114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114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114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114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114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114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114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114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114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114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114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114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114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114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114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114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114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114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114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114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114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114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114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114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114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114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114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114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114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114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114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114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114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114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114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114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114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114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114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114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114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114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114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114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114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114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114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114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114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114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114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114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114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114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114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114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114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114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114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114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114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114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114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114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114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114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114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114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114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114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114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114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114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114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114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114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114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114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114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114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114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114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114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114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114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114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114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114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114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114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114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114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114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114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114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114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114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114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114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114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114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114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114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114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114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114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114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114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114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114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114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114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114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114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114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114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114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114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114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114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114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114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114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114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114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114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114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114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114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114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114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114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114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114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114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114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114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114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114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114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114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114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114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114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114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114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114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114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114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114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114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114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114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114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114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114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114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114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114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114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114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114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114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114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114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114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114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114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114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114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114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114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114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114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114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114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114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114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114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114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114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114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114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114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114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114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114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114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114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114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114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114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114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114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114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114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114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114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114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114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114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114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114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114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114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114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114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114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114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114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114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114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114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114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114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114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114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114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114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114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114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114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114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114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114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114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114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114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114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114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114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114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114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114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114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114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114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114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114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114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114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114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114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114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114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114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114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114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114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114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114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114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114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114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114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114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114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114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114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114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114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114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114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114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114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114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114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114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114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114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114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114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114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114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114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114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114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114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114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114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114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114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114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114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114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114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114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114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114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114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114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114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114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114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114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114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114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114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114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114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114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114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114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114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114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114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114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114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114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114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114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114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114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114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114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114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114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114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114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114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114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114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114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114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114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114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114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114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114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114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114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114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114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114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114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114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114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114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114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114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114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114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114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114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114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114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114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114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114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114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114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114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114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114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114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114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114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114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114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114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114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114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114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114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114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114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114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114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114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114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114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114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114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114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114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114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114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114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114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114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114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114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114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114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114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114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114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114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114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114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114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114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114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114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114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114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114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114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114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114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114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114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114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114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114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114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114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114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114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114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114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114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114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114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114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114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114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114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114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114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114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114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114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114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114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114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114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114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114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114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114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114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114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114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114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114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114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114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114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114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114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114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114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114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114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114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114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114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114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114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114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114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114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114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114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114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114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114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114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114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114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114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114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114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114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114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114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114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114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114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114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114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114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114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114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114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114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114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114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114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114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114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114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114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114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114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114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114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114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4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114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114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114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114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114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114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114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114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114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114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14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114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114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114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114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114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114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114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114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114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114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114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114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114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114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114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114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114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114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114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114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114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114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114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114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114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114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114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114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114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114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114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114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114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114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114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114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114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114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114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114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114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114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114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114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114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114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114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114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114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114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114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114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114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114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114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114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114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114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114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114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114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114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114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114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114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114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114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114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114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114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114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114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114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114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114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114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114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114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114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114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114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114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114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114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114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114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114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114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114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114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114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114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114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114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114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114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114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114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114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114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114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114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114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114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114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114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114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114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114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114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114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114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114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114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114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114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114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114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114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114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114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114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114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114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114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114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114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114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114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114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114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114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114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114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114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114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114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114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114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114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114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114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114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114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114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114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114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114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114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114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114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114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114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114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114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114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114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114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114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114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114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114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114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114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114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114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114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114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114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114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114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114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114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114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114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114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114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114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114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114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114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114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114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114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114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114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114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114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114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114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114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114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114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114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114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114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114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114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114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114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114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114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114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2" name="Google Shape;4692;p114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3" name="Google Shape;4693;p114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114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114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114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114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114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114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114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114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114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114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114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114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114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114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114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114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114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1" name="Google Shape;4711;p114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2" name="Google Shape;4712;p114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114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114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114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114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114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114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114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114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114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114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114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114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114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114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114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114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114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114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114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114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114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114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114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114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114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8" name="Google Shape;4738;p114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9" name="Google Shape;4739;p114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0" name="Google Shape;4740;p114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1" name="Google Shape;4741;p114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2" name="Google Shape;4742;p114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3" name="Google Shape;4743;p114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4" name="Google Shape;4744;p114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5" name="Google Shape;4745;p114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6" name="Google Shape;4746;p114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7" name="Google Shape;4747;p114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8" name="Google Shape;4748;p114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9" name="Google Shape;4749;p114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0" name="Google Shape;4750;p114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1" name="Google Shape;4751;p114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2" name="Google Shape;4752;p114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3" name="Google Shape;4753;p114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4" name="Google Shape;4754;p114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114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114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114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114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114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114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1" name="Google Shape;4761;p114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114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114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114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5" name="Google Shape;4765;p114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114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114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8" name="Google Shape;4768;p114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114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114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1" name="Google Shape;4771;p114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2" name="Google Shape;4772;p114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3" name="Google Shape;4773;p114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4" name="Google Shape;4774;p114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5" name="Google Shape;4775;p114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6" name="Google Shape;4776;p114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7" name="Google Shape;4777;p114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8" name="Google Shape;4778;p114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9" name="Google Shape;4779;p114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0" name="Google Shape;4780;p114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1" name="Google Shape;4781;p114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2" name="Google Shape;4782;p114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3" name="Google Shape;4783;p114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114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5" name="Google Shape;4785;p114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114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114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114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114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114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114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114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114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114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114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114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114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114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114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114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114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114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114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114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114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114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114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114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114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114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114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114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114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114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5" name="Google Shape;4815;p114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6" name="Google Shape;4816;p114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114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114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114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114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114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114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114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114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114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114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114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114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114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114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114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114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114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114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114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114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114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114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114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114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114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114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114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114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114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114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114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114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114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114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114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114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114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114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114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114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114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114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114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114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114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114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114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114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114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114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114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114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114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114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114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114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114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114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114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114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77" name="Google Shape;4877;p114"/>
          <p:cNvSpPr txBox="1"/>
          <p:nvPr/>
        </p:nvSpPr>
        <p:spPr>
          <a:xfrm>
            <a:off x="3983836" y="3022067"/>
            <a:ext cx="1939807" cy="4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" sz="2425" b="1" kern="0" dirty="0">
                <a:solidFill>
                  <a:srgbClr val="D82727"/>
                </a:solidFill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Actividades</a:t>
            </a:r>
            <a:endParaRPr sz="2425" b="1" kern="0" dirty="0">
              <a:solidFill>
                <a:srgbClr val="D82727"/>
              </a:solidFill>
              <a:latin typeface="Arial Narrow" panose="020B0606020202030204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4880" name="Google Shape;4880;p114"/>
          <p:cNvSpPr txBox="1"/>
          <p:nvPr/>
        </p:nvSpPr>
        <p:spPr>
          <a:xfrm>
            <a:off x="3983836" y="767629"/>
            <a:ext cx="1408576" cy="4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" sz="2425" b="1" kern="0" dirty="0">
                <a:solidFill>
                  <a:srgbClr val="D82727"/>
                </a:solidFill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Región</a:t>
            </a:r>
            <a:endParaRPr sz="2425" b="1" kern="0" dirty="0">
              <a:solidFill>
                <a:srgbClr val="D82727"/>
              </a:solidFill>
              <a:latin typeface="Arial Narrow" panose="020B0606020202030204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4883" name="Google Shape;4883;p114"/>
          <p:cNvSpPr txBox="1"/>
          <p:nvPr/>
        </p:nvSpPr>
        <p:spPr>
          <a:xfrm>
            <a:off x="6799252" y="3003004"/>
            <a:ext cx="1781599" cy="4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" sz="2425" b="1" kern="0" dirty="0">
                <a:solidFill>
                  <a:srgbClr val="D82727"/>
                </a:solidFill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Instituciones</a:t>
            </a:r>
            <a:endParaRPr sz="2425" b="1" kern="0" dirty="0">
              <a:solidFill>
                <a:srgbClr val="D82727"/>
              </a:solidFill>
              <a:latin typeface="Arial Narrow" panose="020B0606020202030204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4886" name="Google Shape;4886;p114"/>
          <p:cNvSpPr txBox="1"/>
          <p:nvPr/>
        </p:nvSpPr>
        <p:spPr>
          <a:xfrm>
            <a:off x="6797283" y="767629"/>
            <a:ext cx="1408576" cy="4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" sz="2425" b="1" kern="0" dirty="0">
                <a:solidFill>
                  <a:srgbClr val="D82727"/>
                </a:solidFill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Género</a:t>
            </a:r>
            <a:endParaRPr sz="2425" b="1" kern="0" dirty="0">
              <a:solidFill>
                <a:srgbClr val="D82727"/>
              </a:solidFill>
              <a:latin typeface="Arial Narrow" panose="020B0606020202030204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E62B83-2165-AE12-41AA-D0B58DEB8477}"/>
              </a:ext>
            </a:extLst>
          </p:cNvPr>
          <p:cNvSpPr txBox="1"/>
          <p:nvPr/>
        </p:nvSpPr>
        <p:spPr>
          <a:xfrm>
            <a:off x="531635" y="1843813"/>
            <a:ext cx="3059460" cy="3363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8035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ES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Hasta la fecha, el programa ha llevado a cabo </a:t>
            </a:r>
            <a:r>
              <a:rPr lang="es-ES" i="1" u="sng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68 actividades de intercambio de conocimientos y experiencias </a:t>
            </a:r>
            <a:r>
              <a:rPr lang="es-ES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en las que han participado </a:t>
            </a:r>
            <a:r>
              <a:rPr lang="es-ES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1.070 personas de 273 instituciones de 32 países </a:t>
            </a:r>
            <a:r>
              <a:rPr lang="es-ES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Overpass Light"/>
              </a:rPr>
              <a:t>de América Latina y el Caribe, así como de 11 países de la UE.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FB66078-36EF-44EF-931D-057029072280}"/>
              </a:ext>
            </a:extLst>
          </p:cNvPr>
          <p:cNvSpPr/>
          <p:nvPr/>
        </p:nvSpPr>
        <p:spPr>
          <a:xfrm>
            <a:off x="4070122" y="1323107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0E24C5-79EC-7429-82F4-DCF54E328853}"/>
              </a:ext>
            </a:extLst>
          </p:cNvPr>
          <p:cNvSpPr/>
          <p:nvPr/>
        </p:nvSpPr>
        <p:spPr>
          <a:xfrm>
            <a:off x="4070122" y="1589984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6BBE5E-812E-1C7F-9F4D-80707456C9E8}"/>
              </a:ext>
            </a:extLst>
          </p:cNvPr>
          <p:cNvSpPr/>
          <p:nvPr/>
        </p:nvSpPr>
        <p:spPr>
          <a:xfrm>
            <a:off x="4070122" y="1878016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2CECE9E-D306-3D73-8987-5D8A2CABF416}"/>
              </a:ext>
            </a:extLst>
          </p:cNvPr>
          <p:cNvSpPr/>
          <p:nvPr/>
        </p:nvSpPr>
        <p:spPr>
          <a:xfrm>
            <a:off x="4070122" y="2115195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5FF1702-DCE5-AC64-3F3A-470A6CF3B273}"/>
              </a:ext>
            </a:extLst>
          </p:cNvPr>
          <p:cNvSpPr/>
          <p:nvPr/>
        </p:nvSpPr>
        <p:spPr>
          <a:xfrm>
            <a:off x="4070122" y="2382072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1" name="Google Shape;4887;p114">
            <a:extLst>
              <a:ext uri="{FF2B5EF4-FFF2-40B4-BE49-F238E27FC236}">
                <a16:creationId xmlns:a16="http://schemas.microsoft.com/office/drawing/2014/main" id="{1B770C82-9B25-B2C7-ED3A-9282E5A52F0C}"/>
              </a:ext>
            </a:extLst>
          </p:cNvPr>
          <p:cNvSpPr txBox="1"/>
          <p:nvPr/>
        </p:nvSpPr>
        <p:spPr>
          <a:xfrm>
            <a:off x="4243624" y="1234406"/>
            <a:ext cx="2297576" cy="134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" sz="154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América </a:t>
            </a:r>
            <a:r>
              <a:rPr lang="en" sz="1764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70%</a:t>
            </a:r>
            <a:endParaRPr lang="en" sz="154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54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Caribe </a:t>
            </a:r>
            <a:r>
              <a:rPr lang="es-CL" sz="1764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18%</a:t>
            </a:r>
            <a:endParaRPr lang="es-CL" sz="154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54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Europa </a:t>
            </a:r>
            <a:r>
              <a:rPr lang="es-CL" sz="1764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10%</a:t>
            </a:r>
            <a:endParaRPr lang="es-CL" sz="154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54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Supra Nacional </a:t>
            </a:r>
            <a:r>
              <a:rPr lang="es-CL" sz="1764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2%</a:t>
            </a:r>
            <a:endParaRPr lang="es-CL" sz="154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54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Países SICA </a:t>
            </a:r>
            <a:r>
              <a:rPr lang="es-CL" sz="1764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18%</a:t>
            </a:r>
            <a:endParaRPr sz="154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12" name="Google Shape;4887;p114">
            <a:extLst>
              <a:ext uri="{FF2B5EF4-FFF2-40B4-BE49-F238E27FC236}">
                <a16:creationId xmlns:a16="http://schemas.microsoft.com/office/drawing/2014/main" id="{99661DEB-8BB6-E334-1AE0-A5C2898CF8FE}"/>
              </a:ext>
            </a:extLst>
          </p:cNvPr>
          <p:cNvSpPr txBox="1"/>
          <p:nvPr/>
        </p:nvSpPr>
        <p:spPr>
          <a:xfrm>
            <a:off x="7155238" y="3517579"/>
            <a:ext cx="2542708" cy="134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Adm. Pública </a:t>
            </a:r>
            <a:r>
              <a:rPr lang="en" sz="154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76%</a:t>
            </a:r>
            <a:endParaRPr lang="en" sz="132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Org</a:t>
            </a:r>
            <a:r>
              <a:rPr lang="es-CL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. Multilaterales </a:t>
            </a:r>
            <a:r>
              <a:rPr lang="es-CL" sz="154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6%</a:t>
            </a:r>
            <a:endParaRPr lang="es-CL" sz="132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kern="0" dirty="0" err="1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Ues</a:t>
            </a:r>
            <a:r>
              <a:rPr lang="es-CL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/ OSC </a:t>
            </a:r>
            <a:r>
              <a:rPr lang="es-CL" sz="154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8%</a:t>
            </a:r>
            <a:endParaRPr lang="es-CL" sz="132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Empresas </a:t>
            </a:r>
            <a:r>
              <a:rPr lang="es-CL" sz="1543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Overpass Light"/>
              </a:rPr>
              <a:t>3% </a:t>
            </a: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Instituciones UE </a:t>
            </a:r>
            <a:r>
              <a:rPr lang="es-CL" sz="154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6%</a:t>
            </a:r>
            <a:endParaRPr lang="es-CL" sz="132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Autónomos </a:t>
            </a:r>
            <a:r>
              <a:rPr lang="es-CL" sz="154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3%</a:t>
            </a:r>
            <a:endParaRPr sz="1323" b="1" kern="0" dirty="0">
              <a:solidFill>
                <a:srgbClr val="000000"/>
              </a:solidFill>
              <a:latin typeface="Arial Narrow" panose="020B0606020202030204" pitchFamily="34" charset="0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29C35E7-252D-EA79-3004-60CF34103263}"/>
              </a:ext>
            </a:extLst>
          </p:cNvPr>
          <p:cNvSpPr/>
          <p:nvPr/>
        </p:nvSpPr>
        <p:spPr>
          <a:xfrm>
            <a:off x="6958410" y="3556291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B5642FD-A9E1-9814-B935-4E9DAA15A2D2}"/>
              </a:ext>
            </a:extLst>
          </p:cNvPr>
          <p:cNvSpPr/>
          <p:nvPr/>
        </p:nvSpPr>
        <p:spPr>
          <a:xfrm>
            <a:off x="6958410" y="3774251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300DFC0-C5CD-4CB3-64DF-D0EE46F7373B}"/>
              </a:ext>
            </a:extLst>
          </p:cNvPr>
          <p:cNvSpPr/>
          <p:nvPr/>
        </p:nvSpPr>
        <p:spPr>
          <a:xfrm>
            <a:off x="6958410" y="4000799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066A418-5506-55BF-306F-EFE6CAA5AE7D}"/>
              </a:ext>
            </a:extLst>
          </p:cNvPr>
          <p:cNvSpPr/>
          <p:nvPr/>
        </p:nvSpPr>
        <p:spPr>
          <a:xfrm>
            <a:off x="6958410" y="4215510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ED8BF58-1D94-685F-57E8-872A6D3EAF3A}"/>
              </a:ext>
            </a:extLst>
          </p:cNvPr>
          <p:cNvSpPr/>
          <p:nvPr/>
        </p:nvSpPr>
        <p:spPr>
          <a:xfrm>
            <a:off x="6958410" y="4429457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C3BB1A7-CC8E-3BA5-96F1-6C16D54F5068}"/>
              </a:ext>
            </a:extLst>
          </p:cNvPr>
          <p:cNvSpPr/>
          <p:nvPr/>
        </p:nvSpPr>
        <p:spPr>
          <a:xfrm>
            <a:off x="6950009" y="4660471"/>
            <a:ext cx="155452" cy="165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grpSp>
        <p:nvGrpSpPr>
          <p:cNvPr id="21" name="Google Shape;13852;p138">
            <a:extLst>
              <a:ext uri="{FF2B5EF4-FFF2-40B4-BE49-F238E27FC236}">
                <a16:creationId xmlns:a16="http://schemas.microsoft.com/office/drawing/2014/main" id="{5BC81183-24C3-4044-4A6A-5D7E43EDC7C3}"/>
              </a:ext>
            </a:extLst>
          </p:cNvPr>
          <p:cNvGrpSpPr/>
          <p:nvPr/>
        </p:nvGrpSpPr>
        <p:grpSpPr>
          <a:xfrm>
            <a:off x="7391413" y="1256232"/>
            <a:ext cx="1044583" cy="731064"/>
            <a:chOff x="2933305" y="4097345"/>
            <a:chExt cx="432841" cy="294072"/>
          </a:xfrm>
          <a:solidFill>
            <a:schemeClr val="bg1">
              <a:lumMod val="50000"/>
            </a:schemeClr>
          </a:solidFill>
        </p:grpSpPr>
        <p:grpSp>
          <p:nvGrpSpPr>
            <p:cNvPr id="25" name="Google Shape;13862;p138">
              <a:extLst>
                <a:ext uri="{FF2B5EF4-FFF2-40B4-BE49-F238E27FC236}">
                  <a16:creationId xmlns:a16="http://schemas.microsoft.com/office/drawing/2014/main" id="{7CA9655C-65EE-2786-2322-EC1493F9C32A}"/>
                </a:ext>
              </a:extLst>
            </p:cNvPr>
            <p:cNvGrpSpPr/>
            <p:nvPr/>
          </p:nvGrpSpPr>
          <p:grpSpPr>
            <a:xfrm>
              <a:off x="3218315" y="4098390"/>
              <a:ext cx="147831" cy="291993"/>
              <a:chOff x="3538787" y="4476678"/>
              <a:chExt cx="159232" cy="314512"/>
            </a:xfrm>
            <a:grpFill/>
          </p:grpSpPr>
          <p:sp>
            <p:nvSpPr>
              <p:cNvPr id="29" name="Google Shape;13863;p138">
                <a:extLst>
                  <a:ext uri="{FF2B5EF4-FFF2-40B4-BE49-F238E27FC236}">
                    <a16:creationId xmlns:a16="http://schemas.microsoft.com/office/drawing/2014/main" id="{0D1D8724-5224-9FF5-7968-C9269155B86A}"/>
                  </a:ext>
                </a:extLst>
              </p:cNvPr>
              <p:cNvSpPr/>
              <p:nvPr/>
            </p:nvSpPr>
            <p:spPr>
              <a:xfrm>
                <a:off x="3538787" y="4536719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Tx/>
                </a:pPr>
                <a:endParaRPr sz="1543" kern="0">
                  <a:solidFill>
                    <a:srgbClr val="000000"/>
                  </a:solidFill>
                  <a:latin typeface="Arial Narrow" panose="020B060602020203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13864;p138">
                <a:extLst>
                  <a:ext uri="{FF2B5EF4-FFF2-40B4-BE49-F238E27FC236}">
                    <a16:creationId xmlns:a16="http://schemas.microsoft.com/office/drawing/2014/main" id="{870DE678-AF9E-3D21-08D5-D2C2172C8FBF}"/>
                  </a:ext>
                </a:extLst>
              </p:cNvPr>
              <p:cNvSpPr/>
              <p:nvPr/>
            </p:nvSpPr>
            <p:spPr>
              <a:xfrm>
                <a:off x="3592628" y="4476678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Tx/>
                </a:pPr>
                <a:endParaRPr sz="1543" kern="0">
                  <a:solidFill>
                    <a:srgbClr val="000000"/>
                  </a:solidFill>
                  <a:latin typeface="Arial Narrow" panose="020B0606020202030204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13865;p138">
              <a:extLst>
                <a:ext uri="{FF2B5EF4-FFF2-40B4-BE49-F238E27FC236}">
                  <a16:creationId xmlns:a16="http://schemas.microsoft.com/office/drawing/2014/main" id="{87157220-C993-2664-A706-4D71A21E31E9}"/>
                </a:ext>
              </a:extLst>
            </p:cNvPr>
            <p:cNvGrpSpPr/>
            <p:nvPr/>
          </p:nvGrpSpPr>
          <p:grpSpPr>
            <a:xfrm>
              <a:off x="2933305" y="4097345"/>
              <a:ext cx="118572" cy="294072"/>
              <a:chOff x="3343310" y="4475554"/>
              <a:chExt cx="127717" cy="316751"/>
            </a:xfrm>
            <a:grpFill/>
          </p:grpSpPr>
          <p:sp>
            <p:nvSpPr>
              <p:cNvPr id="27" name="Google Shape;13866;p138">
                <a:extLst>
                  <a:ext uri="{FF2B5EF4-FFF2-40B4-BE49-F238E27FC236}">
                    <a16:creationId xmlns:a16="http://schemas.microsoft.com/office/drawing/2014/main" id="{55D43CE4-1B27-14D2-072F-27E99D1FDEA5}"/>
                  </a:ext>
                </a:extLst>
              </p:cNvPr>
              <p:cNvSpPr/>
              <p:nvPr/>
            </p:nvSpPr>
            <p:spPr>
              <a:xfrm>
                <a:off x="3343310" y="4535964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Tx/>
                </a:pPr>
                <a:endParaRPr sz="1543" kern="0" dirty="0">
                  <a:solidFill>
                    <a:srgbClr val="000000"/>
                  </a:solidFill>
                  <a:latin typeface="Arial Narrow" panose="020B060602020203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13867;p138">
                <a:extLst>
                  <a:ext uri="{FF2B5EF4-FFF2-40B4-BE49-F238E27FC236}">
                    <a16:creationId xmlns:a16="http://schemas.microsoft.com/office/drawing/2014/main" id="{9BED17BF-9797-4A44-7623-301768B11226}"/>
                  </a:ext>
                </a:extLst>
              </p:cNvPr>
              <p:cNvSpPr/>
              <p:nvPr/>
            </p:nvSpPr>
            <p:spPr>
              <a:xfrm>
                <a:off x="3381341" y="4475554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Tx/>
                </a:pPr>
                <a:endParaRPr sz="1543" kern="0">
                  <a:solidFill>
                    <a:srgbClr val="000000"/>
                  </a:solidFill>
                  <a:latin typeface="Arial Narrow" panose="020B0606020202030204" pitchFamily="34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4982" name="CuadroTexto 4981">
            <a:extLst>
              <a:ext uri="{FF2B5EF4-FFF2-40B4-BE49-F238E27FC236}">
                <a16:creationId xmlns:a16="http://schemas.microsoft.com/office/drawing/2014/main" id="{6BF8B9F0-0068-4615-C6FD-E90BF6CB6767}"/>
              </a:ext>
            </a:extLst>
          </p:cNvPr>
          <p:cNvSpPr txBox="1"/>
          <p:nvPr/>
        </p:nvSpPr>
        <p:spPr>
          <a:xfrm>
            <a:off x="7262256" y="1936100"/>
            <a:ext cx="855588" cy="49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2646" b="1" kern="0" dirty="0">
                <a:solidFill>
                  <a:srgbClr val="000000"/>
                </a:solidFill>
                <a:latin typeface="Arial Narrow" panose="020B0606020202030204" pitchFamily="34" charset="0"/>
                <a:ea typeface="MS Gothic" panose="020B0609070205080204" pitchFamily="49" charset="-128"/>
                <a:cs typeface="Overpass Light"/>
                <a:sym typeface="Overpass Light"/>
              </a:rPr>
              <a:t>40%</a:t>
            </a:r>
            <a:endParaRPr lang="es-CL" sz="2205" kern="0" dirty="0">
              <a:solidFill>
                <a:srgbClr val="000000"/>
              </a:solidFill>
              <a:latin typeface="Arial Narrow" panose="020B0606020202030204" pitchFamily="34" charset="0"/>
              <a:ea typeface="MS Gothic" panose="020B0609070205080204" pitchFamily="49" charset="-128"/>
              <a:cs typeface="Arial"/>
              <a:sym typeface="Arial"/>
            </a:endParaRPr>
          </a:p>
        </p:txBody>
      </p:sp>
      <p:sp>
        <p:nvSpPr>
          <p:cNvPr id="4983" name="CuadroTexto 4982">
            <a:extLst>
              <a:ext uri="{FF2B5EF4-FFF2-40B4-BE49-F238E27FC236}">
                <a16:creationId xmlns:a16="http://schemas.microsoft.com/office/drawing/2014/main" id="{87040DD0-D891-331D-EC55-E3E6EE082190}"/>
              </a:ext>
            </a:extLst>
          </p:cNvPr>
          <p:cNvSpPr txBox="1"/>
          <p:nvPr/>
        </p:nvSpPr>
        <p:spPr>
          <a:xfrm>
            <a:off x="7983197" y="1936100"/>
            <a:ext cx="855588" cy="49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2646" b="1" kern="0" dirty="0">
                <a:solidFill>
                  <a:srgbClr val="000000"/>
                </a:solidFill>
                <a:latin typeface="Arial Narrow" panose="020B0606020202030204" pitchFamily="34" charset="0"/>
                <a:ea typeface="MS Gothic" panose="020B0609070205080204" pitchFamily="49" charset="-128"/>
                <a:cs typeface="Overpass Light"/>
                <a:sym typeface="Overpass Light"/>
              </a:rPr>
              <a:t>60%</a:t>
            </a:r>
            <a:endParaRPr lang="es-CL" sz="2205" kern="0" dirty="0">
              <a:solidFill>
                <a:srgbClr val="000000"/>
              </a:solidFill>
              <a:latin typeface="Arial Narrow" panose="020B0606020202030204" pitchFamily="34" charset="0"/>
              <a:ea typeface="MS Gothic" panose="020B0609070205080204" pitchFamily="49" charset="-128"/>
              <a:cs typeface="Arial"/>
              <a:sym typeface="Arial"/>
            </a:endParaRPr>
          </a:p>
        </p:txBody>
      </p:sp>
      <p:sp>
        <p:nvSpPr>
          <p:cNvPr id="4984" name="Rectángulo 4983">
            <a:extLst>
              <a:ext uri="{FF2B5EF4-FFF2-40B4-BE49-F238E27FC236}">
                <a16:creationId xmlns:a16="http://schemas.microsoft.com/office/drawing/2014/main" id="{9E7EF5BB-C81C-8396-4FAF-08772BB5F73F}"/>
              </a:ext>
            </a:extLst>
          </p:cNvPr>
          <p:cNvSpPr/>
          <p:nvPr/>
        </p:nvSpPr>
        <p:spPr>
          <a:xfrm>
            <a:off x="4113301" y="3556291"/>
            <a:ext cx="566723" cy="483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4987" name="Rectángulo 4986">
            <a:extLst>
              <a:ext uri="{FF2B5EF4-FFF2-40B4-BE49-F238E27FC236}">
                <a16:creationId xmlns:a16="http://schemas.microsoft.com/office/drawing/2014/main" id="{08A5F846-4F32-F479-78E5-7F9011C83AF8}"/>
              </a:ext>
            </a:extLst>
          </p:cNvPr>
          <p:cNvSpPr/>
          <p:nvPr/>
        </p:nvSpPr>
        <p:spPr>
          <a:xfrm>
            <a:off x="4850505" y="3556670"/>
            <a:ext cx="566723" cy="483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4988" name="Rectángulo 4987">
            <a:extLst>
              <a:ext uri="{FF2B5EF4-FFF2-40B4-BE49-F238E27FC236}">
                <a16:creationId xmlns:a16="http://schemas.microsoft.com/office/drawing/2014/main" id="{3E0002EB-46E1-A10E-B61C-D2187C9BE9FE}"/>
              </a:ext>
            </a:extLst>
          </p:cNvPr>
          <p:cNvSpPr/>
          <p:nvPr/>
        </p:nvSpPr>
        <p:spPr>
          <a:xfrm>
            <a:off x="5575826" y="3556291"/>
            <a:ext cx="566723" cy="483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4989" name="Rectángulo 4988">
            <a:extLst>
              <a:ext uri="{FF2B5EF4-FFF2-40B4-BE49-F238E27FC236}">
                <a16:creationId xmlns:a16="http://schemas.microsoft.com/office/drawing/2014/main" id="{BB9D7175-5E82-BA61-30EC-FE7BA809D72D}"/>
              </a:ext>
            </a:extLst>
          </p:cNvPr>
          <p:cNvSpPr/>
          <p:nvPr/>
        </p:nvSpPr>
        <p:spPr>
          <a:xfrm>
            <a:off x="4113301" y="4283621"/>
            <a:ext cx="566723" cy="483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4990" name="Rectángulo 4989">
            <a:extLst>
              <a:ext uri="{FF2B5EF4-FFF2-40B4-BE49-F238E27FC236}">
                <a16:creationId xmlns:a16="http://schemas.microsoft.com/office/drawing/2014/main" id="{0183E63E-8FAA-D218-B6DB-2D8BD00C62E4}"/>
              </a:ext>
            </a:extLst>
          </p:cNvPr>
          <p:cNvSpPr/>
          <p:nvPr/>
        </p:nvSpPr>
        <p:spPr>
          <a:xfrm>
            <a:off x="4850505" y="4283999"/>
            <a:ext cx="566723" cy="483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4991" name="Rectángulo 4990">
            <a:extLst>
              <a:ext uri="{FF2B5EF4-FFF2-40B4-BE49-F238E27FC236}">
                <a16:creationId xmlns:a16="http://schemas.microsoft.com/office/drawing/2014/main" id="{75A36F43-094F-B192-5040-0448ABB96ADE}"/>
              </a:ext>
            </a:extLst>
          </p:cNvPr>
          <p:cNvSpPr/>
          <p:nvPr/>
        </p:nvSpPr>
        <p:spPr>
          <a:xfrm>
            <a:off x="5575826" y="4283621"/>
            <a:ext cx="566723" cy="483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s-CL" sz="1543" kern="0">
              <a:solidFill>
                <a:srgbClr val="FFFFFF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4993" name="CuadroTexto 4992">
            <a:extLst>
              <a:ext uri="{FF2B5EF4-FFF2-40B4-BE49-F238E27FC236}">
                <a16:creationId xmlns:a16="http://schemas.microsoft.com/office/drawing/2014/main" id="{617A5831-AF86-3A5E-81DA-7D3CE7FD8B40}"/>
              </a:ext>
            </a:extLst>
          </p:cNvPr>
          <p:cNvSpPr txBox="1"/>
          <p:nvPr/>
        </p:nvSpPr>
        <p:spPr>
          <a:xfrm>
            <a:off x="4039222" y="4011560"/>
            <a:ext cx="986984" cy="22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882" i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Seminarios </a:t>
            </a:r>
            <a:endParaRPr lang="es-CL" sz="882" i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4994" name="CuadroTexto 4993">
            <a:extLst>
              <a:ext uri="{FF2B5EF4-FFF2-40B4-BE49-F238E27FC236}">
                <a16:creationId xmlns:a16="http://schemas.microsoft.com/office/drawing/2014/main" id="{5A4B5B45-17D5-1710-F97F-CDF34153B51E}"/>
              </a:ext>
            </a:extLst>
          </p:cNvPr>
          <p:cNvSpPr txBox="1"/>
          <p:nvPr/>
        </p:nvSpPr>
        <p:spPr>
          <a:xfrm>
            <a:off x="4764543" y="4000799"/>
            <a:ext cx="986984" cy="22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882" i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Overpass Light"/>
              </a:rPr>
              <a:t>A. Técnica</a:t>
            </a:r>
            <a:endParaRPr lang="es-CL" sz="882" i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4995" name="CuadroTexto 4994">
            <a:extLst>
              <a:ext uri="{FF2B5EF4-FFF2-40B4-BE49-F238E27FC236}">
                <a16:creationId xmlns:a16="http://schemas.microsoft.com/office/drawing/2014/main" id="{61E6CA9B-4020-4099-1A78-B8DC40699F6B}"/>
              </a:ext>
            </a:extLst>
          </p:cNvPr>
          <p:cNvSpPr txBox="1"/>
          <p:nvPr/>
        </p:nvSpPr>
        <p:spPr>
          <a:xfrm>
            <a:off x="5503188" y="3993450"/>
            <a:ext cx="986984" cy="22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882" i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Reuniones </a:t>
            </a:r>
            <a:endParaRPr lang="es-CL" sz="882" i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4996" name="CuadroTexto 4995">
            <a:extLst>
              <a:ext uri="{FF2B5EF4-FFF2-40B4-BE49-F238E27FC236}">
                <a16:creationId xmlns:a16="http://schemas.microsoft.com/office/drawing/2014/main" id="{23E2E39B-E26B-1F71-E923-8D981AFA088A}"/>
              </a:ext>
            </a:extLst>
          </p:cNvPr>
          <p:cNvSpPr txBox="1"/>
          <p:nvPr/>
        </p:nvSpPr>
        <p:spPr>
          <a:xfrm>
            <a:off x="4044163" y="4740831"/>
            <a:ext cx="986984" cy="22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882" i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Formación</a:t>
            </a:r>
            <a:endParaRPr lang="es-CL" sz="882" i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4997" name="CuadroTexto 4996">
            <a:extLst>
              <a:ext uri="{FF2B5EF4-FFF2-40B4-BE49-F238E27FC236}">
                <a16:creationId xmlns:a16="http://schemas.microsoft.com/office/drawing/2014/main" id="{3B6D7238-27DA-5F33-C097-C3936D560500}"/>
              </a:ext>
            </a:extLst>
          </p:cNvPr>
          <p:cNvSpPr txBox="1"/>
          <p:nvPr/>
        </p:nvSpPr>
        <p:spPr>
          <a:xfrm>
            <a:off x="4752280" y="4737345"/>
            <a:ext cx="986984" cy="22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882" i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Visitas Estudio </a:t>
            </a:r>
            <a:endParaRPr lang="es-CL" sz="882" i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4998" name="CuadroTexto 4997">
            <a:extLst>
              <a:ext uri="{FF2B5EF4-FFF2-40B4-BE49-F238E27FC236}">
                <a16:creationId xmlns:a16="http://schemas.microsoft.com/office/drawing/2014/main" id="{453277AA-FD60-CE5B-52E9-28BE7120FB72}"/>
              </a:ext>
            </a:extLst>
          </p:cNvPr>
          <p:cNvSpPr txBox="1"/>
          <p:nvPr/>
        </p:nvSpPr>
        <p:spPr>
          <a:xfrm>
            <a:off x="5616376" y="4731201"/>
            <a:ext cx="986984" cy="22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882" i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Pasantías</a:t>
            </a:r>
            <a:endParaRPr lang="es-CL" sz="882" i="1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000" name="CuadroTexto 4999">
            <a:extLst>
              <a:ext uri="{FF2B5EF4-FFF2-40B4-BE49-F238E27FC236}">
                <a16:creationId xmlns:a16="http://schemas.microsoft.com/office/drawing/2014/main" id="{068B569B-BA8B-6867-5CA8-685CF97267AE}"/>
              </a:ext>
            </a:extLst>
          </p:cNvPr>
          <p:cNvSpPr txBox="1"/>
          <p:nvPr/>
        </p:nvSpPr>
        <p:spPr>
          <a:xfrm>
            <a:off x="4026040" y="3653499"/>
            <a:ext cx="419154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32</a:t>
            </a:r>
            <a:endParaRPr lang="es-CL" sz="1323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001" name="CuadroTexto 5000">
            <a:extLst>
              <a:ext uri="{FF2B5EF4-FFF2-40B4-BE49-F238E27FC236}">
                <a16:creationId xmlns:a16="http://schemas.microsoft.com/office/drawing/2014/main" id="{9D01A96D-8C2F-F4F5-D49D-E29A75B56133}"/>
              </a:ext>
            </a:extLst>
          </p:cNvPr>
          <p:cNvSpPr txBox="1"/>
          <p:nvPr/>
        </p:nvSpPr>
        <p:spPr>
          <a:xfrm>
            <a:off x="4776497" y="3653009"/>
            <a:ext cx="419154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18</a:t>
            </a:r>
            <a:endParaRPr lang="es-CL" sz="1323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002" name="CuadroTexto 5001">
            <a:extLst>
              <a:ext uri="{FF2B5EF4-FFF2-40B4-BE49-F238E27FC236}">
                <a16:creationId xmlns:a16="http://schemas.microsoft.com/office/drawing/2014/main" id="{1D6735C9-4729-F1F9-15B4-344A0B5F3CF8}"/>
              </a:ext>
            </a:extLst>
          </p:cNvPr>
          <p:cNvSpPr txBox="1"/>
          <p:nvPr/>
        </p:nvSpPr>
        <p:spPr>
          <a:xfrm>
            <a:off x="5504489" y="3649903"/>
            <a:ext cx="419154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10</a:t>
            </a:r>
            <a:endParaRPr lang="es-CL" sz="1323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003" name="CuadroTexto 5002">
            <a:extLst>
              <a:ext uri="{FF2B5EF4-FFF2-40B4-BE49-F238E27FC236}">
                <a16:creationId xmlns:a16="http://schemas.microsoft.com/office/drawing/2014/main" id="{9731426B-FA7A-8E4B-FD4B-D26DD8B4A0CC}"/>
              </a:ext>
            </a:extLst>
          </p:cNvPr>
          <p:cNvSpPr txBox="1"/>
          <p:nvPr/>
        </p:nvSpPr>
        <p:spPr>
          <a:xfrm>
            <a:off x="4070080" y="4372879"/>
            <a:ext cx="419154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5</a:t>
            </a:r>
            <a:endParaRPr lang="es-CL" sz="1323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004" name="CuadroTexto 5003">
            <a:extLst>
              <a:ext uri="{FF2B5EF4-FFF2-40B4-BE49-F238E27FC236}">
                <a16:creationId xmlns:a16="http://schemas.microsoft.com/office/drawing/2014/main" id="{E866E1F7-F997-B7DA-8A14-1AA89405BA7E}"/>
              </a:ext>
            </a:extLst>
          </p:cNvPr>
          <p:cNvSpPr txBox="1"/>
          <p:nvPr/>
        </p:nvSpPr>
        <p:spPr>
          <a:xfrm>
            <a:off x="4781013" y="4372875"/>
            <a:ext cx="419154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2</a:t>
            </a:r>
            <a:endParaRPr lang="es-CL" sz="1323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005" name="CuadroTexto 5004">
            <a:extLst>
              <a:ext uri="{FF2B5EF4-FFF2-40B4-BE49-F238E27FC236}">
                <a16:creationId xmlns:a16="http://schemas.microsoft.com/office/drawing/2014/main" id="{8CBE2B4B-DEBB-8785-AA20-16A6E8E3259E}"/>
              </a:ext>
            </a:extLst>
          </p:cNvPr>
          <p:cNvSpPr txBox="1"/>
          <p:nvPr/>
        </p:nvSpPr>
        <p:spPr>
          <a:xfrm>
            <a:off x="5509005" y="4369769"/>
            <a:ext cx="419154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323" b="1" kern="0" dirty="0">
                <a:solidFill>
                  <a:srgbClr val="000000"/>
                </a:solidFill>
                <a:latin typeface="Arial Narrow" panose="020B0606020202030204" pitchFamily="34" charset="0"/>
                <a:ea typeface="Overpass Light"/>
                <a:cs typeface="Overpass Light"/>
                <a:sym typeface="Overpass Light"/>
              </a:rPr>
              <a:t>1</a:t>
            </a:r>
            <a:endParaRPr lang="es-CL" sz="1323" kern="0" dirty="0">
              <a:solidFill>
                <a:srgbClr val="000000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grpSp>
        <p:nvGrpSpPr>
          <p:cNvPr id="5006" name="Google Shape;15070;p141">
            <a:extLst>
              <a:ext uri="{FF2B5EF4-FFF2-40B4-BE49-F238E27FC236}">
                <a16:creationId xmlns:a16="http://schemas.microsoft.com/office/drawing/2014/main" id="{56B69870-6AFB-68E2-F63E-1580598C1F04}"/>
              </a:ext>
            </a:extLst>
          </p:cNvPr>
          <p:cNvGrpSpPr/>
          <p:nvPr/>
        </p:nvGrpSpPr>
        <p:grpSpPr>
          <a:xfrm>
            <a:off x="4308130" y="4401258"/>
            <a:ext cx="324397" cy="237512"/>
            <a:chOff x="1289311" y="2926222"/>
            <a:chExt cx="408156" cy="299783"/>
          </a:xfrm>
          <a:solidFill>
            <a:schemeClr val="bg1">
              <a:lumMod val="50000"/>
            </a:schemeClr>
          </a:solidFill>
        </p:grpSpPr>
        <p:sp>
          <p:nvSpPr>
            <p:cNvPr id="5007" name="Google Shape;15071;p141">
              <a:extLst>
                <a:ext uri="{FF2B5EF4-FFF2-40B4-BE49-F238E27FC236}">
                  <a16:creationId xmlns:a16="http://schemas.microsoft.com/office/drawing/2014/main" id="{2BA61B7A-0E02-8CAE-80D5-25361B6703C9}"/>
                </a:ext>
              </a:extLst>
            </p:cNvPr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08" name="Google Shape;15072;p141">
              <a:extLst>
                <a:ext uri="{FF2B5EF4-FFF2-40B4-BE49-F238E27FC236}">
                  <a16:creationId xmlns:a16="http://schemas.microsoft.com/office/drawing/2014/main" id="{17AC0EC9-7B00-6467-6683-261BD0CEADEE}"/>
                </a:ext>
              </a:extLst>
            </p:cNvPr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009" name="Google Shape;17644;p145">
            <a:extLst>
              <a:ext uri="{FF2B5EF4-FFF2-40B4-BE49-F238E27FC236}">
                <a16:creationId xmlns:a16="http://schemas.microsoft.com/office/drawing/2014/main" id="{C5C6D42E-6A5B-6106-E712-DF8D6923E559}"/>
              </a:ext>
            </a:extLst>
          </p:cNvPr>
          <p:cNvGrpSpPr/>
          <p:nvPr/>
        </p:nvGrpSpPr>
        <p:grpSpPr>
          <a:xfrm>
            <a:off x="4996433" y="4398204"/>
            <a:ext cx="388965" cy="242127"/>
            <a:chOff x="1341727" y="2483349"/>
            <a:chExt cx="419913" cy="308109"/>
          </a:xfrm>
          <a:solidFill>
            <a:schemeClr val="bg1">
              <a:lumMod val="50000"/>
            </a:schemeClr>
          </a:solidFill>
        </p:grpSpPr>
        <p:sp>
          <p:nvSpPr>
            <p:cNvPr id="5010" name="Google Shape;17645;p145">
              <a:extLst>
                <a:ext uri="{FF2B5EF4-FFF2-40B4-BE49-F238E27FC236}">
                  <a16:creationId xmlns:a16="http://schemas.microsoft.com/office/drawing/2014/main" id="{80DE55B6-F6FE-9BF2-0658-D55A8DFAD360}"/>
                </a:ext>
              </a:extLst>
            </p:cNvPr>
            <p:cNvSpPr/>
            <p:nvPr/>
          </p:nvSpPr>
          <p:spPr>
            <a:xfrm>
              <a:off x="1623896" y="2522310"/>
              <a:ext cx="53488" cy="18605"/>
            </a:xfrm>
            <a:custGeom>
              <a:avLst/>
              <a:gdLst/>
              <a:ahLst/>
              <a:cxnLst/>
              <a:rect l="l" t="t" r="r" b="b"/>
              <a:pathLst>
                <a:path w="1406" h="489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1" name="Google Shape;17646;p145">
              <a:extLst>
                <a:ext uri="{FF2B5EF4-FFF2-40B4-BE49-F238E27FC236}">
                  <a16:creationId xmlns:a16="http://schemas.microsoft.com/office/drawing/2014/main" id="{6B260FA7-DC93-CE15-6E5A-B757A95F3FEA}"/>
                </a:ext>
              </a:extLst>
            </p:cNvPr>
            <p:cNvSpPr/>
            <p:nvPr/>
          </p:nvSpPr>
          <p:spPr>
            <a:xfrm>
              <a:off x="1341727" y="2483349"/>
              <a:ext cx="419913" cy="308109"/>
            </a:xfrm>
            <a:custGeom>
              <a:avLst/>
              <a:gdLst/>
              <a:ahLst/>
              <a:cxnLst/>
              <a:rect l="l" t="t" r="r" b="b"/>
              <a:pathLst>
                <a:path w="11038" h="8098" extrusionOk="0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2" name="Google Shape;17647;p145">
              <a:extLst>
                <a:ext uri="{FF2B5EF4-FFF2-40B4-BE49-F238E27FC236}">
                  <a16:creationId xmlns:a16="http://schemas.microsoft.com/office/drawing/2014/main" id="{343DDEFB-BD77-D524-5969-9D72D66108ED}"/>
                </a:ext>
              </a:extLst>
            </p:cNvPr>
            <p:cNvSpPr/>
            <p:nvPr/>
          </p:nvSpPr>
          <p:spPr>
            <a:xfrm>
              <a:off x="1611228" y="2679979"/>
              <a:ext cx="12250" cy="1270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013" name="Google Shape;17802;p145">
            <a:extLst>
              <a:ext uri="{FF2B5EF4-FFF2-40B4-BE49-F238E27FC236}">
                <a16:creationId xmlns:a16="http://schemas.microsoft.com/office/drawing/2014/main" id="{ED9CF19A-1334-C4AE-F725-1B237685824F}"/>
              </a:ext>
            </a:extLst>
          </p:cNvPr>
          <p:cNvGrpSpPr/>
          <p:nvPr/>
        </p:nvGrpSpPr>
        <p:grpSpPr>
          <a:xfrm>
            <a:off x="4333177" y="3724845"/>
            <a:ext cx="316959" cy="237512"/>
            <a:chOff x="5626763" y="2013829"/>
            <a:chExt cx="351722" cy="274788"/>
          </a:xfrm>
          <a:solidFill>
            <a:schemeClr val="bg1">
              <a:lumMod val="50000"/>
            </a:schemeClr>
          </a:solidFill>
        </p:grpSpPr>
        <p:sp>
          <p:nvSpPr>
            <p:cNvPr id="5014" name="Google Shape;17803;p145">
              <a:extLst>
                <a:ext uri="{FF2B5EF4-FFF2-40B4-BE49-F238E27FC236}">
                  <a16:creationId xmlns:a16="http://schemas.microsoft.com/office/drawing/2014/main" id="{6098651A-3A0D-7A30-C298-DBDF552455E0}"/>
                </a:ext>
              </a:extLst>
            </p:cNvPr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5" name="Google Shape;17804;p145">
              <a:extLst>
                <a:ext uri="{FF2B5EF4-FFF2-40B4-BE49-F238E27FC236}">
                  <a16:creationId xmlns:a16="http://schemas.microsoft.com/office/drawing/2014/main" id="{B335D2B6-8705-7E14-F320-E3921CCD0764}"/>
                </a:ext>
              </a:extLst>
            </p:cNvPr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6" name="Google Shape;17805;p145">
              <a:extLst>
                <a:ext uri="{FF2B5EF4-FFF2-40B4-BE49-F238E27FC236}">
                  <a16:creationId xmlns:a16="http://schemas.microsoft.com/office/drawing/2014/main" id="{48902DE7-DCAB-134F-6FE1-685950BA5E94}"/>
                </a:ext>
              </a:extLst>
            </p:cNvPr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7" name="Google Shape;17806;p145">
              <a:extLst>
                <a:ext uri="{FF2B5EF4-FFF2-40B4-BE49-F238E27FC236}">
                  <a16:creationId xmlns:a16="http://schemas.microsoft.com/office/drawing/2014/main" id="{CC2F31EF-40EC-F076-C42D-0FFF4A3D56FA}"/>
                </a:ext>
              </a:extLst>
            </p:cNvPr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8" name="Google Shape;17807;p145">
              <a:extLst>
                <a:ext uri="{FF2B5EF4-FFF2-40B4-BE49-F238E27FC236}">
                  <a16:creationId xmlns:a16="http://schemas.microsoft.com/office/drawing/2014/main" id="{46DC5464-7739-49C4-FE93-354FE6A447D6}"/>
                </a:ext>
              </a:extLst>
            </p:cNvPr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19" name="Google Shape;17808;p145">
              <a:extLst>
                <a:ext uri="{FF2B5EF4-FFF2-40B4-BE49-F238E27FC236}">
                  <a16:creationId xmlns:a16="http://schemas.microsoft.com/office/drawing/2014/main" id="{2BD16F79-B88D-377A-4A35-E6D111B68149}"/>
                </a:ext>
              </a:extLst>
            </p:cNvPr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20" name="Google Shape;17809;p145">
              <a:extLst>
                <a:ext uri="{FF2B5EF4-FFF2-40B4-BE49-F238E27FC236}">
                  <a16:creationId xmlns:a16="http://schemas.microsoft.com/office/drawing/2014/main" id="{1834D8B9-2AC2-8B29-8652-C24468783A64}"/>
                </a:ext>
              </a:extLst>
            </p:cNvPr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21" name="Google Shape;17810;p145">
              <a:extLst>
                <a:ext uri="{FF2B5EF4-FFF2-40B4-BE49-F238E27FC236}">
                  <a16:creationId xmlns:a16="http://schemas.microsoft.com/office/drawing/2014/main" id="{0452A328-7C50-91AB-4C83-1824CE67169A}"/>
                </a:ext>
              </a:extLst>
            </p:cNvPr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22" name="Google Shape;17811;p145">
              <a:extLst>
                <a:ext uri="{FF2B5EF4-FFF2-40B4-BE49-F238E27FC236}">
                  <a16:creationId xmlns:a16="http://schemas.microsoft.com/office/drawing/2014/main" id="{7805760C-75CA-E15E-8B0E-A76BC6FC8C8B}"/>
                </a:ext>
              </a:extLst>
            </p:cNvPr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23" name="Google Shape;17812;p145">
              <a:extLst>
                <a:ext uri="{FF2B5EF4-FFF2-40B4-BE49-F238E27FC236}">
                  <a16:creationId xmlns:a16="http://schemas.microsoft.com/office/drawing/2014/main" id="{4E94BC71-1642-F8CE-C16E-A72B883E668B}"/>
                </a:ext>
              </a:extLst>
            </p:cNvPr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024" name="Google Shape;17876;p145">
            <a:extLst>
              <a:ext uri="{FF2B5EF4-FFF2-40B4-BE49-F238E27FC236}">
                <a16:creationId xmlns:a16="http://schemas.microsoft.com/office/drawing/2014/main" id="{46A97CAA-2EC4-8CB3-0E72-9CB779B22259}"/>
              </a:ext>
            </a:extLst>
          </p:cNvPr>
          <p:cNvGrpSpPr/>
          <p:nvPr/>
        </p:nvGrpSpPr>
        <p:grpSpPr>
          <a:xfrm>
            <a:off x="5721533" y="4346383"/>
            <a:ext cx="394113" cy="325100"/>
            <a:chOff x="6558300" y="1538193"/>
            <a:chExt cx="382788" cy="328613"/>
          </a:xfrm>
          <a:solidFill>
            <a:schemeClr val="bg1">
              <a:lumMod val="50000"/>
            </a:schemeClr>
          </a:solidFill>
        </p:grpSpPr>
        <p:sp>
          <p:nvSpPr>
            <p:cNvPr id="5025" name="Google Shape;17877;p145">
              <a:extLst>
                <a:ext uri="{FF2B5EF4-FFF2-40B4-BE49-F238E27FC236}">
                  <a16:creationId xmlns:a16="http://schemas.microsoft.com/office/drawing/2014/main" id="{CCB15E9A-4C4E-93B0-0C6D-3341C5C23B99}"/>
                </a:ext>
              </a:extLst>
            </p:cNvPr>
            <p:cNvSpPr/>
            <p:nvPr/>
          </p:nvSpPr>
          <p:spPr>
            <a:xfrm>
              <a:off x="6558300" y="1538193"/>
              <a:ext cx="382788" cy="328613"/>
            </a:xfrm>
            <a:custGeom>
              <a:avLst/>
              <a:gdLst/>
              <a:ahLst/>
              <a:cxnLst/>
              <a:rect l="l" t="t" r="r" b="b"/>
              <a:pathLst>
                <a:path w="12026" h="10324" extrusionOk="0">
                  <a:moveTo>
                    <a:pt x="6859" y="358"/>
                  </a:moveTo>
                  <a:cubicBezTo>
                    <a:pt x="7037" y="358"/>
                    <a:pt x="7204" y="477"/>
                    <a:pt x="7228" y="656"/>
                  </a:cubicBezTo>
                  <a:lnTo>
                    <a:pt x="7454" y="1691"/>
                  </a:lnTo>
                  <a:lnTo>
                    <a:pt x="4513" y="1691"/>
                  </a:lnTo>
                  <a:lnTo>
                    <a:pt x="4763" y="656"/>
                  </a:lnTo>
                  <a:cubicBezTo>
                    <a:pt x="4811" y="477"/>
                    <a:pt x="4954" y="358"/>
                    <a:pt x="5132" y="358"/>
                  </a:cubicBezTo>
                  <a:close/>
                  <a:moveTo>
                    <a:pt x="2822" y="2037"/>
                  </a:moveTo>
                  <a:lnTo>
                    <a:pt x="2822" y="5835"/>
                  </a:lnTo>
                  <a:lnTo>
                    <a:pt x="2429" y="5835"/>
                  </a:lnTo>
                  <a:lnTo>
                    <a:pt x="2429" y="2037"/>
                  </a:lnTo>
                  <a:close/>
                  <a:moveTo>
                    <a:pt x="9597" y="2037"/>
                  </a:moveTo>
                  <a:lnTo>
                    <a:pt x="9597" y="5835"/>
                  </a:lnTo>
                  <a:lnTo>
                    <a:pt x="9192" y="5835"/>
                  </a:lnTo>
                  <a:lnTo>
                    <a:pt x="9192" y="2037"/>
                  </a:lnTo>
                  <a:close/>
                  <a:moveTo>
                    <a:pt x="8835" y="2037"/>
                  </a:moveTo>
                  <a:lnTo>
                    <a:pt x="8835" y="5835"/>
                  </a:lnTo>
                  <a:lnTo>
                    <a:pt x="8823" y="5835"/>
                  </a:lnTo>
                  <a:cubicBezTo>
                    <a:pt x="8621" y="5835"/>
                    <a:pt x="8466" y="6001"/>
                    <a:pt x="8466" y="6192"/>
                  </a:cubicBezTo>
                  <a:lnTo>
                    <a:pt x="8466" y="6573"/>
                  </a:lnTo>
                  <a:lnTo>
                    <a:pt x="3561" y="6573"/>
                  </a:lnTo>
                  <a:lnTo>
                    <a:pt x="3561" y="6192"/>
                  </a:lnTo>
                  <a:cubicBezTo>
                    <a:pt x="3561" y="5978"/>
                    <a:pt x="3394" y="5835"/>
                    <a:pt x="3203" y="5835"/>
                  </a:cubicBezTo>
                  <a:lnTo>
                    <a:pt x="3180" y="5835"/>
                  </a:lnTo>
                  <a:lnTo>
                    <a:pt x="3180" y="2037"/>
                  </a:lnTo>
                  <a:close/>
                  <a:moveTo>
                    <a:pt x="2084" y="2037"/>
                  </a:moveTo>
                  <a:lnTo>
                    <a:pt x="2084" y="5835"/>
                  </a:lnTo>
                  <a:lnTo>
                    <a:pt x="2072" y="5835"/>
                  </a:lnTo>
                  <a:cubicBezTo>
                    <a:pt x="1858" y="5835"/>
                    <a:pt x="1715" y="6001"/>
                    <a:pt x="1715" y="6192"/>
                  </a:cubicBezTo>
                  <a:lnTo>
                    <a:pt x="1715" y="6573"/>
                  </a:lnTo>
                  <a:lnTo>
                    <a:pt x="1691" y="6573"/>
                  </a:lnTo>
                  <a:cubicBezTo>
                    <a:pt x="1677" y="6573"/>
                    <a:pt x="1663" y="6574"/>
                    <a:pt x="1648" y="6574"/>
                  </a:cubicBezTo>
                  <a:cubicBezTo>
                    <a:pt x="930" y="6574"/>
                    <a:pt x="358" y="5987"/>
                    <a:pt x="358" y="5251"/>
                  </a:cubicBezTo>
                  <a:lnTo>
                    <a:pt x="358" y="2620"/>
                  </a:lnTo>
                  <a:cubicBezTo>
                    <a:pt x="358" y="2299"/>
                    <a:pt x="608" y="2037"/>
                    <a:pt x="941" y="2037"/>
                  </a:cubicBezTo>
                  <a:close/>
                  <a:moveTo>
                    <a:pt x="11097" y="2049"/>
                  </a:moveTo>
                  <a:cubicBezTo>
                    <a:pt x="11419" y="2049"/>
                    <a:pt x="11681" y="2299"/>
                    <a:pt x="11681" y="2632"/>
                  </a:cubicBezTo>
                  <a:lnTo>
                    <a:pt x="11681" y="5263"/>
                  </a:lnTo>
                  <a:cubicBezTo>
                    <a:pt x="11669" y="6001"/>
                    <a:pt x="11073" y="6597"/>
                    <a:pt x="10347" y="6597"/>
                  </a:cubicBezTo>
                  <a:lnTo>
                    <a:pt x="10323" y="6204"/>
                  </a:lnTo>
                  <a:cubicBezTo>
                    <a:pt x="10323" y="6001"/>
                    <a:pt x="10168" y="5847"/>
                    <a:pt x="9966" y="5847"/>
                  </a:cubicBezTo>
                  <a:lnTo>
                    <a:pt x="9954" y="5847"/>
                  </a:lnTo>
                  <a:lnTo>
                    <a:pt x="9954" y="2049"/>
                  </a:lnTo>
                  <a:close/>
                  <a:moveTo>
                    <a:pt x="3180" y="6192"/>
                  </a:moveTo>
                  <a:cubicBezTo>
                    <a:pt x="3180" y="6192"/>
                    <a:pt x="3203" y="6192"/>
                    <a:pt x="3203" y="6204"/>
                  </a:cubicBezTo>
                  <a:lnTo>
                    <a:pt x="3203" y="7144"/>
                  </a:lnTo>
                  <a:cubicBezTo>
                    <a:pt x="3203" y="7144"/>
                    <a:pt x="3203" y="7156"/>
                    <a:pt x="3180" y="7156"/>
                  </a:cubicBezTo>
                  <a:lnTo>
                    <a:pt x="2048" y="7156"/>
                  </a:lnTo>
                  <a:cubicBezTo>
                    <a:pt x="2048" y="7156"/>
                    <a:pt x="2037" y="7156"/>
                    <a:pt x="2037" y="7144"/>
                  </a:cubicBezTo>
                  <a:lnTo>
                    <a:pt x="2037" y="6204"/>
                  </a:lnTo>
                  <a:cubicBezTo>
                    <a:pt x="2037" y="6204"/>
                    <a:pt x="2037" y="6192"/>
                    <a:pt x="2048" y="6192"/>
                  </a:cubicBezTo>
                  <a:lnTo>
                    <a:pt x="2441" y="6192"/>
                  </a:lnTo>
                  <a:lnTo>
                    <a:pt x="2441" y="6573"/>
                  </a:lnTo>
                  <a:cubicBezTo>
                    <a:pt x="2441" y="6668"/>
                    <a:pt x="2525" y="6752"/>
                    <a:pt x="2620" y="6752"/>
                  </a:cubicBezTo>
                  <a:cubicBezTo>
                    <a:pt x="2727" y="6752"/>
                    <a:pt x="2799" y="6680"/>
                    <a:pt x="2799" y="6573"/>
                  </a:cubicBezTo>
                  <a:lnTo>
                    <a:pt x="2799" y="6192"/>
                  </a:lnTo>
                  <a:close/>
                  <a:moveTo>
                    <a:pt x="9966" y="6192"/>
                  </a:moveTo>
                  <a:cubicBezTo>
                    <a:pt x="9966" y="6192"/>
                    <a:pt x="9978" y="6192"/>
                    <a:pt x="9978" y="6204"/>
                  </a:cubicBezTo>
                  <a:lnTo>
                    <a:pt x="9990" y="7144"/>
                  </a:lnTo>
                  <a:lnTo>
                    <a:pt x="8835" y="7156"/>
                  </a:lnTo>
                  <a:cubicBezTo>
                    <a:pt x="8835" y="7156"/>
                    <a:pt x="8823" y="7156"/>
                    <a:pt x="8823" y="7144"/>
                  </a:cubicBezTo>
                  <a:lnTo>
                    <a:pt x="8823" y="6204"/>
                  </a:lnTo>
                  <a:cubicBezTo>
                    <a:pt x="8823" y="6204"/>
                    <a:pt x="8823" y="6192"/>
                    <a:pt x="8835" y="6192"/>
                  </a:cubicBezTo>
                  <a:lnTo>
                    <a:pt x="9228" y="6192"/>
                  </a:lnTo>
                  <a:lnTo>
                    <a:pt x="9228" y="6573"/>
                  </a:lnTo>
                  <a:cubicBezTo>
                    <a:pt x="9228" y="6680"/>
                    <a:pt x="9299" y="6752"/>
                    <a:pt x="9406" y="6752"/>
                  </a:cubicBezTo>
                  <a:cubicBezTo>
                    <a:pt x="9514" y="6752"/>
                    <a:pt x="9585" y="6680"/>
                    <a:pt x="9585" y="6573"/>
                  </a:cubicBezTo>
                  <a:lnTo>
                    <a:pt x="9585" y="6192"/>
                  </a:lnTo>
                  <a:close/>
                  <a:moveTo>
                    <a:pt x="727" y="6632"/>
                  </a:moveTo>
                  <a:cubicBezTo>
                    <a:pt x="989" y="6823"/>
                    <a:pt x="1322" y="6930"/>
                    <a:pt x="1679" y="6930"/>
                  </a:cubicBezTo>
                  <a:lnTo>
                    <a:pt x="1691" y="6930"/>
                  </a:lnTo>
                  <a:lnTo>
                    <a:pt x="1691" y="7121"/>
                  </a:lnTo>
                  <a:cubicBezTo>
                    <a:pt x="1691" y="7335"/>
                    <a:pt x="1858" y="7478"/>
                    <a:pt x="2048" y="7478"/>
                  </a:cubicBezTo>
                  <a:lnTo>
                    <a:pt x="2810" y="7478"/>
                  </a:lnTo>
                  <a:lnTo>
                    <a:pt x="2810" y="9966"/>
                  </a:lnTo>
                  <a:lnTo>
                    <a:pt x="2429" y="9966"/>
                  </a:lnTo>
                  <a:lnTo>
                    <a:pt x="2429" y="8085"/>
                  </a:lnTo>
                  <a:cubicBezTo>
                    <a:pt x="2429" y="7978"/>
                    <a:pt x="2346" y="7906"/>
                    <a:pt x="2239" y="7906"/>
                  </a:cubicBezTo>
                  <a:cubicBezTo>
                    <a:pt x="2144" y="7906"/>
                    <a:pt x="2060" y="7978"/>
                    <a:pt x="2060" y="8085"/>
                  </a:cubicBezTo>
                  <a:lnTo>
                    <a:pt x="2060" y="9966"/>
                  </a:lnTo>
                  <a:lnTo>
                    <a:pt x="1108" y="9966"/>
                  </a:lnTo>
                  <a:cubicBezTo>
                    <a:pt x="905" y="9966"/>
                    <a:pt x="727" y="9788"/>
                    <a:pt x="727" y="9585"/>
                  </a:cubicBezTo>
                  <a:lnTo>
                    <a:pt x="727" y="6632"/>
                  </a:lnTo>
                  <a:close/>
                  <a:moveTo>
                    <a:pt x="8466" y="6942"/>
                  </a:moveTo>
                  <a:lnTo>
                    <a:pt x="8466" y="7144"/>
                  </a:lnTo>
                  <a:cubicBezTo>
                    <a:pt x="8466" y="7347"/>
                    <a:pt x="8633" y="7502"/>
                    <a:pt x="8823" y="7502"/>
                  </a:cubicBezTo>
                  <a:lnTo>
                    <a:pt x="9585" y="7502"/>
                  </a:lnTo>
                  <a:lnTo>
                    <a:pt x="9597" y="9966"/>
                  </a:lnTo>
                  <a:lnTo>
                    <a:pt x="9192" y="9966"/>
                  </a:lnTo>
                  <a:lnTo>
                    <a:pt x="9192" y="8085"/>
                  </a:lnTo>
                  <a:cubicBezTo>
                    <a:pt x="9192" y="7978"/>
                    <a:pt x="9121" y="7906"/>
                    <a:pt x="9014" y="7906"/>
                  </a:cubicBezTo>
                  <a:cubicBezTo>
                    <a:pt x="8906" y="7906"/>
                    <a:pt x="8835" y="7978"/>
                    <a:pt x="8835" y="8085"/>
                  </a:cubicBezTo>
                  <a:lnTo>
                    <a:pt x="8835" y="9966"/>
                  </a:lnTo>
                  <a:lnTo>
                    <a:pt x="3168" y="9966"/>
                  </a:lnTo>
                  <a:lnTo>
                    <a:pt x="3168" y="7502"/>
                  </a:lnTo>
                  <a:lnTo>
                    <a:pt x="3180" y="7502"/>
                  </a:lnTo>
                  <a:cubicBezTo>
                    <a:pt x="3394" y="7502"/>
                    <a:pt x="3537" y="7335"/>
                    <a:pt x="3537" y="7144"/>
                  </a:cubicBezTo>
                  <a:lnTo>
                    <a:pt x="3537" y="6942"/>
                  </a:lnTo>
                  <a:close/>
                  <a:moveTo>
                    <a:pt x="11300" y="6656"/>
                  </a:moveTo>
                  <a:lnTo>
                    <a:pt x="11300" y="9585"/>
                  </a:lnTo>
                  <a:cubicBezTo>
                    <a:pt x="11300" y="9788"/>
                    <a:pt x="11121" y="9966"/>
                    <a:pt x="10907" y="9966"/>
                  </a:cubicBezTo>
                  <a:lnTo>
                    <a:pt x="9954" y="9966"/>
                  </a:lnTo>
                  <a:lnTo>
                    <a:pt x="9954" y="7502"/>
                  </a:lnTo>
                  <a:lnTo>
                    <a:pt x="9966" y="7502"/>
                  </a:lnTo>
                  <a:cubicBezTo>
                    <a:pt x="10180" y="7502"/>
                    <a:pt x="10323" y="7335"/>
                    <a:pt x="10323" y="7144"/>
                  </a:cubicBezTo>
                  <a:lnTo>
                    <a:pt x="10323" y="6954"/>
                  </a:lnTo>
                  <a:lnTo>
                    <a:pt x="10347" y="6954"/>
                  </a:lnTo>
                  <a:cubicBezTo>
                    <a:pt x="10704" y="6954"/>
                    <a:pt x="11026" y="6847"/>
                    <a:pt x="11300" y="6656"/>
                  </a:cubicBezTo>
                  <a:close/>
                  <a:moveTo>
                    <a:pt x="5144" y="1"/>
                  </a:moveTo>
                  <a:cubicBezTo>
                    <a:pt x="4787" y="1"/>
                    <a:pt x="4489" y="239"/>
                    <a:pt x="4418" y="584"/>
                  </a:cubicBezTo>
                  <a:lnTo>
                    <a:pt x="4168" y="1691"/>
                  </a:lnTo>
                  <a:lnTo>
                    <a:pt x="917" y="1691"/>
                  </a:lnTo>
                  <a:cubicBezTo>
                    <a:pt x="417" y="1691"/>
                    <a:pt x="1" y="2108"/>
                    <a:pt x="1" y="2620"/>
                  </a:cubicBezTo>
                  <a:lnTo>
                    <a:pt x="1" y="5251"/>
                  </a:lnTo>
                  <a:cubicBezTo>
                    <a:pt x="1" y="5656"/>
                    <a:pt x="132" y="6025"/>
                    <a:pt x="370" y="6311"/>
                  </a:cubicBezTo>
                  <a:lnTo>
                    <a:pt x="370" y="9585"/>
                  </a:lnTo>
                  <a:cubicBezTo>
                    <a:pt x="370" y="9990"/>
                    <a:pt x="703" y="10323"/>
                    <a:pt x="1120" y="10323"/>
                  </a:cubicBezTo>
                  <a:lnTo>
                    <a:pt x="10907" y="10323"/>
                  </a:lnTo>
                  <a:cubicBezTo>
                    <a:pt x="11311" y="10323"/>
                    <a:pt x="11657" y="10002"/>
                    <a:pt x="11657" y="9585"/>
                  </a:cubicBezTo>
                  <a:lnTo>
                    <a:pt x="11657" y="6311"/>
                  </a:lnTo>
                  <a:cubicBezTo>
                    <a:pt x="11883" y="6025"/>
                    <a:pt x="12026" y="5656"/>
                    <a:pt x="12026" y="5251"/>
                  </a:cubicBezTo>
                  <a:lnTo>
                    <a:pt x="12026" y="2620"/>
                  </a:lnTo>
                  <a:cubicBezTo>
                    <a:pt x="12026" y="2108"/>
                    <a:pt x="11609" y="1691"/>
                    <a:pt x="11097" y="1691"/>
                  </a:cubicBezTo>
                  <a:lnTo>
                    <a:pt x="7859" y="1691"/>
                  </a:lnTo>
                  <a:lnTo>
                    <a:pt x="7609" y="584"/>
                  </a:lnTo>
                  <a:cubicBezTo>
                    <a:pt x="7525" y="239"/>
                    <a:pt x="7228" y="1"/>
                    <a:pt x="6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26" name="Google Shape;17878;p145">
              <a:extLst>
                <a:ext uri="{FF2B5EF4-FFF2-40B4-BE49-F238E27FC236}">
                  <a16:creationId xmlns:a16="http://schemas.microsoft.com/office/drawing/2014/main" id="{613D05B7-5BC4-51A6-E94D-81355B6DFE1B}"/>
                </a:ext>
              </a:extLst>
            </p:cNvPr>
            <p:cNvSpPr/>
            <p:nvPr/>
          </p:nvSpPr>
          <p:spPr>
            <a:xfrm>
              <a:off x="6714426" y="1699635"/>
              <a:ext cx="70917" cy="34536"/>
            </a:xfrm>
            <a:custGeom>
              <a:avLst/>
              <a:gdLst/>
              <a:ahLst/>
              <a:cxnLst/>
              <a:rect l="l" t="t" r="r" b="b"/>
              <a:pathLst>
                <a:path w="2228" h="1085" extrusionOk="0">
                  <a:moveTo>
                    <a:pt x="358" y="1"/>
                  </a:moveTo>
                  <a:cubicBezTo>
                    <a:pt x="156" y="1"/>
                    <a:pt x="1" y="167"/>
                    <a:pt x="1" y="358"/>
                  </a:cubicBezTo>
                  <a:lnTo>
                    <a:pt x="1" y="727"/>
                  </a:lnTo>
                  <a:cubicBezTo>
                    <a:pt x="1" y="941"/>
                    <a:pt x="168" y="1084"/>
                    <a:pt x="358" y="1084"/>
                  </a:cubicBezTo>
                  <a:lnTo>
                    <a:pt x="1870" y="1084"/>
                  </a:lnTo>
                  <a:cubicBezTo>
                    <a:pt x="2073" y="1084"/>
                    <a:pt x="2227" y="918"/>
                    <a:pt x="2227" y="727"/>
                  </a:cubicBezTo>
                  <a:lnTo>
                    <a:pt x="2227" y="358"/>
                  </a:lnTo>
                  <a:cubicBezTo>
                    <a:pt x="2227" y="167"/>
                    <a:pt x="2061" y="1"/>
                    <a:pt x="1870" y="1"/>
                  </a:cubicBezTo>
                  <a:lnTo>
                    <a:pt x="1668" y="1"/>
                  </a:lnTo>
                  <a:cubicBezTo>
                    <a:pt x="1573" y="1"/>
                    <a:pt x="1489" y="72"/>
                    <a:pt x="1489" y="179"/>
                  </a:cubicBezTo>
                  <a:cubicBezTo>
                    <a:pt x="1489" y="287"/>
                    <a:pt x="1573" y="358"/>
                    <a:pt x="1668" y="358"/>
                  </a:cubicBezTo>
                  <a:lnTo>
                    <a:pt x="1870" y="358"/>
                  </a:lnTo>
                  <a:cubicBezTo>
                    <a:pt x="1870" y="358"/>
                    <a:pt x="1882" y="358"/>
                    <a:pt x="1882" y="370"/>
                  </a:cubicBezTo>
                  <a:lnTo>
                    <a:pt x="1882" y="751"/>
                  </a:lnTo>
                  <a:cubicBezTo>
                    <a:pt x="1882" y="751"/>
                    <a:pt x="1882" y="763"/>
                    <a:pt x="1870" y="763"/>
                  </a:cubicBezTo>
                  <a:lnTo>
                    <a:pt x="358" y="763"/>
                  </a:lnTo>
                  <a:cubicBezTo>
                    <a:pt x="358" y="763"/>
                    <a:pt x="346" y="763"/>
                    <a:pt x="346" y="751"/>
                  </a:cubicBezTo>
                  <a:lnTo>
                    <a:pt x="346" y="370"/>
                  </a:lnTo>
                  <a:cubicBezTo>
                    <a:pt x="346" y="370"/>
                    <a:pt x="346" y="358"/>
                    <a:pt x="358" y="358"/>
                  </a:cubicBezTo>
                  <a:lnTo>
                    <a:pt x="930" y="358"/>
                  </a:lnTo>
                  <a:cubicBezTo>
                    <a:pt x="1037" y="358"/>
                    <a:pt x="1108" y="287"/>
                    <a:pt x="1108" y="179"/>
                  </a:cubicBezTo>
                  <a:cubicBezTo>
                    <a:pt x="1108" y="72"/>
                    <a:pt x="1037" y="1"/>
                    <a:pt x="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027" name="Google Shape;14926;p141">
            <a:extLst>
              <a:ext uri="{FF2B5EF4-FFF2-40B4-BE49-F238E27FC236}">
                <a16:creationId xmlns:a16="http://schemas.microsoft.com/office/drawing/2014/main" id="{D5F50641-93C3-CAAA-35AE-769955BED4F7}"/>
              </a:ext>
            </a:extLst>
          </p:cNvPr>
          <p:cNvGrpSpPr/>
          <p:nvPr/>
        </p:nvGrpSpPr>
        <p:grpSpPr>
          <a:xfrm>
            <a:off x="5098790" y="3625433"/>
            <a:ext cx="252031" cy="305372"/>
            <a:chOff x="2633037" y="1499873"/>
            <a:chExt cx="379002" cy="366112"/>
          </a:xfrm>
          <a:solidFill>
            <a:schemeClr val="bg1">
              <a:lumMod val="50000"/>
            </a:schemeClr>
          </a:solidFill>
        </p:grpSpPr>
        <p:sp>
          <p:nvSpPr>
            <p:cNvPr id="5028" name="Google Shape;14927;p141">
              <a:extLst>
                <a:ext uri="{FF2B5EF4-FFF2-40B4-BE49-F238E27FC236}">
                  <a16:creationId xmlns:a16="http://schemas.microsoft.com/office/drawing/2014/main" id="{6A073239-9632-7955-00BE-B778B0C66350}"/>
                </a:ext>
              </a:extLst>
            </p:cNvPr>
            <p:cNvSpPr/>
            <p:nvPr/>
          </p:nvSpPr>
          <p:spPr>
            <a:xfrm>
              <a:off x="2798635" y="1499873"/>
              <a:ext cx="20497" cy="106145"/>
            </a:xfrm>
            <a:custGeom>
              <a:avLst/>
              <a:gdLst/>
              <a:ahLst/>
              <a:cxnLst/>
              <a:rect l="l" t="t" r="r" b="b"/>
              <a:pathLst>
                <a:path w="644" h="3335" extrusionOk="0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29" name="Google Shape;14928;p141">
              <a:extLst>
                <a:ext uri="{FF2B5EF4-FFF2-40B4-BE49-F238E27FC236}">
                  <a16:creationId xmlns:a16="http://schemas.microsoft.com/office/drawing/2014/main" id="{F326F9CD-9FE2-A8ED-9E22-B3C8474D6AFC}"/>
                </a:ext>
              </a:extLst>
            </p:cNvPr>
            <p:cNvSpPr/>
            <p:nvPr/>
          </p:nvSpPr>
          <p:spPr>
            <a:xfrm>
              <a:off x="2847140" y="1499873"/>
              <a:ext cx="20115" cy="106145"/>
            </a:xfrm>
            <a:custGeom>
              <a:avLst/>
              <a:gdLst/>
              <a:ahLst/>
              <a:cxnLst/>
              <a:rect l="l" t="t" r="r" b="b"/>
              <a:pathLst>
                <a:path w="632" h="3335" extrusionOk="0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30" name="Google Shape;14929;p141">
              <a:extLst>
                <a:ext uri="{FF2B5EF4-FFF2-40B4-BE49-F238E27FC236}">
                  <a16:creationId xmlns:a16="http://schemas.microsoft.com/office/drawing/2014/main" id="{95E68B19-24C9-1182-2AED-49B22364232D}"/>
                </a:ext>
              </a:extLst>
            </p:cNvPr>
            <p:cNvSpPr/>
            <p:nvPr/>
          </p:nvSpPr>
          <p:spPr>
            <a:xfrm>
              <a:off x="2652738" y="1825405"/>
              <a:ext cx="359301" cy="40580"/>
            </a:xfrm>
            <a:custGeom>
              <a:avLst/>
              <a:gdLst/>
              <a:ahLst/>
              <a:cxnLst/>
              <a:rect l="l" t="t" r="r" b="b"/>
              <a:pathLst>
                <a:path w="11289" h="1275" extrusionOk="0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31" name="Google Shape;14930;p141">
              <a:extLst>
                <a:ext uri="{FF2B5EF4-FFF2-40B4-BE49-F238E27FC236}">
                  <a16:creationId xmlns:a16="http://schemas.microsoft.com/office/drawing/2014/main" id="{53BCE8C0-0666-61C5-A038-508A2320FFDD}"/>
                </a:ext>
              </a:extLst>
            </p:cNvPr>
            <p:cNvSpPr/>
            <p:nvPr/>
          </p:nvSpPr>
          <p:spPr>
            <a:xfrm>
              <a:off x="2657289" y="1641983"/>
              <a:ext cx="64833" cy="73935"/>
            </a:xfrm>
            <a:custGeom>
              <a:avLst/>
              <a:gdLst/>
              <a:ahLst/>
              <a:cxnLst/>
              <a:rect l="l" t="t" r="r" b="b"/>
              <a:pathLst>
                <a:path w="2037" h="2323" extrusionOk="0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32" name="Google Shape;14931;p141">
              <a:extLst>
                <a:ext uri="{FF2B5EF4-FFF2-40B4-BE49-F238E27FC236}">
                  <a16:creationId xmlns:a16="http://schemas.microsoft.com/office/drawing/2014/main" id="{3B22CDD7-C4E3-9ABC-8A34-49EB1358D2D2}"/>
                </a:ext>
              </a:extLst>
            </p:cNvPr>
            <p:cNvSpPr/>
            <p:nvPr/>
          </p:nvSpPr>
          <p:spPr>
            <a:xfrm>
              <a:off x="2633037" y="1617730"/>
              <a:ext cx="325945" cy="195198"/>
            </a:xfrm>
            <a:custGeom>
              <a:avLst/>
              <a:gdLst/>
              <a:ahLst/>
              <a:cxnLst/>
              <a:rect l="l" t="t" r="r" b="b"/>
              <a:pathLst>
                <a:path w="10241" h="6133" extrusionOk="0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33" name="Google Shape;14932;p141">
              <a:extLst>
                <a:ext uri="{FF2B5EF4-FFF2-40B4-BE49-F238E27FC236}">
                  <a16:creationId xmlns:a16="http://schemas.microsoft.com/office/drawing/2014/main" id="{F8B5E19C-0823-534B-273C-24A29CD59505}"/>
                </a:ext>
              </a:extLst>
            </p:cNvPr>
            <p:cNvSpPr/>
            <p:nvPr/>
          </p:nvSpPr>
          <p:spPr>
            <a:xfrm>
              <a:off x="2826293" y="1674574"/>
              <a:ext cx="99334" cy="106145"/>
            </a:xfrm>
            <a:custGeom>
              <a:avLst/>
              <a:gdLst/>
              <a:ahLst/>
              <a:cxnLst/>
              <a:rect l="l" t="t" r="r" b="b"/>
              <a:pathLst>
                <a:path w="3121" h="3335" extrusionOk="0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034" name="Google Shape;15009;p141">
            <a:extLst>
              <a:ext uri="{FF2B5EF4-FFF2-40B4-BE49-F238E27FC236}">
                <a16:creationId xmlns:a16="http://schemas.microsoft.com/office/drawing/2014/main" id="{3FA73203-A9FB-A0CA-54EB-35AF9812C5AE}"/>
              </a:ext>
            </a:extLst>
          </p:cNvPr>
          <p:cNvGrpSpPr/>
          <p:nvPr/>
        </p:nvGrpSpPr>
        <p:grpSpPr>
          <a:xfrm>
            <a:off x="5814887" y="3727909"/>
            <a:ext cx="267353" cy="237512"/>
            <a:chOff x="6671087" y="2009304"/>
            <a:chExt cx="332757" cy="281833"/>
          </a:xfrm>
          <a:solidFill>
            <a:schemeClr val="bg1">
              <a:lumMod val="50000"/>
            </a:schemeClr>
          </a:solidFill>
        </p:grpSpPr>
        <p:sp>
          <p:nvSpPr>
            <p:cNvPr id="5035" name="Google Shape;15010;p141">
              <a:extLst>
                <a:ext uri="{FF2B5EF4-FFF2-40B4-BE49-F238E27FC236}">
                  <a16:creationId xmlns:a16="http://schemas.microsoft.com/office/drawing/2014/main" id="{6B40EBDD-7C77-FEB6-7450-0A0193357638}"/>
                </a:ext>
              </a:extLst>
            </p:cNvPr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5036" name="Google Shape;15011;p141">
              <a:extLst>
                <a:ext uri="{FF2B5EF4-FFF2-40B4-BE49-F238E27FC236}">
                  <a16:creationId xmlns:a16="http://schemas.microsoft.com/office/drawing/2014/main" id="{610586C4-0B57-A8AE-A2D8-19A179982858}"/>
                </a:ext>
              </a:extLst>
            </p:cNvPr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EFA5E5F7-CC6B-BF7D-12A1-9C01EE714C88}"/>
              </a:ext>
            </a:extLst>
          </p:cNvPr>
          <p:cNvSpPr txBox="1"/>
          <p:nvPr/>
        </p:nvSpPr>
        <p:spPr>
          <a:xfrm>
            <a:off x="436662" y="710397"/>
            <a:ext cx="3143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32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Aprendizaje entre pares </a:t>
            </a:r>
            <a:endParaRPr lang="es-CL" sz="3200" b="1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81"/>
          <p:cNvPicPr preferRelativeResize="0"/>
          <p:nvPr/>
        </p:nvPicPr>
        <p:blipFill rotWithShape="1">
          <a:blip r:embed="rId3">
            <a:alphaModFix/>
          </a:blip>
          <a:srcRect l="21832" r="21826"/>
          <a:stretch/>
        </p:blipFill>
        <p:spPr>
          <a:xfrm>
            <a:off x="5040312" y="99"/>
            <a:ext cx="5679446" cy="5670352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81"/>
          <p:cNvSpPr/>
          <p:nvPr/>
        </p:nvSpPr>
        <p:spPr>
          <a:xfrm>
            <a:off x="758541" y="796264"/>
            <a:ext cx="8420607" cy="4032448"/>
          </a:xfrm>
          <a:prstGeom prst="rect">
            <a:avLst/>
          </a:prstGeom>
          <a:solidFill>
            <a:srgbClr val="EF4136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760" name="Google Shape;760;p81"/>
          <p:cNvSpPr/>
          <p:nvPr/>
        </p:nvSpPr>
        <p:spPr>
          <a:xfrm>
            <a:off x="1354462" y="1413514"/>
            <a:ext cx="532143" cy="53214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984" b="1" kern="0" dirty="0">
                <a:solidFill>
                  <a:srgbClr val="FFFFFF"/>
                </a:solidFill>
                <a:latin typeface="Arial Narrow" panose="020B0606020202030204" pitchFamily="34" charset="0"/>
                <a:cs typeface="Amatic SC" panose="00000500000000000000" pitchFamily="2" charset="-79"/>
                <a:sym typeface="Arial"/>
              </a:rPr>
              <a:t>1</a:t>
            </a:r>
            <a:endParaRPr sz="1984" b="1" kern="0" dirty="0">
              <a:solidFill>
                <a:srgbClr val="FFFFFF"/>
              </a:solidFill>
              <a:latin typeface="Arial Narrow" panose="020B0606020202030204" pitchFamily="34" charset="0"/>
              <a:cs typeface="Amatic SC" panose="00000500000000000000" pitchFamily="2" charset="-79"/>
              <a:sym typeface="Arial"/>
            </a:endParaRPr>
          </a:p>
        </p:txBody>
      </p:sp>
      <p:sp>
        <p:nvSpPr>
          <p:cNvPr id="20" name="Google Shape;760;p81">
            <a:extLst>
              <a:ext uri="{FF2B5EF4-FFF2-40B4-BE49-F238E27FC236}">
                <a16:creationId xmlns:a16="http://schemas.microsoft.com/office/drawing/2014/main" id="{46BEB486-7BC3-9C7B-7935-DCD61ADD51AC}"/>
              </a:ext>
            </a:extLst>
          </p:cNvPr>
          <p:cNvSpPr/>
          <p:nvPr/>
        </p:nvSpPr>
        <p:spPr>
          <a:xfrm>
            <a:off x="1354462" y="2165399"/>
            <a:ext cx="532143" cy="53214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984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2</a:t>
            </a:r>
            <a:endParaRPr sz="1984" b="1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24" name="Google Shape;760;p81">
            <a:extLst>
              <a:ext uri="{FF2B5EF4-FFF2-40B4-BE49-F238E27FC236}">
                <a16:creationId xmlns:a16="http://schemas.microsoft.com/office/drawing/2014/main" id="{76B2FB49-A6C4-E4B5-152D-2EF1D9838038}"/>
              </a:ext>
            </a:extLst>
          </p:cNvPr>
          <p:cNvSpPr/>
          <p:nvPr/>
        </p:nvSpPr>
        <p:spPr>
          <a:xfrm>
            <a:off x="1369667" y="2904756"/>
            <a:ext cx="532143" cy="53214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984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3</a:t>
            </a:r>
            <a:endParaRPr sz="1984" b="1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28" name="Google Shape;760;p81">
            <a:extLst>
              <a:ext uri="{FF2B5EF4-FFF2-40B4-BE49-F238E27FC236}">
                <a16:creationId xmlns:a16="http://schemas.microsoft.com/office/drawing/2014/main" id="{504C99FE-68DF-99F2-8D5D-9C7E3B418C6C}"/>
              </a:ext>
            </a:extLst>
          </p:cNvPr>
          <p:cNvSpPr/>
          <p:nvPr/>
        </p:nvSpPr>
        <p:spPr>
          <a:xfrm>
            <a:off x="1383032" y="3676583"/>
            <a:ext cx="532143" cy="53214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CL" sz="1984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4</a:t>
            </a:r>
            <a:endParaRPr sz="1984" b="1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740" name="Text Box 3">
            <a:extLst>
              <a:ext uri="{FF2B5EF4-FFF2-40B4-BE49-F238E27FC236}">
                <a16:creationId xmlns:a16="http://schemas.microsoft.com/office/drawing/2014/main" id="{1BD08637-5BCF-6046-3D23-E65959D33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976" y="1395163"/>
            <a:ext cx="7033633" cy="350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7" tIns="44998" rIns="89997" bIns="44998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Aplicar con éxito las hojas de ruta nacionales, multipaís y regionales como elementos fundamentales para lograr los resultados previstos. </a:t>
            </a: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endParaRPr lang="es-ES" sz="1600" kern="0" dirty="0">
              <a:solidFill>
                <a:srgbClr val="FFFFFF"/>
              </a:solidFill>
              <a:latin typeface="Arial Narrow" panose="020B0606020202030204" pitchFamily="34" charset="0"/>
              <a:sym typeface="Overpass Light"/>
            </a:endParaRP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Apoyar al Mecanismo CELAC-UE en los temas priorizados en su declaratoria.</a:t>
            </a: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endParaRPr lang="es-ES" sz="1200" kern="0" dirty="0">
              <a:solidFill>
                <a:srgbClr val="FFFFFF"/>
              </a:solidFill>
              <a:latin typeface="Arial Narrow" panose="020B0606020202030204" pitchFamily="34" charset="0"/>
              <a:sym typeface="Overpass Light"/>
            </a:endParaRP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Promover la complementariedad y las sinergias con otras acciones regionales y bilaterales de la UE. </a:t>
            </a:r>
            <a:endParaRPr lang="es-ES" sz="1100" kern="0" dirty="0">
              <a:solidFill>
                <a:srgbClr val="FFFFFF"/>
              </a:solidFill>
              <a:latin typeface="Arial Narrow" panose="020B0606020202030204" pitchFamily="34" charset="0"/>
              <a:sym typeface="Overpass Light"/>
            </a:endParaRP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endParaRPr lang="es-ES" sz="1600" kern="0" dirty="0">
              <a:solidFill>
                <a:srgbClr val="FFFFFF"/>
              </a:solidFill>
              <a:latin typeface="Arial Narrow" panose="020B0606020202030204" pitchFamily="34" charset="0"/>
              <a:sym typeface="Overpass Light"/>
            </a:endParaRP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sz="1600" kern="0" dirty="0">
                <a:solidFill>
                  <a:srgbClr val="FFFFFF"/>
                </a:solidFill>
                <a:latin typeface="Arial Narrow" panose="020B0606020202030204" pitchFamily="34" charset="0"/>
                <a:sym typeface="Overpass Light"/>
              </a:rPr>
              <a:t>Promover una mayor participación de instituciones y países europeos en COPOLAD.</a:t>
            </a:r>
          </a:p>
          <a:p>
            <a:pPr algn="just" defTabSz="44925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endParaRPr lang="es-CL" sz="1600" kern="0" dirty="0">
              <a:solidFill>
                <a:srgbClr val="FFFFFF"/>
              </a:solidFill>
              <a:latin typeface="Arial Narrow" panose="020B0606020202030204" pitchFamily="34" charset="0"/>
              <a:sym typeface="Overpass Light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E6F6378-26E8-0383-2FD5-D2D30BD9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99" y="-494726"/>
            <a:ext cx="4673838" cy="1192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algn="ctr"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CL" altLang="es-ES" sz="2800" b="1" dirty="0">
                <a:solidFill>
                  <a:srgbClr val="646464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Desafíos y prioridades 2024</a:t>
            </a:r>
            <a:endParaRPr lang="es-ES" altLang="es-ES" sz="2800" b="1" dirty="0">
              <a:solidFill>
                <a:srgbClr val="646464"/>
              </a:solidFill>
              <a:latin typeface="Arial Narrow" panose="020B060602020203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48E08-F3FC-F6D5-9196-549705DD5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C79D747A-6C62-121E-D503-4FCA2E24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0963"/>
            <a:ext cx="10080625" cy="2970212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0F00F2A8-69D9-9DA1-1D2E-6CCD50319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84" y="2043187"/>
            <a:ext cx="5636257" cy="17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3200" b="1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COPOLAD III: </a:t>
            </a:r>
          </a:p>
          <a:p>
            <a:pPr>
              <a:buClrTx/>
              <a:buFontTx/>
              <a:buNone/>
            </a:pPr>
            <a:r>
              <a:rPr lang="es-CL" altLang="es-ES" sz="3000" b="1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El Programa, Avances y Desafíos</a:t>
            </a:r>
            <a:endParaRPr lang="es-ES" altLang="es-ES" sz="3000" b="1" dirty="0">
              <a:solidFill>
                <a:srgbClr val="FFFFFF"/>
              </a:solidFill>
              <a:latin typeface="Arial Narrow" panose="020B0606020202030204" pitchFamily="34" charset="0"/>
              <a:cs typeface="Poppins" panose="00000500000000000000" pitchFamily="2" charset="0"/>
            </a:endParaRPr>
          </a:p>
          <a:p>
            <a:pPr>
              <a:buClrTx/>
              <a:buFontTx/>
              <a:buNone/>
            </a:pPr>
            <a:endParaRPr lang="es-ES" altLang="es-ES" sz="2800" dirty="0">
              <a:solidFill>
                <a:srgbClr val="FFFFFF"/>
              </a:solidFill>
              <a:latin typeface="Arial Narrow" panose="020B0606020202030204" pitchFamily="34" charset="0"/>
              <a:cs typeface="Poppins" panose="00000500000000000000" pitchFamily="2" charset="0"/>
            </a:endParaRPr>
          </a:p>
          <a:p>
            <a:pPr>
              <a:buClrTx/>
            </a:pPr>
            <a:r>
              <a:rPr lang="en-US" altLang="es-ES" sz="1600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Borja Díaz Rivillas. Director Programa COPOLAD / FIIAPP. </a:t>
            </a:r>
          </a:p>
          <a:p>
            <a:pPr>
              <a:buClrTx/>
            </a:pPr>
            <a:r>
              <a:rPr lang="en-US" altLang="es-ES" sz="1600" dirty="0">
                <a:solidFill>
                  <a:srgbClr val="FFFFFF"/>
                </a:solidFill>
                <a:latin typeface="Arial Narrow" panose="020B0606020202030204" pitchFamily="34" charset="0"/>
                <a:cs typeface="Poppins" panose="00000500000000000000" pitchFamily="2" charset="0"/>
              </a:rPr>
              <a:t>20 de febrero de 2024</a:t>
            </a:r>
          </a:p>
          <a:p>
            <a:pPr>
              <a:buClrTx/>
            </a:pPr>
            <a:endParaRPr lang="es-ES" altLang="es-ES" sz="1600" dirty="0">
              <a:solidFill>
                <a:srgbClr val="FFFFFF"/>
              </a:solidFill>
              <a:latin typeface="Arial Narrow" panose="020B0606020202030204" pitchFamily="34" charset="0"/>
              <a:cs typeface="Poppins" panose="00000500000000000000" pitchFamily="2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ECB66555-8B9B-2B49-E443-66C4DCDC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87" y="1179091"/>
            <a:ext cx="204787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AB25547-2B23-CC6A-D663-8D703E99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83" y="1373981"/>
            <a:ext cx="291465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974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toShape 1">
            <a:extLst>
              <a:ext uri="{FF2B5EF4-FFF2-40B4-BE49-F238E27FC236}">
                <a16:creationId xmlns:a16="http://schemas.microsoft.com/office/drawing/2014/main" id="{9EA3F7F8-C582-54D6-5EF1-9C86236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917717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3" name="Google Shape;13645;p137"/>
          <p:cNvGrpSpPr/>
          <p:nvPr/>
        </p:nvGrpSpPr>
        <p:grpSpPr>
          <a:xfrm>
            <a:off x="3014699" y="1149658"/>
            <a:ext cx="3680830" cy="3423426"/>
            <a:chOff x="5830645" y="1256617"/>
            <a:chExt cx="530340" cy="553041"/>
          </a:xfrm>
        </p:grpSpPr>
        <p:grpSp>
          <p:nvGrpSpPr>
            <p:cNvPr id="64" name="Google Shape;13646;p137"/>
            <p:cNvGrpSpPr/>
            <p:nvPr/>
          </p:nvGrpSpPr>
          <p:grpSpPr>
            <a:xfrm>
              <a:off x="5830645" y="1256617"/>
              <a:ext cx="259743" cy="269908"/>
              <a:chOff x="5830645" y="1256617"/>
              <a:chExt cx="259743" cy="269908"/>
            </a:xfrm>
          </p:grpSpPr>
          <p:sp>
            <p:nvSpPr>
              <p:cNvPr id="75" name="Google Shape;13647;p137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13648;p137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13649;p137"/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73" name="Google Shape;13650;p137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13651;p137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13652;p137"/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71" name="Google Shape;13653;p137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13654;p137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13655;p137"/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69" name="Google Shape;13656;p137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3657;p137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00790" tIns="100790" rIns="100790" bIns="100790" anchor="ctr" anchorCtr="0">
                <a:noAutofit/>
              </a:bodyPr>
              <a:lstStyle/>
              <a:p>
                <a:pPr defTabSz="100803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sz="1984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" name="Google Shape;13658;p137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algn="ctr"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s-MX" sz="1213" i="1" kern="0" dirty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rPr>
                <a:t>Políticas de drogas más humanas y efectivas</a:t>
              </a:r>
              <a:endParaRPr sz="1213" i="1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Rectángulo 76"/>
          <p:cNvSpPr/>
          <p:nvPr/>
        </p:nvSpPr>
        <p:spPr>
          <a:xfrm>
            <a:off x="2805101" y="1721077"/>
            <a:ext cx="1496642" cy="770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1102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1. Fortalecimiento observatorios nacionales de drogas</a:t>
            </a:r>
            <a:endParaRPr lang="es-CL" sz="1102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5472062" y="1714208"/>
            <a:ext cx="1284741" cy="601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1102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2. Reducción demanda de drogas</a:t>
            </a:r>
            <a:endParaRPr lang="es-CL" sz="1102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5533952" y="3325587"/>
            <a:ext cx="1050203" cy="601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1102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3. Reducción oferta de drogas</a:t>
            </a:r>
            <a:endParaRPr lang="es-CL" sz="1102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2998706" y="3268412"/>
            <a:ext cx="1235929" cy="770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1102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4. Apoyo en coordinación y  cooperación bi-regional</a:t>
            </a:r>
            <a:endParaRPr lang="es-CL" sz="1102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1" name="Google Shape;17442;p145"/>
          <p:cNvGrpSpPr/>
          <p:nvPr/>
        </p:nvGrpSpPr>
        <p:grpSpPr>
          <a:xfrm>
            <a:off x="5612367" y="4170493"/>
            <a:ext cx="363923" cy="340550"/>
            <a:chOff x="2766264" y="3394042"/>
            <a:chExt cx="294873" cy="275934"/>
          </a:xfrm>
          <a:solidFill>
            <a:schemeClr val="bg1"/>
          </a:solidFill>
        </p:grpSpPr>
        <p:sp>
          <p:nvSpPr>
            <p:cNvPr id="82" name="Google Shape;17443;p145"/>
            <p:cNvSpPr/>
            <p:nvPr/>
          </p:nvSpPr>
          <p:spPr>
            <a:xfrm>
              <a:off x="2766264" y="3394042"/>
              <a:ext cx="253176" cy="275934"/>
            </a:xfrm>
            <a:custGeom>
              <a:avLst/>
              <a:gdLst/>
              <a:ahLst/>
              <a:cxnLst/>
              <a:rect l="l" t="t" r="r" b="b"/>
              <a:pathLst>
                <a:path w="7954" h="8669" extrusionOk="0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7444;p145"/>
            <p:cNvSpPr/>
            <p:nvPr/>
          </p:nvSpPr>
          <p:spPr>
            <a:xfrm>
              <a:off x="3039143" y="3528205"/>
              <a:ext cx="21995" cy="8753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7445;p145"/>
            <p:cNvSpPr/>
            <p:nvPr/>
          </p:nvSpPr>
          <p:spPr>
            <a:xfrm>
              <a:off x="3019408" y="3475622"/>
              <a:ext cx="20499" cy="18875"/>
            </a:xfrm>
            <a:custGeom>
              <a:avLst/>
              <a:gdLst/>
              <a:ahLst/>
              <a:cxnLst/>
              <a:rect l="l" t="t" r="r" b="b"/>
              <a:pathLst>
                <a:path w="644" h="593" extrusionOk="0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7446;p145"/>
            <p:cNvSpPr/>
            <p:nvPr/>
          </p:nvSpPr>
          <p:spPr>
            <a:xfrm>
              <a:off x="3020554" y="3570348"/>
              <a:ext cx="19353" cy="18621"/>
            </a:xfrm>
            <a:custGeom>
              <a:avLst/>
              <a:gdLst/>
              <a:ahLst/>
              <a:cxnLst/>
              <a:rect l="l" t="t" r="r" b="b"/>
              <a:pathLst>
                <a:path w="608" h="585" extrusionOk="0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17657;p145"/>
          <p:cNvGrpSpPr/>
          <p:nvPr/>
        </p:nvGrpSpPr>
        <p:grpSpPr>
          <a:xfrm>
            <a:off x="5616754" y="1219950"/>
            <a:ext cx="332393" cy="311574"/>
            <a:chOff x="4206763" y="2450951"/>
            <a:chExt cx="322151" cy="322374"/>
          </a:xfrm>
          <a:solidFill>
            <a:schemeClr val="bg1"/>
          </a:solidFill>
        </p:grpSpPr>
        <p:sp>
          <p:nvSpPr>
            <p:cNvPr id="87" name="Google Shape;17658;p145"/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7659;p145"/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17752;p145"/>
          <p:cNvGrpSpPr/>
          <p:nvPr/>
        </p:nvGrpSpPr>
        <p:grpSpPr>
          <a:xfrm>
            <a:off x="3720882" y="4145421"/>
            <a:ext cx="371253" cy="365623"/>
            <a:chOff x="2280029" y="1970604"/>
            <a:chExt cx="353631" cy="354395"/>
          </a:xfrm>
          <a:solidFill>
            <a:schemeClr val="bg1"/>
          </a:solidFill>
        </p:grpSpPr>
        <p:sp>
          <p:nvSpPr>
            <p:cNvPr id="90" name="Google Shape;17753;p145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7754;p145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7755;p145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7756;p145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13444;p137"/>
          <p:cNvGrpSpPr/>
          <p:nvPr/>
        </p:nvGrpSpPr>
        <p:grpSpPr>
          <a:xfrm rot="15811228" flipV="1">
            <a:off x="5324200" y="1851665"/>
            <a:ext cx="3681119" cy="2865218"/>
            <a:chOff x="712664" y="3693025"/>
            <a:chExt cx="1119187" cy="698124"/>
          </a:xfrm>
        </p:grpSpPr>
        <p:sp>
          <p:nvSpPr>
            <p:cNvPr id="100" name="Google Shape;13447;p137"/>
            <p:cNvSpPr/>
            <p:nvPr/>
          </p:nvSpPr>
          <p:spPr>
            <a:xfrm>
              <a:off x="1443914" y="3693025"/>
              <a:ext cx="387937" cy="254911"/>
            </a:xfrm>
            <a:custGeom>
              <a:avLst/>
              <a:gdLst/>
              <a:ahLst/>
              <a:cxnLst/>
              <a:rect l="l" t="t" r="r" b="b"/>
              <a:pathLst>
                <a:path w="75843" h="49836" extrusionOk="0">
                  <a:moveTo>
                    <a:pt x="0" y="0"/>
                  </a:moveTo>
                  <a:lnTo>
                    <a:pt x="0" y="33518"/>
                  </a:lnTo>
                  <a:cubicBezTo>
                    <a:pt x="20987" y="33552"/>
                    <a:pt x="40615" y="39518"/>
                    <a:pt x="57270" y="49835"/>
                  </a:cubicBezTo>
                  <a:lnTo>
                    <a:pt x="75843" y="21828"/>
                  </a:lnTo>
                  <a:cubicBezTo>
                    <a:pt x="53339" y="7641"/>
                    <a:pt x="27256" y="2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448;p137"/>
            <p:cNvSpPr/>
            <p:nvPr/>
          </p:nvSpPr>
          <p:spPr>
            <a:xfrm>
              <a:off x="1054844" y="3693025"/>
              <a:ext cx="389072" cy="254558"/>
            </a:xfrm>
            <a:custGeom>
              <a:avLst/>
              <a:gdLst/>
              <a:ahLst/>
              <a:cxnLst/>
              <a:rect l="l" t="t" r="r" b="b"/>
              <a:pathLst>
                <a:path w="76065" h="49767" extrusionOk="0">
                  <a:moveTo>
                    <a:pt x="75892" y="0"/>
                  </a:moveTo>
                  <a:cubicBezTo>
                    <a:pt x="48629" y="0"/>
                    <a:pt x="22525" y="7579"/>
                    <a:pt x="1" y="21745"/>
                  </a:cubicBezTo>
                  <a:lnTo>
                    <a:pt x="18574" y="49766"/>
                  </a:lnTo>
                  <a:cubicBezTo>
                    <a:pt x="35250" y="39463"/>
                    <a:pt x="54898" y="33518"/>
                    <a:pt x="75892" y="33518"/>
                  </a:cubicBezTo>
                  <a:lnTo>
                    <a:pt x="76064" y="33518"/>
                  </a:lnTo>
                  <a:lnTo>
                    <a:pt x="7606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449;p137"/>
            <p:cNvSpPr/>
            <p:nvPr/>
          </p:nvSpPr>
          <p:spPr>
            <a:xfrm>
              <a:off x="788438" y="3804252"/>
              <a:ext cx="361411" cy="363809"/>
            </a:xfrm>
            <a:custGeom>
              <a:avLst/>
              <a:gdLst/>
              <a:ahLst/>
              <a:cxnLst/>
              <a:rect l="l" t="t" r="r" b="b"/>
              <a:pathLst>
                <a:path w="70657" h="71126" extrusionOk="0">
                  <a:moveTo>
                    <a:pt x="52084" y="0"/>
                  </a:moveTo>
                  <a:cubicBezTo>
                    <a:pt x="42959" y="5745"/>
                    <a:pt x="34518" y="12490"/>
                    <a:pt x="26904" y="20124"/>
                  </a:cubicBezTo>
                  <a:cubicBezTo>
                    <a:pt x="15828" y="31194"/>
                    <a:pt x="6800" y="43759"/>
                    <a:pt x="0" y="57373"/>
                  </a:cubicBezTo>
                  <a:lnTo>
                    <a:pt x="30704" y="71125"/>
                  </a:lnTo>
                  <a:cubicBezTo>
                    <a:pt x="39870" y="53401"/>
                    <a:pt x="53677" y="38504"/>
                    <a:pt x="70657" y="28021"/>
                  </a:cubicBezTo>
                  <a:lnTo>
                    <a:pt x="5208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450;p137"/>
            <p:cNvSpPr/>
            <p:nvPr/>
          </p:nvSpPr>
          <p:spPr>
            <a:xfrm>
              <a:off x="712664" y="4097717"/>
              <a:ext cx="232830" cy="293432"/>
            </a:xfrm>
            <a:custGeom>
              <a:avLst/>
              <a:gdLst/>
              <a:ahLst/>
              <a:cxnLst/>
              <a:rect l="l" t="t" r="r" b="b"/>
              <a:pathLst>
                <a:path w="45519" h="57367" extrusionOk="0">
                  <a:moveTo>
                    <a:pt x="14814" y="0"/>
                  </a:moveTo>
                  <a:cubicBezTo>
                    <a:pt x="5966" y="17697"/>
                    <a:pt x="890" y="37152"/>
                    <a:pt x="0" y="57366"/>
                  </a:cubicBezTo>
                  <a:lnTo>
                    <a:pt x="33566" y="57366"/>
                  </a:lnTo>
                  <a:cubicBezTo>
                    <a:pt x="34442" y="42152"/>
                    <a:pt x="38511" y="27283"/>
                    <a:pt x="45518" y="13745"/>
                  </a:cubicBezTo>
                  <a:lnTo>
                    <a:pt x="14814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3444;p137"/>
          <p:cNvGrpSpPr/>
          <p:nvPr/>
        </p:nvGrpSpPr>
        <p:grpSpPr>
          <a:xfrm rot="16363760">
            <a:off x="662642" y="1964115"/>
            <a:ext cx="3707862" cy="2784985"/>
            <a:chOff x="712664" y="3693025"/>
            <a:chExt cx="1119187" cy="698124"/>
          </a:xfrm>
        </p:grpSpPr>
        <p:sp>
          <p:nvSpPr>
            <p:cNvPr id="111" name="Google Shape;13447;p137"/>
            <p:cNvSpPr/>
            <p:nvPr/>
          </p:nvSpPr>
          <p:spPr>
            <a:xfrm>
              <a:off x="1443914" y="3693025"/>
              <a:ext cx="387937" cy="254911"/>
            </a:xfrm>
            <a:custGeom>
              <a:avLst/>
              <a:gdLst/>
              <a:ahLst/>
              <a:cxnLst/>
              <a:rect l="l" t="t" r="r" b="b"/>
              <a:pathLst>
                <a:path w="75843" h="49836" extrusionOk="0">
                  <a:moveTo>
                    <a:pt x="0" y="0"/>
                  </a:moveTo>
                  <a:lnTo>
                    <a:pt x="0" y="33518"/>
                  </a:lnTo>
                  <a:cubicBezTo>
                    <a:pt x="20987" y="33552"/>
                    <a:pt x="40615" y="39518"/>
                    <a:pt x="57270" y="49835"/>
                  </a:cubicBezTo>
                  <a:lnTo>
                    <a:pt x="75843" y="21828"/>
                  </a:lnTo>
                  <a:cubicBezTo>
                    <a:pt x="53339" y="7641"/>
                    <a:pt x="27256" y="2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48;p137"/>
            <p:cNvSpPr/>
            <p:nvPr/>
          </p:nvSpPr>
          <p:spPr>
            <a:xfrm>
              <a:off x="1054844" y="3693025"/>
              <a:ext cx="389072" cy="254558"/>
            </a:xfrm>
            <a:custGeom>
              <a:avLst/>
              <a:gdLst/>
              <a:ahLst/>
              <a:cxnLst/>
              <a:rect l="l" t="t" r="r" b="b"/>
              <a:pathLst>
                <a:path w="76065" h="49767" extrusionOk="0">
                  <a:moveTo>
                    <a:pt x="75892" y="0"/>
                  </a:moveTo>
                  <a:cubicBezTo>
                    <a:pt x="48629" y="0"/>
                    <a:pt x="22525" y="7579"/>
                    <a:pt x="1" y="21745"/>
                  </a:cubicBezTo>
                  <a:lnTo>
                    <a:pt x="18574" y="49766"/>
                  </a:lnTo>
                  <a:cubicBezTo>
                    <a:pt x="35250" y="39463"/>
                    <a:pt x="54898" y="33518"/>
                    <a:pt x="75892" y="33518"/>
                  </a:cubicBezTo>
                  <a:lnTo>
                    <a:pt x="76064" y="33518"/>
                  </a:lnTo>
                  <a:lnTo>
                    <a:pt x="7606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3449;p137"/>
            <p:cNvSpPr/>
            <p:nvPr/>
          </p:nvSpPr>
          <p:spPr>
            <a:xfrm>
              <a:off x="788438" y="3804252"/>
              <a:ext cx="361411" cy="363809"/>
            </a:xfrm>
            <a:custGeom>
              <a:avLst/>
              <a:gdLst/>
              <a:ahLst/>
              <a:cxnLst/>
              <a:rect l="l" t="t" r="r" b="b"/>
              <a:pathLst>
                <a:path w="70657" h="71126" extrusionOk="0">
                  <a:moveTo>
                    <a:pt x="52084" y="0"/>
                  </a:moveTo>
                  <a:cubicBezTo>
                    <a:pt x="42959" y="5745"/>
                    <a:pt x="34518" y="12490"/>
                    <a:pt x="26904" y="20124"/>
                  </a:cubicBezTo>
                  <a:cubicBezTo>
                    <a:pt x="15828" y="31194"/>
                    <a:pt x="6800" y="43759"/>
                    <a:pt x="0" y="57373"/>
                  </a:cubicBezTo>
                  <a:lnTo>
                    <a:pt x="30704" y="71125"/>
                  </a:lnTo>
                  <a:cubicBezTo>
                    <a:pt x="39870" y="53401"/>
                    <a:pt x="53677" y="38504"/>
                    <a:pt x="70657" y="28021"/>
                  </a:cubicBezTo>
                  <a:lnTo>
                    <a:pt x="5208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3450;p137"/>
            <p:cNvSpPr/>
            <p:nvPr/>
          </p:nvSpPr>
          <p:spPr>
            <a:xfrm>
              <a:off x="712664" y="4097717"/>
              <a:ext cx="232830" cy="293432"/>
            </a:xfrm>
            <a:custGeom>
              <a:avLst/>
              <a:gdLst/>
              <a:ahLst/>
              <a:cxnLst/>
              <a:rect l="l" t="t" r="r" b="b"/>
              <a:pathLst>
                <a:path w="45519" h="57367" extrusionOk="0">
                  <a:moveTo>
                    <a:pt x="14814" y="0"/>
                  </a:moveTo>
                  <a:cubicBezTo>
                    <a:pt x="5966" y="17697"/>
                    <a:pt x="890" y="37152"/>
                    <a:pt x="0" y="57366"/>
                  </a:cubicBezTo>
                  <a:lnTo>
                    <a:pt x="33566" y="57366"/>
                  </a:lnTo>
                  <a:cubicBezTo>
                    <a:pt x="34442" y="42152"/>
                    <a:pt x="38511" y="27283"/>
                    <a:pt x="45518" y="13745"/>
                  </a:cubicBezTo>
                  <a:lnTo>
                    <a:pt x="14814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972365" y="4742750"/>
            <a:ext cx="1808040" cy="531994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s-CL" sz="1984" kern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4448;p140"/>
          <p:cNvSpPr/>
          <p:nvPr/>
        </p:nvSpPr>
        <p:spPr>
          <a:xfrm>
            <a:off x="3750823" y="1192845"/>
            <a:ext cx="338639" cy="348660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5012;p141"/>
          <p:cNvSpPr/>
          <p:nvPr/>
        </p:nvSpPr>
        <p:spPr>
          <a:xfrm rot="19362168">
            <a:off x="1406489" y="1951672"/>
            <a:ext cx="406103" cy="406069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sz="154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7" name="Google Shape;15390;p141"/>
          <p:cNvGrpSpPr/>
          <p:nvPr/>
        </p:nvGrpSpPr>
        <p:grpSpPr>
          <a:xfrm>
            <a:off x="1416099" y="3128027"/>
            <a:ext cx="382701" cy="280771"/>
            <a:chOff x="5331913" y="3413947"/>
            <a:chExt cx="347143" cy="254684"/>
          </a:xfrm>
          <a:solidFill>
            <a:schemeClr val="tx1"/>
          </a:solidFill>
        </p:grpSpPr>
        <p:sp>
          <p:nvSpPr>
            <p:cNvPr id="118" name="Google Shape;15391;p141"/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5392;p141"/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5393;p141"/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5394;p141"/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5395;p141"/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5396;p141"/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3547;p137"/>
          <p:cNvGrpSpPr/>
          <p:nvPr/>
        </p:nvGrpSpPr>
        <p:grpSpPr>
          <a:xfrm>
            <a:off x="1963902" y="4106231"/>
            <a:ext cx="540359" cy="482049"/>
            <a:chOff x="951975" y="315800"/>
            <a:chExt cx="5860325" cy="4933550"/>
          </a:xfrm>
        </p:grpSpPr>
        <p:sp>
          <p:nvSpPr>
            <p:cNvPr id="125" name="Google Shape;13548;p137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3549;p137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3550;p137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3551;p137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3552;p137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553;p137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554;p137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555;p137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7517;p145"/>
          <p:cNvGrpSpPr/>
          <p:nvPr/>
        </p:nvGrpSpPr>
        <p:grpSpPr>
          <a:xfrm>
            <a:off x="4089461" y="4825023"/>
            <a:ext cx="465883" cy="342175"/>
            <a:chOff x="2278533" y="2937377"/>
            <a:chExt cx="346788" cy="254704"/>
          </a:xfrm>
          <a:solidFill>
            <a:schemeClr val="tx1"/>
          </a:solidFill>
        </p:grpSpPr>
        <p:sp>
          <p:nvSpPr>
            <p:cNvPr id="134" name="Google Shape;17518;p145"/>
            <p:cNvSpPr/>
            <p:nvPr/>
          </p:nvSpPr>
          <p:spPr>
            <a:xfrm>
              <a:off x="2317557" y="2958607"/>
              <a:ext cx="270619" cy="184200"/>
            </a:xfrm>
            <a:custGeom>
              <a:avLst/>
              <a:gdLst/>
              <a:ahLst/>
              <a:cxnLst/>
              <a:rect l="l" t="t" r="r" b="b"/>
              <a:pathLst>
                <a:path w="8502" h="5787" extrusionOk="0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7519;p145"/>
            <p:cNvSpPr/>
            <p:nvPr/>
          </p:nvSpPr>
          <p:spPr>
            <a:xfrm>
              <a:off x="2278533" y="2937377"/>
              <a:ext cx="346788" cy="254704"/>
            </a:xfrm>
            <a:custGeom>
              <a:avLst/>
              <a:gdLst/>
              <a:ahLst/>
              <a:cxnLst/>
              <a:rect l="l" t="t" r="r" b="b"/>
              <a:pathLst>
                <a:path w="10895" h="8002" extrusionOk="0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7757;p145"/>
          <p:cNvGrpSpPr/>
          <p:nvPr/>
        </p:nvGrpSpPr>
        <p:grpSpPr>
          <a:xfrm>
            <a:off x="7932751" y="1945133"/>
            <a:ext cx="281215" cy="332587"/>
            <a:chOff x="8065100" y="2000174"/>
            <a:chExt cx="255086" cy="301685"/>
          </a:xfrm>
          <a:solidFill>
            <a:schemeClr val="tx1"/>
          </a:solidFill>
        </p:grpSpPr>
        <p:sp>
          <p:nvSpPr>
            <p:cNvPr id="137" name="Google Shape;17758;p145"/>
            <p:cNvSpPr/>
            <p:nvPr/>
          </p:nvSpPr>
          <p:spPr>
            <a:xfrm>
              <a:off x="8085185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4" y="274"/>
                  </a:moveTo>
                  <a:cubicBezTo>
                    <a:pt x="1299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53" y="1155"/>
                    <a:pt x="1251" y="1345"/>
                    <a:pt x="989" y="1345"/>
                  </a:cubicBezTo>
                  <a:cubicBezTo>
                    <a:pt x="739" y="1345"/>
                    <a:pt x="537" y="1131"/>
                    <a:pt x="537" y="881"/>
                  </a:cubicBezTo>
                  <a:lnTo>
                    <a:pt x="537" y="583"/>
                  </a:lnTo>
                  <a:cubicBezTo>
                    <a:pt x="537" y="417"/>
                    <a:pt x="668" y="274"/>
                    <a:pt x="846" y="274"/>
                  </a:cubicBezTo>
                  <a:close/>
                  <a:moveTo>
                    <a:pt x="1144" y="1631"/>
                  </a:moveTo>
                  <a:lnTo>
                    <a:pt x="1144" y="1691"/>
                  </a:lnTo>
                  <a:cubicBezTo>
                    <a:pt x="1144" y="1726"/>
                    <a:pt x="1156" y="1786"/>
                    <a:pt x="1180" y="1834"/>
                  </a:cubicBezTo>
                  <a:lnTo>
                    <a:pt x="989" y="2024"/>
                  </a:lnTo>
                  <a:lnTo>
                    <a:pt x="787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7" y="0"/>
                    <a:pt x="275" y="274"/>
                    <a:pt x="275" y="583"/>
                  </a:cubicBezTo>
                  <a:lnTo>
                    <a:pt x="275" y="881"/>
                  </a:lnTo>
                  <a:cubicBezTo>
                    <a:pt x="275" y="1119"/>
                    <a:pt x="394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9" y="1881"/>
                  </a:lnTo>
                  <a:cubicBezTo>
                    <a:pt x="84" y="1953"/>
                    <a:pt x="1" y="2107"/>
                    <a:pt x="1" y="2262"/>
                  </a:cubicBezTo>
                  <a:lnTo>
                    <a:pt x="1" y="3572"/>
                  </a:lnTo>
                  <a:cubicBezTo>
                    <a:pt x="1" y="3691"/>
                    <a:pt x="25" y="3798"/>
                    <a:pt x="96" y="3905"/>
                  </a:cubicBezTo>
                  <a:lnTo>
                    <a:pt x="251" y="4132"/>
                  </a:lnTo>
                  <a:cubicBezTo>
                    <a:pt x="275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1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7" y="4072"/>
                    <a:pt x="453" y="3965"/>
                  </a:cubicBezTo>
                  <a:lnTo>
                    <a:pt x="310" y="3739"/>
                  </a:lnTo>
                  <a:cubicBezTo>
                    <a:pt x="275" y="3691"/>
                    <a:pt x="263" y="3631"/>
                    <a:pt x="263" y="3572"/>
                  </a:cubicBezTo>
                  <a:lnTo>
                    <a:pt x="263" y="2262"/>
                  </a:lnTo>
                  <a:cubicBezTo>
                    <a:pt x="263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70" y="2286"/>
                    <a:pt x="953" y="2310"/>
                    <a:pt x="1025" y="2310"/>
                  </a:cubicBezTo>
                  <a:cubicBezTo>
                    <a:pt x="1096" y="2310"/>
                    <a:pt x="1168" y="2286"/>
                    <a:pt x="1227" y="2227"/>
                  </a:cubicBezTo>
                  <a:lnTo>
                    <a:pt x="1453" y="2000"/>
                  </a:lnTo>
                  <a:lnTo>
                    <a:pt x="1692" y="2119"/>
                  </a:lnTo>
                  <a:cubicBezTo>
                    <a:pt x="1751" y="2143"/>
                    <a:pt x="1787" y="2191"/>
                    <a:pt x="1787" y="2262"/>
                  </a:cubicBezTo>
                  <a:lnTo>
                    <a:pt x="1787" y="3572"/>
                  </a:lnTo>
                  <a:cubicBezTo>
                    <a:pt x="1787" y="3631"/>
                    <a:pt x="1763" y="3691"/>
                    <a:pt x="1739" y="3739"/>
                  </a:cubicBezTo>
                  <a:lnTo>
                    <a:pt x="1584" y="3965"/>
                  </a:lnTo>
                  <a:cubicBezTo>
                    <a:pt x="1525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9" y="4739"/>
                    <a:pt x="1620" y="4739"/>
                  </a:cubicBezTo>
                  <a:cubicBezTo>
                    <a:pt x="1692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3" y="4167"/>
                    <a:pt x="1799" y="4132"/>
                  </a:cubicBezTo>
                  <a:lnTo>
                    <a:pt x="1942" y="3905"/>
                  </a:lnTo>
                  <a:cubicBezTo>
                    <a:pt x="2001" y="3810"/>
                    <a:pt x="2049" y="3691"/>
                    <a:pt x="2049" y="3572"/>
                  </a:cubicBezTo>
                  <a:lnTo>
                    <a:pt x="2049" y="2262"/>
                  </a:lnTo>
                  <a:cubicBezTo>
                    <a:pt x="2025" y="2107"/>
                    <a:pt x="1930" y="1953"/>
                    <a:pt x="1787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7759;p145"/>
            <p:cNvSpPr/>
            <p:nvPr/>
          </p:nvSpPr>
          <p:spPr>
            <a:xfrm>
              <a:off x="8161004" y="2151016"/>
              <a:ext cx="65188" cy="150842"/>
            </a:xfrm>
            <a:custGeom>
              <a:avLst/>
              <a:gdLst/>
              <a:ahLst/>
              <a:cxnLst/>
              <a:rect l="l" t="t" r="r" b="b"/>
              <a:pathLst>
                <a:path w="2048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8" y="1345"/>
                  </a:cubicBezTo>
                  <a:cubicBezTo>
                    <a:pt x="738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5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8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7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3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5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7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7" y="2119"/>
                  </a:cubicBezTo>
                  <a:lnTo>
                    <a:pt x="595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5" y="2310"/>
                    <a:pt x="1167" y="2286"/>
                    <a:pt x="1226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0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8" y="3739"/>
                  </a:cubicBezTo>
                  <a:lnTo>
                    <a:pt x="1584" y="3965"/>
                  </a:lnTo>
                  <a:cubicBezTo>
                    <a:pt x="1524" y="4048"/>
                    <a:pt x="1488" y="4167"/>
                    <a:pt x="1488" y="4286"/>
                  </a:cubicBezTo>
                  <a:lnTo>
                    <a:pt x="1488" y="4608"/>
                  </a:lnTo>
                  <a:cubicBezTo>
                    <a:pt x="1488" y="4679"/>
                    <a:pt x="1548" y="4739"/>
                    <a:pt x="1619" y="4739"/>
                  </a:cubicBezTo>
                  <a:cubicBezTo>
                    <a:pt x="1691" y="4739"/>
                    <a:pt x="1750" y="4679"/>
                    <a:pt x="1750" y="4608"/>
                  </a:cubicBezTo>
                  <a:lnTo>
                    <a:pt x="1750" y="4286"/>
                  </a:lnTo>
                  <a:cubicBezTo>
                    <a:pt x="1750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0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19" y="1345"/>
                    <a:pt x="1738" y="1131"/>
                    <a:pt x="1738" y="881"/>
                  </a:cubicBezTo>
                  <a:lnTo>
                    <a:pt x="1738" y="583"/>
                  </a:lnTo>
                  <a:cubicBezTo>
                    <a:pt x="1738" y="262"/>
                    <a:pt x="1465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7760;p145"/>
            <p:cNvSpPr/>
            <p:nvPr/>
          </p:nvSpPr>
          <p:spPr>
            <a:xfrm>
              <a:off x="8236791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9" y="1345"/>
                  </a:cubicBezTo>
                  <a:cubicBezTo>
                    <a:pt x="739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6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9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4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6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6" y="2310"/>
                    <a:pt x="1167" y="2286"/>
                    <a:pt x="1227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1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9" y="3739"/>
                  </a:cubicBezTo>
                  <a:lnTo>
                    <a:pt x="1584" y="3965"/>
                  </a:lnTo>
                  <a:cubicBezTo>
                    <a:pt x="1524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8" y="4739"/>
                    <a:pt x="1620" y="4739"/>
                  </a:cubicBezTo>
                  <a:cubicBezTo>
                    <a:pt x="1691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1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7761;p145"/>
            <p:cNvSpPr/>
            <p:nvPr/>
          </p:nvSpPr>
          <p:spPr>
            <a:xfrm>
              <a:off x="8065100" y="2000174"/>
              <a:ext cx="255086" cy="178916"/>
            </a:xfrm>
            <a:custGeom>
              <a:avLst/>
              <a:gdLst/>
              <a:ahLst/>
              <a:cxnLst/>
              <a:rect l="l" t="t" r="r" b="b"/>
              <a:pathLst>
                <a:path w="8014" h="5621" extrusionOk="0">
                  <a:moveTo>
                    <a:pt x="2680" y="512"/>
                  </a:moveTo>
                  <a:lnTo>
                    <a:pt x="2680" y="512"/>
                  </a:lnTo>
                  <a:cubicBezTo>
                    <a:pt x="2477" y="691"/>
                    <a:pt x="2275" y="917"/>
                    <a:pt x="2096" y="1191"/>
                  </a:cubicBezTo>
                  <a:cubicBezTo>
                    <a:pt x="1977" y="1370"/>
                    <a:pt x="1882" y="1572"/>
                    <a:pt x="1787" y="1786"/>
                  </a:cubicBezTo>
                  <a:lnTo>
                    <a:pt x="1013" y="1786"/>
                  </a:lnTo>
                  <a:cubicBezTo>
                    <a:pt x="1430" y="1215"/>
                    <a:pt x="2013" y="774"/>
                    <a:pt x="2680" y="512"/>
                  </a:cubicBezTo>
                  <a:close/>
                  <a:moveTo>
                    <a:pt x="3870" y="274"/>
                  </a:moveTo>
                  <a:lnTo>
                    <a:pt x="3870" y="1786"/>
                  </a:lnTo>
                  <a:lnTo>
                    <a:pt x="2096" y="1786"/>
                  </a:lnTo>
                  <a:cubicBezTo>
                    <a:pt x="2513" y="917"/>
                    <a:pt x="3156" y="346"/>
                    <a:pt x="3870" y="274"/>
                  </a:cubicBezTo>
                  <a:close/>
                  <a:moveTo>
                    <a:pt x="4144" y="274"/>
                  </a:moveTo>
                  <a:cubicBezTo>
                    <a:pt x="4870" y="334"/>
                    <a:pt x="5513" y="917"/>
                    <a:pt x="5906" y="1786"/>
                  </a:cubicBezTo>
                  <a:lnTo>
                    <a:pt x="4144" y="1786"/>
                  </a:lnTo>
                  <a:lnTo>
                    <a:pt x="4144" y="274"/>
                  </a:lnTo>
                  <a:close/>
                  <a:moveTo>
                    <a:pt x="5335" y="512"/>
                  </a:moveTo>
                  <a:lnTo>
                    <a:pt x="5335" y="512"/>
                  </a:lnTo>
                  <a:cubicBezTo>
                    <a:pt x="6002" y="774"/>
                    <a:pt x="6561" y="1215"/>
                    <a:pt x="7002" y="1786"/>
                  </a:cubicBezTo>
                  <a:lnTo>
                    <a:pt x="6228" y="1786"/>
                  </a:lnTo>
                  <a:cubicBezTo>
                    <a:pt x="6133" y="1572"/>
                    <a:pt x="6025" y="1382"/>
                    <a:pt x="5906" y="1191"/>
                  </a:cubicBezTo>
                  <a:cubicBezTo>
                    <a:pt x="5728" y="917"/>
                    <a:pt x="5537" y="691"/>
                    <a:pt x="5335" y="512"/>
                  </a:cubicBezTo>
                  <a:close/>
                  <a:moveTo>
                    <a:pt x="1680" y="2048"/>
                  </a:moveTo>
                  <a:cubicBezTo>
                    <a:pt x="1465" y="2596"/>
                    <a:pt x="1358" y="3215"/>
                    <a:pt x="1346" y="3846"/>
                  </a:cubicBezTo>
                  <a:lnTo>
                    <a:pt x="287" y="3846"/>
                  </a:lnTo>
                  <a:cubicBezTo>
                    <a:pt x="310" y="3191"/>
                    <a:pt x="513" y="2572"/>
                    <a:pt x="834" y="2048"/>
                  </a:cubicBezTo>
                  <a:close/>
                  <a:moveTo>
                    <a:pt x="3870" y="2048"/>
                  </a:moveTo>
                  <a:lnTo>
                    <a:pt x="3870" y="3846"/>
                  </a:lnTo>
                  <a:lnTo>
                    <a:pt x="1620" y="3846"/>
                  </a:lnTo>
                  <a:cubicBezTo>
                    <a:pt x="1644" y="3191"/>
                    <a:pt x="1763" y="2572"/>
                    <a:pt x="1965" y="2048"/>
                  </a:cubicBezTo>
                  <a:close/>
                  <a:moveTo>
                    <a:pt x="6049" y="2048"/>
                  </a:moveTo>
                  <a:cubicBezTo>
                    <a:pt x="6252" y="2584"/>
                    <a:pt x="6371" y="3191"/>
                    <a:pt x="6383" y="3846"/>
                  </a:cubicBezTo>
                  <a:lnTo>
                    <a:pt x="4144" y="3846"/>
                  </a:lnTo>
                  <a:lnTo>
                    <a:pt x="4144" y="2048"/>
                  </a:lnTo>
                  <a:close/>
                  <a:moveTo>
                    <a:pt x="7192" y="2048"/>
                  </a:moveTo>
                  <a:cubicBezTo>
                    <a:pt x="7514" y="2584"/>
                    <a:pt x="7716" y="3191"/>
                    <a:pt x="7740" y="3846"/>
                  </a:cubicBezTo>
                  <a:lnTo>
                    <a:pt x="6668" y="3846"/>
                  </a:lnTo>
                  <a:cubicBezTo>
                    <a:pt x="6656" y="3215"/>
                    <a:pt x="6537" y="2596"/>
                    <a:pt x="6347" y="2048"/>
                  </a:cubicBezTo>
                  <a:close/>
                  <a:moveTo>
                    <a:pt x="4001" y="0"/>
                  </a:moveTo>
                  <a:cubicBezTo>
                    <a:pt x="2930" y="0"/>
                    <a:pt x="1930" y="417"/>
                    <a:pt x="1180" y="1167"/>
                  </a:cubicBezTo>
                  <a:cubicBezTo>
                    <a:pt x="418" y="1929"/>
                    <a:pt x="1" y="2929"/>
                    <a:pt x="1" y="4001"/>
                  </a:cubicBezTo>
                  <a:cubicBezTo>
                    <a:pt x="1" y="4537"/>
                    <a:pt x="108" y="5061"/>
                    <a:pt x="310" y="5537"/>
                  </a:cubicBezTo>
                  <a:cubicBezTo>
                    <a:pt x="337" y="5590"/>
                    <a:pt x="384" y="5617"/>
                    <a:pt x="436" y="5617"/>
                  </a:cubicBezTo>
                  <a:cubicBezTo>
                    <a:pt x="453" y="5617"/>
                    <a:pt x="471" y="5614"/>
                    <a:pt x="489" y="5608"/>
                  </a:cubicBezTo>
                  <a:cubicBezTo>
                    <a:pt x="560" y="5573"/>
                    <a:pt x="596" y="5501"/>
                    <a:pt x="560" y="5430"/>
                  </a:cubicBezTo>
                  <a:cubicBezTo>
                    <a:pt x="382" y="5013"/>
                    <a:pt x="298" y="4584"/>
                    <a:pt x="287" y="4132"/>
                  </a:cubicBezTo>
                  <a:lnTo>
                    <a:pt x="1334" y="4132"/>
                  </a:lnTo>
                  <a:lnTo>
                    <a:pt x="1334" y="4299"/>
                  </a:lnTo>
                  <a:cubicBezTo>
                    <a:pt x="1334" y="4370"/>
                    <a:pt x="1418" y="4430"/>
                    <a:pt x="1489" y="4430"/>
                  </a:cubicBezTo>
                  <a:cubicBezTo>
                    <a:pt x="1561" y="4430"/>
                    <a:pt x="1620" y="4358"/>
                    <a:pt x="1620" y="4287"/>
                  </a:cubicBezTo>
                  <a:lnTo>
                    <a:pt x="1620" y="4132"/>
                  </a:lnTo>
                  <a:lnTo>
                    <a:pt x="3870" y="4132"/>
                  </a:lnTo>
                  <a:lnTo>
                    <a:pt x="3870" y="4299"/>
                  </a:lnTo>
                  <a:cubicBezTo>
                    <a:pt x="3870" y="4370"/>
                    <a:pt x="3930" y="4430"/>
                    <a:pt x="4001" y="4430"/>
                  </a:cubicBezTo>
                  <a:cubicBezTo>
                    <a:pt x="4073" y="4430"/>
                    <a:pt x="4132" y="4370"/>
                    <a:pt x="4132" y="4299"/>
                  </a:cubicBezTo>
                  <a:lnTo>
                    <a:pt x="4132" y="4132"/>
                  </a:lnTo>
                  <a:lnTo>
                    <a:pt x="6383" y="4132"/>
                  </a:lnTo>
                  <a:lnTo>
                    <a:pt x="6383" y="4287"/>
                  </a:lnTo>
                  <a:cubicBezTo>
                    <a:pt x="6383" y="4358"/>
                    <a:pt x="6442" y="4430"/>
                    <a:pt x="6514" y="4430"/>
                  </a:cubicBezTo>
                  <a:cubicBezTo>
                    <a:pt x="6597" y="4430"/>
                    <a:pt x="6656" y="4370"/>
                    <a:pt x="6656" y="4299"/>
                  </a:cubicBezTo>
                  <a:lnTo>
                    <a:pt x="6656" y="4132"/>
                  </a:lnTo>
                  <a:lnTo>
                    <a:pt x="7704" y="4132"/>
                  </a:lnTo>
                  <a:cubicBezTo>
                    <a:pt x="7692" y="4584"/>
                    <a:pt x="7609" y="5013"/>
                    <a:pt x="7430" y="5430"/>
                  </a:cubicBezTo>
                  <a:cubicBezTo>
                    <a:pt x="7395" y="5501"/>
                    <a:pt x="7430" y="5573"/>
                    <a:pt x="7502" y="5608"/>
                  </a:cubicBezTo>
                  <a:cubicBezTo>
                    <a:pt x="7514" y="5608"/>
                    <a:pt x="7526" y="5620"/>
                    <a:pt x="7561" y="5620"/>
                  </a:cubicBezTo>
                  <a:cubicBezTo>
                    <a:pt x="7621" y="5620"/>
                    <a:pt x="7668" y="5596"/>
                    <a:pt x="7692" y="5537"/>
                  </a:cubicBezTo>
                  <a:cubicBezTo>
                    <a:pt x="7907" y="5037"/>
                    <a:pt x="8002" y="4525"/>
                    <a:pt x="8002" y="4001"/>
                  </a:cubicBezTo>
                  <a:cubicBezTo>
                    <a:pt x="8014" y="2929"/>
                    <a:pt x="7597" y="1917"/>
                    <a:pt x="6835" y="1167"/>
                  </a:cubicBezTo>
                  <a:cubicBezTo>
                    <a:pt x="6073" y="417"/>
                    <a:pt x="5073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7802;p145"/>
          <p:cNvGrpSpPr/>
          <p:nvPr/>
        </p:nvGrpSpPr>
        <p:grpSpPr>
          <a:xfrm>
            <a:off x="7854893" y="3078762"/>
            <a:ext cx="459327" cy="358948"/>
            <a:chOff x="5626763" y="2013829"/>
            <a:chExt cx="351722" cy="274788"/>
          </a:xfrm>
          <a:solidFill>
            <a:schemeClr val="tx1"/>
          </a:solidFill>
        </p:grpSpPr>
        <p:sp>
          <p:nvSpPr>
            <p:cNvPr id="142" name="Google Shape;17803;p145"/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7804;p145"/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7805;p145"/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7806;p145"/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7807;p145"/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7808;p145"/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7809;p145"/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7810;p145"/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7811;p145"/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7812;p145"/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7821;p145"/>
          <p:cNvGrpSpPr/>
          <p:nvPr/>
        </p:nvGrpSpPr>
        <p:grpSpPr>
          <a:xfrm>
            <a:off x="7336347" y="4103522"/>
            <a:ext cx="360588" cy="305461"/>
            <a:chOff x="2770052" y="2009628"/>
            <a:chExt cx="327085" cy="277080"/>
          </a:xfrm>
          <a:solidFill>
            <a:schemeClr val="tx1"/>
          </a:solidFill>
        </p:grpSpPr>
        <p:sp>
          <p:nvSpPr>
            <p:cNvPr id="153" name="Google Shape;17822;p145"/>
            <p:cNvSpPr/>
            <p:nvPr/>
          </p:nvSpPr>
          <p:spPr>
            <a:xfrm>
              <a:off x="2770052" y="2023537"/>
              <a:ext cx="327085" cy="263170"/>
            </a:xfrm>
            <a:custGeom>
              <a:avLst/>
              <a:gdLst/>
              <a:ahLst/>
              <a:cxnLst/>
              <a:rect l="l" t="t" r="r" b="b"/>
              <a:pathLst>
                <a:path w="10276" h="8268" extrusionOk="0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7823;p145"/>
            <p:cNvSpPr/>
            <p:nvPr/>
          </p:nvSpPr>
          <p:spPr>
            <a:xfrm>
              <a:off x="3059960" y="2009628"/>
              <a:ext cx="37177" cy="26960"/>
            </a:xfrm>
            <a:custGeom>
              <a:avLst/>
              <a:gdLst/>
              <a:ahLst/>
              <a:cxnLst/>
              <a:rect l="l" t="t" r="r" b="b"/>
              <a:pathLst>
                <a:path w="1168" h="847" extrusionOk="0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endParaRPr sz="154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84172" y="1788937"/>
            <a:ext cx="1240811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Respuesta  multidimensional de las políticas de drogas 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CuadroTexto 155"/>
          <p:cNvSpPr txBox="1"/>
          <p:nvPr/>
        </p:nvSpPr>
        <p:spPr>
          <a:xfrm>
            <a:off x="178921" y="3149656"/>
            <a:ext cx="1109133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2. Multi actor/ coordinación inter institucional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CuadroTexto 156"/>
          <p:cNvSpPr txBox="1"/>
          <p:nvPr/>
        </p:nvSpPr>
        <p:spPr>
          <a:xfrm>
            <a:off x="524348" y="4395699"/>
            <a:ext cx="1445391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 </a:t>
            </a:r>
            <a:r>
              <a:rPr lang="es-MX" sz="882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Multi</a:t>
            </a: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-nivel: bi-regional, regional, </a:t>
            </a:r>
            <a:r>
              <a:rPr lang="es-MX" sz="882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multi</a:t>
            </a: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-país, nacional, local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" name="CuadroTexto 157"/>
          <p:cNvSpPr txBox="1"/>
          <p:nvPr/>
        </p:nvSpPr>
        <p:spPr>
          <a:xfrm>
            <a:off x="4689829" y="4787091"/>
            <a:ext cx="974512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4. Movilización de talento público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CuadroTexto 158"/>
          <p:cNvSpPr txBox="1"/>
          <p:nvPr/>
        </p:nvSpPr>
        <p:spPr>
          <a:xfrm>
            <a:off x="7694657" y="4377930"/>
            <a:ext cx="1460212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 Alianzas estratégicas con redes y organismos internacionales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CuadroTexto 159"/>
          <p:cNvSpPr txBox="1"/>
          <p:nvPr/>
        </p:nvSpPr>
        <p:spPr>
          <a:xfrm>
            <a:off x="8456315" y="3022923"/>
            <a:ext cx="1361322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6. Énfasis en procesos de políticas públicas y planes estratégicos de los países. 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CuadroTexto 160"/>
          <p:cNvSpPr txBox="1"/>
          <p:nvPr/>
        </p:nvSpPr>
        <p:spPr>
          <a:xfrm>
            <a:off x="8424022" y="1862696"/>
            <a:ext cx="1369353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03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s-MX" sz="882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7. Enfoques transversales: derechos e innovación </a:t>
            </a:r>
            <a:endParaRPr lang="es-CL" sz="882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20C539-D8F5-BE3A-2F8F-D4229C3E81EE}"/>
              </a:ext>
            </a:extLst>
          </p:cNvPr>
          <p:cNvSpPr txBox="1"/>
          <p:nvPr/>
        </p:nvSpPr>
        <p:spPr>
          <a:xfrm>
            <a:off x="390383" y="164279"/>
            <a:ext cx="675522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b="1" dirty="0">
                <a:latin typeface="Arial Narrow" panose="020B0606020202030204" pitchFamily="34" charset="0"/>
              </a:rPr>
              <a:t>Enfoque Estratégico de COPOLAD </a:t>
            </a:r>
            <a:endParaRPr lang="es-CL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280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1F792913-B9E1-C242-2112-ED09345C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104207" cy="5670550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16E3DFE-7712-1034-2F18-A66FED010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822" y="229540"/>
            <a:ext cx="3240360" cy="754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2500"/>
          </a:bodyPr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s-ES" altLang="es-ES" sz="3200" b="1" dirty="0">
                <a:solidFill>
                  <a:srgbClr val="FF0000"/>
                </a:solidFill>
                <a:latin typeface="Arial Narrow" panose="020B0606020202030204" pitchFamily="34" charset="0"/>
                <a:cs typeface="Arial Unicode MS" panose="020B0604020202020204" pitchFamily="34" charset="-128"/>
              </a:rPr>
              <a:t>¿Cómo trabajamos?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319066-43B5-A8D5-F866-A025FF79D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703"/>
          <a:stretch/>
        </p:blipFill>
        <p:spPr bwMode="auto">
          <a:xfrm>
            <a:off x="0" y="10"/>
            <a:ext cx="3850779" cy="567054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oogle Shape;2146;p44"/>
          <p:cNvGrpSpPr/>
          <p:nvPr/>
        </p:nvGrpSpPr>
        <p:grpSpPr>
          <a:xfrm>
            <a:off x="8400182" y="2574878"/>
            <a:ext cx="623596" cy="592178"/>
            <a:chOff x="-1724475" y="2698115"/>
            <a:chExt cx="338645" cy="338586"/>
          </a:xfrm>
          <a:noFill/>
        </p:grpSpPr>
        <p:sp>
          <p:nvSpPr>
            <p:cNvPr id="9" name="Google Shape;2147;p44"/>
            <p:cNvSpPr/>
            <p:nvPr/>
          </p:nvSpPr>
          <p:spPr>
            <a:xfrm>
              <a:off x="-1703934" y="2877961"/>
              <a:ext cx="79375" cy="79408"/>
            </a:xfrm>
            <a:custGeom>
              <a:avLst/>
              <a:gdLst/>
              <a:ahLst/>
              <a:cxnLst/>
              <a:rect l="l" t="t" r="r" b="b"/>
              <a:pathLst>
                <a:path w="2106" h="2107" extrusionOk="0">
                  <a:moveTo>
                    <a:pt x="1053" y="1"/>
                  </a:moveTo>
                  <a:cubicBezTo>
                    <a:pt x="464" y="1"/>
                    <a:pt x="0" y="465"/>
                    <a:pt x="0" y="1054"/>
                  </a:cubicBezTo>
                  <a:cubicBezTo>
                    <a:pt x="0" y="1633"/>
                    <a:pt x="464" y="2106"/>
                    <a:pt x="1053" y="2106"/>
                  </a:cubicBezTo>
                  <a:cubicBezTo>
                    <a:pt x="1633" y="2106"/>
                    <a:pt x="2106" y="1633"/>
                    <a:pt x="2106" y="1054"/>
                  </a:cubicBezTo>
                  <a:cubicBezTo>
                    <a:pt x="2106" y="465"/>
                    <a:pt x="1633" y="1"/>
                    <a:pt x="1053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148;p44"/>
            <p:cNvSpPr/>
            <p:nvPr/>
          </p:nvSpPr>
          <p:spPr>
            <a:xfrm>
              <a:off x="-1485745" y="2877961"/>
              <a:ext cx="79413" cy="79408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4" y="1"/>
                  </a:moveTo>
                  <a:cubicBezTo>
                    <a:pt x="465" y="1"/>
                    <a:pt x="1" y="465"/>
                    <a:pt x="1" y="1054"/>
                  </a:cubicBezTo>
                  <a:cubicBezTo>
                    <a:pt x="1" y="1633"/>
                    <a:pt x="465" y="2106"/>
                    <a:pt x="1054" y="2106"/>
                  </a:cubicBezTo>
                  <a:cubicBezTo>
                    <a:pt x="1633" y="2106"/>
                    <a:pt x="2106" y="1633"/>
                    <a:pt x="2106" y="1054"/>
                  </a:cubicBezTo>
                  <a:cubicBezTo>
                    <a:pt x="2106" y="465"/>
                    <a:pt x="1633" y="1"/>
                    <a:pt x="1054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149;p44"/>
            <p:cNvSpPr/>
            <p:nvPr/>
          </p:nvSpPr>
          <p:spPr>
            <a:xfrm>
              <a:off x="-1628290" y="2711531"/>
              <a:ext cx="37012" cy="44434"/>
            </a:xfrm>
            <a:custGeom>
              <a:avLst/>
              <a:gdLst/>
              <a:ahLst/>
              <a:cxnLst/>
              <a:rect l="l" t="t" r="r" b="b"/>
              <a:pathLst>
                <a:path w="982" h="1179" extrusionOk="0">
                  <a:moveTo>
                    <a:pt x="455" y="1"/>
                  </a:moveTo>
                  <a:lnTo>
                    <a:pt x="0" y="269"/>
                  </a:lnTo>
                  <a:lnTo>
                    <a:pt x="527" y="1179"/>
                  </a:lnTo>
                  <a:lnTo>
                    <a:pt x="982" y="911"/>
                  </a:lnTo>
                  <a:lnTo>
                    <a:pt x="455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150;p44"/>
            <p:cNvSpPr/>
            <p:nvPr/>
          </p:nvSpPr>
          <p:spPr>
            <a:xfrm>
              <a:off x="-1483032" y="2755249"/>
              <a:ext cx="44399" cy="37009"/>
            </a:xfrm>
            <a:custGeom>
              <a:avLst/>
              <a:gdLst/>
              <a:ahLst/>
              <a:cxnLst/>
              <a:rect l="l" t="t" r="r" b="b"/>
              <a:pathLst>
                <a:path w="1178" h="982" extrusionOk="0">
                  <a:moveTo>
                    <a:pt x="910" y="1"/>
                  </a:moveTo>
                  <a:lnTo>
                    <a:pt x="0" y="527"/>
                  </a:lnTo>
                  <a:lnTo>
                    <a:pt x="268" y="982"/>
                  </a:lnTo>
                  <a:lnTo>
                    <a:pt x="1178" y="456"/>
                  </a:lnTo>
                  <a:lnTo>
                    <a:pt x="910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151;p44"/>
            <p:cNvSpPr/>
            <p:nvPr/>
          </p:nvSpPr>
          <p:spPr>
            <a:xfrm>
              <a:off x="-1672011" y="2755249"/>
              <a:ext cx="44437" cy="37009"/>
            </a:xfrm>
            <a:custGeom>
              <a:avLst/>
              <a:gdLst/>
              <a:ahLst/>
              <a:cxnLst/>
              <a:rect l="l" t="t" r="r" b="b"/>
              <a:pathLst>
                <a:path w="1179" h="982" extrusionOk="0">
                  <a:moveTo>
                    <a:pt x="268" y="1"/>
                  </a:moveTo>
                  <a:lnTo>
                    <a:pt x="1" y="456"/>
                  </a:lnTo>
                  <a:lnTo>
                    <a:pt x="911" y="982"/>
                  </a:lnTo>
                  <a:lnTo>
                    <a:pt x="1178" y="527"/>
                  </a:lnTo>
                  <a:lnTo>
                    <a:pt x="268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152;p44"/>
            <p:cNvSpPr/>
            <p:nvPr/>
          </p:nvSpPr>
          <p:spPr>
            <a:xfrm>
              <a:off x="-1519365" y="2711531"/>
              <a:ext cx="37049" cy="44434"/>
            </a:xfrm>
            <a:custGeom>
              <a:avLst/>
              <a:gdLst/>
              <a:ahLst/>
              <a:cxnLst/>
              <a:rect l="l" t="t" r="r" b="b"/>
              <a:pathLst>
                <a:path w="983" h="1179" extrusionOk="0">
                  <a:moveTo>
                    <a:pt x="527" y="1"/>
                  </a:moveTo>
                  <a:lnTo>
                    <a:pt x="1" y="911"/>
                  </a:lnTo>
                  <a:lnTo>
                    <a:pt x="456" y="1179"/>
                  </a:lnTo>
                  <a:lnTo>
                    <a:pt x="982" y="269"/>
                  </a:lnTo>
                  <a:lnTo>
                    <a:pt x="527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153;p44"/>
            <p:cNvSpPr/>
            <p:nvPr/>
          </p:nvSpPr>
          <p:spPr>
            <a:xfrm>
              <a:off x="-1565083" y="2698115"/>
              <a:ext cx="19863" cy="41042"/>
            </a:xfrm>
            <a:custGeom>
              <a:avLst/>
              <a:gdLst/>
              <a:ahLst/>
              <a:cxnLst/>
              <a:rect l="l" t="t" r="r" b="b"/>
              <a:pathLst>
                <a:path w="527" h="1089" extrusionOk="0">
                  <a:moveTo>
                    <a:pt x="1" y="0"/>
                  </a:moveTo>
                  <a:lnTo>
                    <a:pt x="1" y="1088"/>
                  </a:lnTo>
                  <a:lnTo>
                    <a:pt x="527" y="1088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154;p44"/>
            <p:cNvSpPr/>
            <p:nvPr/>
          </p:nvSpPr>
          <p:spPr>
            <a:xfrm>
              <a:off x="-1684109" y="2818452"/>
              <a:ext cx="39725" cy="19899"/>
            </a:xfrm>
            <a:custGeom>
              <a:avLst/>
              <a:gdLst/>
              <a:ahLst/>
              <a:cxnLst/>
              <a:rect l="l" t="t" r="r" b="b"/>
              <a:pathLst>
                <a:path w="1054" h="528" extrusionOk="0">
                  <a:moveTo>
                    <a:pt x="1" y="1"/>
                  </a:moveTo>
                  <a:lnTo>
                    <a:pt x="1" y="527"/>
                  </a:lnTo>
                  <a:lnTo>
                    <a:pt x="1053" y="527"/>
                  </a:lnTo>
                  <a:lnTo>
                    <a:pt x="1053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155;p44"/>
            <p:cNvSpPr/>
            <p:nvPr/>
          </p:nvSpPr>
          <p:spPr>
            <a:xfrm>
              <a:off x="-1465883" y="2818452"/>
              <a:ext cx="39688" cy="19899"/>
            </a:xfrm>
            <a:custGeom>
              <a:avLst/>
              <a:gdLst/>
              <a:ahLst/>
              <a:cxnLst/>
              <a:rect l="l" t="t" r="r" b="b"/>
              <a:pathLst>
                <a:path w="1053" h="528" extrusionOk="0">
                  <a:moveTo>
                    <a:pt x="0" y="1"/>
                  </a:moveTo>
                  <a:lnTo>
                    <a:pt x="0" y="527"/>
                  </a:lnTo>
                  <a:lnTo>
                    <a:pt x="1053" y="527"/>
                  </a:lnTo>
                  <a:lnTo>
                    <a:pt x="1053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156;p44"/>
            <p:cNvSpPr/>
            <p:nvPr/>
          </p:nvSpPr>
          <p:spPr>
            <a:xfrm>
              <a:off x="-1724475" y="2945233"/>
              <a:ext cx="338645" cy="91468"/>
            </a:xfrm>
            <a:custGeom>
              <a:avLst/>
              <a:gdLst/>
              <a:ahLst/>
              <a:cxnLst/>
              <a:rect l="l" t="t" r="r" b="b"/>
              <a:pathLst>
                <a:path w="8985" h="2427" extrusionOk="0">
                  <a:moveTo>
                    <a:pt x="3641" y="0"/>
                  </a:moveTo>
                  <a:cubicBezTo>
                    <a:pt x="3275" y="196"/>
                    <a:pt x="2981" y="509"/>
                    <a:pt x="2811" y="892"/>
                  </a:cubicBezTo>
                  <a:cubicBezTo>
                    <a:pt x="2517" y="544"/>
                    <a:pt x="2089" y="321"/>
                    <a:pt x="1598" y="321"/>
                  </a:cubicBezTo>
                  <a:cubicBezTo>
                    <a:pt x="724" y="321"/>
                    <a:pt x="1" y="1026"/>
                    <a:pt x="1" y="1900"/>
                  </a:cubicBezTo>
                  <a:lnTo>
                    <a:pt x="1" y="2427"/>
                  </a:lnTo>
                  <a:lnTo>
                    <a:pt x="8984" y="2427"/>
                  </a:lnTo>
                  <a:lnTo>
                    <a:pt x="8984" y="1900"/>
                  </a:lnTo>
                  <a:cubicBezTo>
                    <a:pt x="8984" y="1026"/>
                    <a:pt x="8262" y="321"/>
                    <a:pt x="7388" y="321"/>
                  </a:cubicBezTo>
                  <a:cubicBezTo>
                    <a:pt x="6897" y="321"/>
                    <a:pt x="6469" y="544"/>
                    <a:pt x="6174" y="892"/>
                  </a:cubicBezTo>
                  <a:cubicBezTo>
                    <a:pt x="6014" y="509"/>
                    <a:pt x="5710" y="196"/>
                    <a:pt x="5345" y="0"/>
                  </a:cubicBezTo>
                  <a:cubicBezTo>
                    <a:pt x="5113" y="196"/>
                    <a:pt x="4818" y="321"/>
                    <a:pt x="4497" y="321"/>
                  </a:cubicBezTo>
                  <a:cubicBezTo>
                    <a:pt x="4167" y="321"/>
                    <a:pt x="3873" y="196"/>
                    <a:pt x="364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157;p44"/>
            <p:cNvSpPr/>
            <p:nvPr/>
          </p:nvSpPr>
          <p:spPr>
            <a:xfrm>
              <a:off x="-1628629" y="2758830"/>
              <a:ext cx="142920" cy="178676"/>
            </a:xfrm>
            <a:custGeom>
              <a:avLst/>
              <a:gdLst/>
              <a:ahLst/>
              <a:cxnLst/>
              <a:rect l="l" t="t" r="r" b="b"/>
              <a:pathLst>
                <a:path w="3792" h="4741" extrusionOk="0">
                  <a:moveTo>
                    <a:pt x="2472" y="1467"/>
                  </a:moveTo>
                  <a:lnTo>
                    <a:pt x="2846" y="1842"/>
                  </a:lnTo>
                  <a:lnTo>
                    <a:pt x="1945" y="2743"/>
                  </a:lnTo>
                  <a:lnTo>
                    <a:pt x="1044" y="1842"/>
                  </a:lnTo>
                  <a:lnTo>
                    <a:pt x="1419" y="1467"/>
                  </a:lnTo>
                  <a:lnTo>
                    <a:pt x="1945" y="1993"/>
                  </a:lnTo>
                  <a:lnTo>
                    <a:pt x="2472" y="1467"/>
                  </a:lnTo>
                  <a:close/>
                  <a:moveTo>
                    <a:pt x="1939" y="0"/>
                  </a:moveTo>
                  <a:cubicBezTo>
                    <a:pt x="1826" y="0"/>
                    <a:pt x="1712" y="10"/>
                    <a:pt x="1597" y="31"/>
                  </a:cubicBezTo>
                  <a:cubicBezTo>
                    <a:pt x="866" y="164"/>
                    <a:pt x="286" y="744"/>
                    <a:pt x="143" y="1476"/>
                  </a:cubicBezTo>
                  <a:cubicBezTo>
                    <a:pt x="0" y="2181"/>
                    <a:pt x="268" y="2885"/>
                    <a:pt x="839" y="3305"/>
                  </a:cubicBezTo>
                  <a:cubicBezTo>
                    <a:pt x="1035" y="3456"/>
                    <a:pt x="1160" y="3697"/>
                    <a:pt x="1160" y="3947"/>
                  </a:cubicBezTo>
                  <a:cubicBezTo>
                    <a:pt x="1160" y="4384"/>
                    <a:pt x="1508" y="4741"/>
                    <a:pt x="1945" y="4741"/>
                  </a:cubicBezTo>
                  <a:cubicBezTo>
                    <a:pt x="2382" y="4741"/>
                    <a:pt x="2739" y="4384"/>
                    <a:pt x="2739" y="3938"/>
                  </a:cubicBezTo>
                  <a:cubicBezTo>
                    <a:pt x="2739" y="3697"/>
                    <a:pt x="2855" y="3456"/>
                    <a:pt x="3051" y="3305"/>
                  </a:cubicBezTo>
                  <a:cubicBezTo>
                    <a:pt x="3524" y="2957"/>
                    <a:pt x="3792" y="2421"/>
                    <a:pt x="3792" y="1842"/>
                  </a:cubicBezTo>
                  <a:cubicBezTo>
                    <a:pt x="3792" y="1297"/>
                    <a:pt x="3542" y="780"/>
                    <a:pt x="3123" y="423"/>
                  </a:cubicBezTo>
                  <a:cubicBezTo>
                    <a:pt x="2790" y="147"/>
                    <a:pt x="2374" y="0"/>
                    <a:pt x="1939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167;p44"/>
          <p:cNvGrpSpPr/>
          <p:nvPr/>
        </p:nvGrpSpPr>
        <p:grpSpPr>
          <a:xfrm>
            <a:off x="7644172" y="3984562"/>
            <a:ext cx="506708" cy="518049"/>
            <a:chOff x="-805512" y="2698002"/>
            <a:chExt cx="257913" cy="338698"/>
          </a:xfrm>
          <a:noFill/>
        </p:grpSpPr>
        <p:sp>
          <p:nvSpPr>
            <p:cNvPr id="30" name="Google Shape;2168;p44"/>
            <p:cNvSpPr/>
            <p:nvPr/>
          </p:nvSpPr>
          <p:spPr>
            <a:xfrm>
              <a:off x="-745999" y="2917646"/>
              <a:ext cx="19863" cy="1986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0" y="1"/>
                  </a:moveTo>
                  <a:lnTo>
                    <a:pt x="0" y="527"/>
                  </a:lnTo>
                  <a:lnTo>
                    <a:pt x="527" y="527"/>
                  </a:lnTo>
                  <a:lnTo>
                    <a:pt x="527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169;p44"/>
            <p:cNvSpPr/>
            <p:nvPr/>
          </p:nvSpPr>
          <p:spPr>
            <a:xfrm>
              <a:off x="-686486" y="2798628"/>
              <a:ext cx="19863" cy="1986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0" y="0"/>
                  </a:moveTo>
                  <a:lnTo>
                    <a:pt x="0" y="527"/>
                  </a:lnTo>
                  <a:lnTo>
                    <a:pt x="527" y="527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170;p44"/>
            <p:cNvSpPr/>
            <p:nvPr/>
          </p:nvSpPr>
          <p:spPr>
            <a:xfrm>
              <a:off x="-805512" y="2698002"/>
              <a:ext cx="257913" cy="338698"/>
            </a:xfrm>
            <a:custGeom>
              <a:avLst/>
              <a:gdLst/>
              <a:ahLst/>
              <a:cxnLst/>
              <a:rect l="l" t="t" r="r" b="b"/>
              <a:pathLst>
                <a:path w="6843" h="8987" extrusionOk="0">
                  <a:moveTo>
                    <a:pt x="4211" y="2144"/>
                  </a:moveTo>
                  <a:lnTo>
                    <a:pt x="4211" y="3723"/>
                  </a:lnTo>
                  <a:lnTo>
                    <a:pt x="3685" y="3723"/>
                  </a:lnTo>
                  <a:lnTo>
                    <a:pt x="3685" y="4249"/>
                  </a:lnTo>
                  <a:lnTo>
                    <a:pt x="5264" y="4249"/>
                  </a:lnTo>
                  <a:lnTo>
                    <a:pt x="5264" y="5302"/>
                  </a:lnTo>
                  <a:lnTo>
                    <a:pt x="5790" y="5302"/>
                  </a:lnTo>
                  <a:lnTo>
                    <a:pt x="5790" y="6881"/>
                  </a:lnTo>
                  <a:lnTo>
                    <a:pt x="4211" y="6881"/>
                  </a:lnTo>
                  <a:lnTo>
                    <a:pt x="4211" y="5302"/>
                  </a:lnTo>
                  <a:lnTo>
                    <a:pt x="4737" y="5302"/>
                  </a:lnTo>
                  <a:lnTo>
                    <a:pt x="4737" y="4776"/>
                  </a:lnTo>
                  <a:lnTo>
                    <a:pt x="2106" y="4776"/>
                  </a:lnTo>
                  <a:lnTo>
                    <a:pt x="2106" y="5302"/>
                  </a:lnTo>
                  <a:lnTo>
                    <a:pt x="2632" y="5302"/>
                  </a:lnTo>
                  <a:lnTo>
                    <a:pt x="2632" y="6881"/>
                  </a:lnTo>
                  <a:lnTo>
                    <a:pt x="1053" y="6881"/>
                  </a:lnTo>
                  <a:lnTo>
                    <a:pt x="1053" y="5302"/>
                  </a:lnTo>
                  <a:lnTo>
                    <a:pt x="1579" y="5302"/>
                  </a:lnTo>
                  <a:lnTo>
                    <a:pt x="1579" y="4249"/>
                  </a:lnTo>
                  <a:lnTo>
                    <a:pt x="3158" y="4249"/>
                  </a:lnTo>
                  <a:lnTo>
                    <a:pt x="3158" y="3723"/>
                  </a:lnTo>
                  <a:lnTo>
                    <a:pt x="2632" y="3723"/>
                  </a:lnTo>
                  <a:lnTo>
                    <a:pt x="2632" y="2144"/>
                  </a:lnTo>
                  <a:close/>
                  <a:moveTo>
                    <a:pt x="3158" y="7408"/>
                  </a:moveTo>
                  <a:lnTo>
                    <a:pt x="3158" y="7934"/>
                  </a:lnTo>
                  <a:lnTo>
                    <a:pt x="1053" y="7934"/>
                  </a:lnTo>
                  <a:lnTo>
                    <a:pt x="1053" y="7408"/>
                  </a:lnTo>
                  <a:close/>
                  <a:moveTo>
                    <a:pt x="5790" y="7408"/>
                  </a:moveTo>
                  <a:lnTo>
                    <a:pt x="5790" y="7934"/>
                  </a:lnTo>
                  <a:lnTo>
                    <a:pt x="3685" y="7934"/>
                  </a:lnTo>
                  <a:lnTo>
                    <a:pt x="3685" y="7408"/>
                  </a:lnTo>
                  <a:close/>
                  <a:moveTo>
                    <a:pt x="1061" y="0"/>
                  </a:moveTo>
                  <a:cubicBezTo>
                    <a:pt x="1035" y="0"/>
                    <a:pt x="1008" y="1"/>
                    <a:pt x="982" y="3"/>
                  </a:cubicBezTo>
                  <a:cubicBezTo>
                    <a:pt x="428" y="39"/>
                    <a:pt x="0" y="512"/>
                    <a:pt x="0" y="1065"/>
                  </a:cubicBezTo>
                  <a:lnTo>
                    <a:pt x="0" y="8987"/>
                  </a:lnTo>
                  <a:lnTo>
                    <a:pt x="6843" y="8987"/>
                  </a:lnTo>
                  <a:lnTo>
                    <a:pt x="6843" y="3"/>
                  </a:lnTo>
                  <a:lnTo>
                    <a:pt x="2106" y="984"/>
                  </a:lnTo>
                  <a:cubicBezTo>
                    <a:pt x="2072" y="439"/>
                    <a:pt x="1615" y="0"/>
                    <a:pt x="106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171;p44"/>
            <p:cNvSpPr/>
            <p:nvPr/>
          </p:nvSpPr>
          <p:spPr>
            <a:xfrm>
              <a:off x="-626973" y="2917646"/>
              <a:ext cx="19863" cy="1986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0" y="1"/>
                  </a:moveTo>
                  <a:lnTo>
                    <a:pt x="0" y="527"/>
                  </a:lnTo>
                  <a:lnTo>
                    <a:pt x="527" y="527"/>
                  </a:lnTo>
                  <a:lnTo>
                    <a:pt x="527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172;p44"/>
            <p:cNvSpPr/>
            <p:nvPr/>
          </p:nvSpPr>
          <p:spPr>
            <a:xfrm>
              <a:off x="-721462" y="2698115"/>
              <a:ext cx="71649" cy="13794"/>
            </a:xfrm>
            <a:custGeom>
              <a:avLst/>
              <a:gdLst/>
              <a:ahLst/>
              <a:cxnLst/>
              <a:rect l="l" t="t" r="r" b="b"/>
              <a:pathLst>
                <a:path w="1901" h="366" extrusionOk="0">
                  <a:moveTo>
                    <a:pt x="0" y="0"/>
                  </a:moveTo>
                  <a:cubicBezTo>
                    <a:pt x="99" y="107"/>
                    <a:pt x="179" y="232"/>
                    <a:pt x="250" y="366"/>
                  </a:cubicBezTo>
                  <a:lnTo>
                    <a:pt x="1901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2011;p42"/>
          <p:cNvGrpSpPr/>
          <p:nvPr/>
        </p:nvGrpSpPr>
        <p:grpSpPr>
          <a:xfrm>
            <a:off x="4955661" y="2536728"/>
            <a:ext cx="703048" cy="580327"/>
            <a:chOff x="-1783849" y="1219050"/>
            <a:chExt cx="385679" cy="377764"/>
          </a:xfrm>
        </p:grpSpPr>
        <p:sp>
          <p:nvSpPr>
            <p:cNvPr id="36" name="Google Shape;2012;p42"/>
            <p:cNvSpPr/>
            <p:nvPr/>
          </p:nvSpPr>
          <p:spPr>
            <a:xfrm>
              <a:off x="-1458654" y="1268717"/>
              <a:ext cx="49203" cy="31862"/>
            </a:xfrm>
            <a:custGeom>
              <a:avLst/>
              <a:gdLst/>
              <a:ahLst/>
              <a:cxnLst/>
              <a:rect l="l" t="t" r="r" b="b"/>
              <a:pathLst>
                <a:path w="1169" h="757" extrusionOk="0">
                  <a:moveTo>
                    <a:pt x="864" y="0"/>
                  </a:moveTo>
                  <a:cubicBezTo>
                    <a:pt x="828" y="0"/>
                    <a:pt x="792" y="8"/>
                    <a:pt x="758" y="25"/>
                  </a:cubicBezTo>
                  <a:lnTo>
                    <a:pt x="259" y="256"/>
                  </a:lnTo>
                  <a:cubicBezTo>
                    <a:pt x="0" y="381"/>
                    <a:pt x="89" y="756"/>
                    <a:pt x="366" y="756"/>
                  </a:cubicBezTo>
                  <a:cubicBezTo>
                    <a:pt x="402" y="756"/>
                    <a:pt x="446" y="747"/>
                    <a:pt x="482" y="729"/>
                  </a:cubicBezTo>
                  <a:lnTo>
                    <a:pt x="973" y="506"/>
                  </a:lnTo>
                  <a:cubicBezTo>
                    <a:pt x="1106" y="444"/>
                    <a:pt x="1169" y="283"/>
                    <a:pt x="1106" y="149"/>
                  </a:cubicBezTo>
                  <a:cubicBezTo>
                    <a:pt x="1061" y="58"/>
                    <a:pt x="962" y="0"/>
                    <a:pt x="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13;p42"/>
            <p:cNvSpPr/>
            <p:nvPr/>
          </p:nvSpPr>
          <p:spPr>
            <a:xfrm>
              <a:off x="-1450783" y="1325666"/>
              <a:ext cx="52613" cy="22224"/>
            </a:xfrm>
            <a:custGeom>
              <a:avLst/>
              <a:gdLst/>
              <a:ahLst/>
              <a:cxnLst/>
              <a:rect l="l" t="t" r="r" b="b"/>
              <a:pathLst>
                <a:path w="1250" h="528" extrusionOk="0">
                  <a:moveTo>
                    <a:pt x="348" y="1"/>
                  </a:moveTo>
                  <a:cubicBezTo>
                    <a:pt x="1" y="10"/>
                    <a:pt x="1" y="509"/>
                    <a:pt x="348" y="527"/>
                  </a:cubicBezTo>
                  <a:lnTo>
                    <a:pt x="902" y="527"/>
                  </a:lnTo>
                  <a:cubicBezTo>
                    <a:pt x="1249" y="509"/>
                    <a:pt x="1249" y="10"/>
                    <a:pt x="9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14;p42"/>
            <p:cNvSpPr/>
            <p:nvPr/>
          </p:nvSpPr>
          <p:spPr>
            <a:xfrm>
              <a:off x="-1459664" y="1371966"/>
              <a:ext cx="49835" cy="32115"/>
            </a:xfrm>
            <a:custGeom>
              <a:avLst/>
              <a:gdLst/>
              <a:ahLst/>
              <a:cxnLst/>
              <a:rect l="l" t="t" r="r" b="b"/>
              <a:pathLst>
                <a:path w="1184" h="763" extrusionOk="0">
                  <a:moveTo>
                    <a:pt x="382" y="0"/>
                  </a:moveTo>
                  <a:cubicBezTo>
                    <a:pt x="130" y="0"/>
                    <a:pt x="1" y="366"/>
                    <a:pt x="274" y="507"/>
                  </a:cubicBezTo>
                  <a:lnTo>
                    <a:pt x="774" y="738"/>
                  </a:lnTo>
                  <a:cubicBezTo>
                    <a:pt x="807" y="755"/>
                    <a:pt x="842" y="763"/>
                    <a:pt x="878" y="763"/>
                  </a:cubicBezTo>
                  <a:cubicBezTo>
                    <a:pt x="977" y="763"/>
                    <a:pt x="1076" y="703"/>
                    <a:pt x="1121" y="605"/>
                  </a:cubicBezTo>
                  <a:cubicBezTo>
                    <a:pt x="1184" y="480"/>
                    <a:pt x="1121" y="319"/>
                    <a:pt x="997" y="257"/>
                  </a:cubicBezTo>
                  <a:lnTo>
                    <a:pt x="497" y="25"/>
                  </a:lnTo>
                  <a:cubicBezTo>
                    <a:pt x="457" y="8"/>
                    <a:pt x="418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15;p42"/>
            <p:cNvSpPr/>
            <p:nvPr/>
          </p:nvSpPr>
          <p:spPr>
            <a:xfrm>
              <a:off x="-1772190" y="1372134"/>
              <a:ext cx="46215" cy="31946"/>
            </a:xfrm>
            <a:custGeom>
              <a:avLst/>
              <a:gdLst/>
              <a:ahLst/>
              <a:cxnLst/>
              <a:rect l="l" t="t" r="r" b="b"/>
              <a:pathLst>
                <a:path w="1098" h="759" extrusionOk="0">
                  <a:moveTo>
                    <a:pt x="792" y="0"/>
                  </a:moveTo>
                  <a:cubicBezTo>
                    <a:pt x="757" y="0"/>
                    <a:pt x="722" y="7"/>
                    <a:pt x="687" y="21"/>
                  </a:cubicBezTo>
                  <a:lnTo>
                    <a:pt x="187" y="253"/>
                  </a:lnTo>
                  <a:cubicBezTo>
                    <a:pt x="54" y="315"/>
                    <a:pt x="0" y="476"/>
                    <a:pt x="63" y="601"/>
                  </a:cubicBezTo>
                  <a:cubicBezTo>
                    <a:pt x="108" y="699"/>
                    <a:pt x="203" y="759"/>
                    <a:pt x="302" y="759"/>
                  </a:cubicBezTo>
                  <a:cubicBezTo>
                    <a:pt x="338" y="759"/>
                    <a:pt x="375" y="751"/>
                    <a:pt x="410" y="734"/>
                  </a:cubicBezTo>
                  <a:lnTo>
                    <a:pt x="910" y="503"/>
                  </a:lnTo>
                  <a:cubicBezTo>
                    <a:pt x="1035" y="440"/>
                    <a:pt x="1097" y="288"/>
                    <a:pt x="1035" y="155"/>
                  </a:cubicBezTo>
                  <a:cubicBezTo>
                    <a:pt x="989" y="55"/>
                    <a:pt x="893" y="0"/>
                    <a:pt x="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16;p42"/>
            <p:cNvSpPr/>
            <p:nvPr/>
          </p:nvSpPr>
          <p:spPr>
            <a:xfrm>
              <a:off x="-1783849" y="1325666"/>
              <a:ext cx="52613" cy="22224"/>
            </a:xfrm>
            <a:custGeom>
              <a:avLst/>
              <a:gdLst/>
              <a:ahLst/>
              <a:cxnLst/>
              <a:rect l="l" t="t" r="r" b="b"/>
              <a:pathLst>
                <a:path w="1250" h="528" extrusionOk="0">
                  <a:moveTo>
                    <a:pt x="357" y="1"/>
                  </a:moveTo>
                  <a:cubicBezTo>
                    <a:pt x="1" y="10"/>
                    <a:pt x="1" y="509"/>
                    <a:pt x="357" y="527"/>
                  </a:cubicBezTo>
                  <a:lnTo>
                    <a:pt x="902" y="527"/>
                  </a:lnTo>
                  <a:cubicBezTo>
                    <a:pt x="1249" y="509"/>
                    <a:pt x="1249" y="10"/>
                    <a:pt x="9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17;p42"/>
            <p:cNvSpPr/>
            <p:nvPr/>
          </p:nvSpPr>
          <p:spPr>
            <a:xfrm>
              <a:off x="-1771811" y="1268717"/>
              <a:ext cx="46215" cy="31820"/>
            </a:xfrm>
            <a:custGeom>
              <a:avLst/>
              <a:gdLst/>
              <a:ahLst/>
              <a:cxnLst/>
              <a:rect l="l" t="t" r="r" b="b"/>
              <a:pathLst>
                <a:path w="1098" h="756" extrusionOk="0">
                  <a:moveTo>
                    <a:pt x="300" y="0"/>
                  </a:moveTo>
                  <a:cubicBezTo>
                    <a:pt x="198" y="0"/>
                    <a:pt x="102" y="58"/>
                    <a:pt x="62" y="149"/>
                  </a:cubicBezTo>
                  <a:cubicBezTo>
                    <a:pt x="0" y="283"/>
                    <a:pt x="54" y="444"/>
                    <a:pt x="187" y="506"/>
                  </a:cubicBezTo>
                  <a:lnTo>
                    <a:pt x="687" y="729"/>
                  </a:lnTo>
                  <a:cubicBezTo>
                    <a:pt x="722" y="747"/>
                    <a:pt x="760" y="755"/>
                    <a:pt x="798" y="755"/>
                  </a:cubicBezTo>
                  <a:cubicBezTo>
                    <a:pt x="894" y="755"/>
                    <a:pt x="990" y="701"/>
                    <a:pt x="1035" y="604"/>
                  </a:cubicBezTo>
                  <a:cubicBezTo>
                    <a:pt x="1097" y="471"/>
                    <a:pt x="1035" y="319"/>
                    <a:pt x="910" y="256"/>
                  </a:cubicBezTo>
                  <a:lnTo>
                    <a:pt x="410" y="25"/>
                  </a:lnTo>
                  <a:cubicBezTo>
                    <a:pt x="375" y="8"/>
                    <a:pt x="337" y="0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18;p42"/>
            <p:cNvSpPr/>
            <p:nvPr/>
          </p:nvSpPr>
          <p:spPr>
            <a:xfrm>
              <a:off x="-1745546" y="1219050"/>
              <a:ext cx="309193" cy="229054"/>
            </a:xfrm>
            <a:custGeom>
              <a:avLst/>
              <a:gdLst/>
              <a:ahLst/>
              <a:cxnLst/>
              <a:rect l="l" t="t" r="r" b="b"/>
              <a:pathLst>
                <a:path w="7346" h="5442" extrusionOk="0">
                  <a:moveTo>
                    <a:pt x="3647" y="0"/>
                  </a:moveTo>
                  <a:cubicBezTo>
                    <a:pt x="1125" y="0"/>
                    <a:pt x="0" y="3431"/>
                    <a:pt x="2186" y="4818"/>
                  </a:cubicBezTo>
                  <a:cubicBezTo>
                    <a:pt x="2266" y="4871"/>
                    <a:pt x="2320" y="4960"/>
                    <a:pt x="2320" y="5058"/>
                  </a:cubicBezTo>
                  <a:lnTo>
                    <a:pt x="2320" y="5424"/>
                  </a:lnTo>
                  <a:lnTo>
                    <a:pt x="2846" y="5424"/>
                  </a:lnTo>
                  <a:lnTo>
                    <a:pt x="2846" y="4148"/>
                  </a:lnTo>
                  <a:lnTo>
                    <a:pt x="2240" y="3533"/>
                  </a:lnTo>
                  <a:cubicBezTo>
                    <a:pt x="2133" y="3426"/>
                    <a:pt x="2133" y="3239"/>
                    <a:pt x="2240" y="3131"/>
                  </a:cubicBezTo>
                  <a:cubicBezTo>
                    <a:pt x="2298" y="3073"/>
                    <a:pt x="2371" y="3044"/>
                    <a:pt x="2445" y="3044"/>
                  </a:cubicBezTo>
                  <a:cubicBezTo>
                    <a:pt x="2518" y="3044"/>
                    <a:pt x="2592" y="3073"/>
                    <a:pt x="2650" y="3131"/>
                  </a:cubicBezTo>
                  <a:lnTo>
                    <a:pt x="3346" y="3827"/>
                  </a:lnTo>
                  <a:cubicBezTo>
                    <a:pt x="3399" y="3881"/>
                    <a:pt x="3435" y="3952"/>
                    <a:pt x="3426" y="4032"/>
                  </a:cubicBezTo>
                  <a:lnTo>
                    <a:pt x="3426" y="5442"/>
                  </a:lnTo>
                  <a:lnTo>
                    <a:pt x="3917" y="5442"/>
                  </a:lnTo>
                  <a:lnTo>
                    <a:pt x="3917" y="4041"/>
                  </a:lnTo>
                  <a:cubicBezTo>
                    <a:pt x="3917" y="3961"/>
                    <a:pt x="3944" y="3890"/>
                    <a:pt x="4006" y="3836"/>
                  </a:cubicBezTo>
                  <a:lnTo>
                    <a:pt x="4711" y="3140"/>
                  </a:lnTo>
                  <a:cubicBezTo>
                    <a:pt x="4769" y="3082"/>
                    <a:pt x="4842" y="3053"/>
                    <a:pt x="4916" y="3053"/>
                  </a:cubicBezTo>
                  <a:cubicBezTo>
                    <a:pt x="4990" y="3053"/>
                    <a:pt x="5063" y="3082"/>
                    <a:pt x="5121" y="3140"/>
                  </a:cubicBezTo>
                  <a:cubicBezTo>
                    <a:pt x="5237" y="3256"/>
                    <a:pt x="5228" y="3435"/>
                    <a:pt x="5121" y="3551"/>
                  </a:cubicBezTo>
                  <a:lnTo>
                    <a:pt x="4497" y="4157"/>
                  </a:lnTo>
                  <a:lnTo>
                    <a:pt x="4497" y="5442"/>
                  </a:lnTo>
                  <a:lnTo>
                    <a:pt x="5023" y="5442"/>
                  </a:lnTo>
                  <a:lnTo>
                    <a:pt x="5023" y="5058"/>
                  </a:lnTo>
                  <a:cubicBezTo>
                    <a:pt x="5023" y="4960"/>
                    <a:pt x="5077" y="4871"/>
                    <a:pt x="5157" y="4818"/>
                  </a:cubicBezTo>
                  <a:cubicBezTo>
                    <a:pt x="7346" y="3421"/>
                    <a:pt x="6224" y="0"/>
                    <a:pt x="3696" y="0"/>
                  </a:cubicBezTo>
                  <a:cubicBezTo>
                    <a:pt x="3689" y="0"/>
                    <a:pt x="3683" y="0"/>
                    <a:pt x="3676" y="0"/>
                  </a:cubicBezTo>
                  <a:cubicBezTo>
                    <a:pt x="3666" y="0"/>
                    <a:pt x="3656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19;p42"/>
            <p:cNvSpPr/>
            <p:nvPr/>
          </p:nvSpPr>
          <p:spPr>
            <a:xfrm>
              <a:off x="-1659554" y="1471763"/>
              <a:ext cx="137466" cy="22181"/>
            </a:xfrm>
            <a:custGeom>
              <a:avLst/>
              <a:gdLst/>
              <a:ahLst/>
              <a:cxnLst/>
              <a:rect l="l" t="t" r="r" b="b"/>
              <a:pathLst>
                <a:path w="3266" h="527" extrusionOk="0">
                  <a:moveTo>
                    <a:pt x="339" y="0"/>
                  </a:moveTo>
                  <a:cubicBezTo>
                    <a:pt x="0" y="18"/>
                    <a:pt x="0" y="517"/>
                    <a:pt x="339" y="526"/>
                  </a:cubicBezTo>
                  <a:lnTo>
                    <a:pt x="2918" y="526"/>
                  </a:lnTo>
                  <a:cubicBezTo>
                    <a:pt x="3266" y="517"/>
                    <a:pt x="3257" y="18"/>
                    <a:pt x="2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20;p42"/>
            <p:cNvSpPr/>
            <p:nvPr/>
          </p:nvSpPr>
          <p:spPr>
            <a:xfrm>
              <a:off x="-1632153" y="1564110"/>
              <a:ext cx="82665" cy="32704"/>
            </a:xfrm>
            <a:custGeom>
              <a:avLst/>
              <a:gdLst/>
              <a:ahLst/>
              <a:cxnLst/>
              <a:rect l="l" t="t" r="r" b="b"/>
              <a:pathLst>
                <a:path w="1964" h="777" extrusionOk="0">
                  <a:moveTo>
                    <a:pt x="1" y="1"/>
                  </a:moveTo>
                  <a:cubicBezTo>
                    <a:pt x="99" y="447"/>
                    <a:pt x="500" y="777"/>
                    <a:pt x="982" y="777"/>
                  </a:cubicBezTo>
                  <a:cubicBezTo>
                    <a:pt x="1455" y="777"/>
                    <a:pt x="1856" y="447"/>
                    <a:pt x="19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21;p42"/>
            <p:cNvSpPr/>
            <p:nvPr/>
          </p:nvSpPr>
          <p:spPr>
            <a:xfrm>
              <a:off x="-1659554" y="1518316"/>
              <a:ext cx="137466" cy="22181"/>
            </a:xfrm>
            <a:custGeom>
              <a:avLst/>
              <a:gdLst/>
              <a:ahLst/>
              <a:cxnLst/>
              <a:rect l="l" t="t" r="r" b="b"/>
              <a:pathLst>
                <a:path w="3266" h="527" extrusionOk="0">
                  <a:moveTo>
                    <a:pt x="339" y="0"/>
                  </a:moveTo>
                  <a:cubicBezTo>
                    <a:pt x="0" y="18"/>
                    <a:pt x="0" y="518"/>
                    <a:pt x="339" y="527"/>
                  </a:cubicBezTo>
                  <a:lnTo>
                    <a:pt x="2918" y="527"/>
                  </a:lnTo>
                  <a:cubicBezTo>
                    <a:pt x="3266" y="518"/>
                    <a:pt x="3257" y="18"/>
                    <a:pt x="2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752;p38"/>
          <p:cNvGrpSpPr/>
          <p:nvPr/>
        </p:nvGrpSpPr>
        <p:grpSpPr>
          <a:xfrm>
            <a:off x="6883948" y="2613027"/>
            <a:ext cx="516503" cy="515879"/>
            <a:chOff x="-588984" y="2614278"/>
            <a:chExt cx="282214" cy="264495"/>
          </a:xfrm>
        </p:grpSpPr>
        <p:sp>
          <p:nvSpPr>
            <p:cNvPr id="51" name="Google Shape;1753;p38"/>
            <p:cNvSpPr/>
            <p:nvPr/>
          </p:nvSpPr>
          <p:spPr>
            <a:xfrm>
              <a:off x="-588984" y="2812492"/>
              <a:ext cx="282214" cy="66281"/>
            </a:xfrm>
            <a:custGeom>
              <a:avLst/>
              <a:gdLst/>
              <a:ahLst/>
              <a:cxnLst/>
              <a:rect l="l" t="t" r="r" b="b"/>
              <a:pathLst>
                <a:path w="8967" h="2106" extrusionOk="0">
                  <a:moveTo>
                    <a:pt x="4479" y="0"/>
                  </a:moveTo>
                  <a:cubicBezTo>
                    <a:pt x="3845" y="0"/>
                    <a:pt x="3292" y="322"/>
                    <a:pt x="2962" y="812"/>
                  </a:cubicBezTo>
                  <a:cubicBezTo>
                    <a:pt x="2688" y="338"/>
                    <a:pt x="2181" y="4"/>
                    <a:pt x="1601" y="4"/>
                  </a:cubicBezTo>
                  <a:cubicBezTo>
                    <a:pt x="1558" y="4"/>
                    <a:pt x="1515" y="6"/>
                    <a:pt x="1472" y="9"/>
                  </a:cubicBezTo>
                  <a:cubicBezTo>
                    <a:pt x="634" y="72"/>
                    <a:pt x="0" y="786"/>
                    <a:pt x="0" y="1615"/>
                  </a:cubicBezTo>
                  <a:lnTo>
                    <a:pt x="0" y="2106"/>
                  </a:lnTo>
                  <a:lnTo>
                    <a:pt x="8966" y="2106"/>
                  </a:lnTo>
                  <a:lnTo>
                    <a:pt x="8966" y="1615"/>
                  </a:lnTo>
                  <a:cubicBezTo>
                    <a:pt x="8966" y="777"/>
                    <a:pt x="8324" y="72"/>
                    <a:pt x="7494" y="9"/>
                  </a:cubicBezTo>
                  <a:cubicBezTo>
                    <a:pt x="7450" y="6"/>
                    <a:pt x="7407" y="4"/>
                    <a:pt x="7364" y="4"/>
                  </a:cubicBezTo>
                  <a:cubicBezTo>
                    <a:pt x="6777" y="4"/>
                    <a:pt x="6270" y="338"/>
                    <a:pt x="6004" y="812"/>
                  </a:cubicBezTo>
                  <a:cubicBezTo>
                    <a:pt x="5674" y="322"/>
                    <a:pt x="5112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754;p38"/>
            <p:cNvSpPr/>
            <p:nvPr/>
          </p:nvSpPr>
          <p:spPr>
            <a:xfrm>
              <a:off x="-489027" y="2729940"/>
              <a:ext cx="82584" cy="82867"/>
            </a:xfrm>
            <a:custGeom>
              <a:avLst/>
              <a:gdLst/>
              <a:ahLst/>
              <a:cxnLst/>
              <a:rect l="l" t="t" r="r" b="b"/>
              <a:pathLst>
                <a:path w="2624" h="2633" extrusionOk="0">
                  <a:moveTo>
                    <a:pt x="1312" y="1"/>
                  </a:moveTo>
                  <a:cubicBezTo>
                    <a:pt x="589" y="1"/>
                    <a:pt x="0" y="590"/>
                    <a:pt x="0" y="1321"/>
                  </a:cubicBezTo>
                  <a:cubicBezTo>
                    <a:pt x="0" y="2044"/>
                    <a:pt x="589" y="2632"/>
                    <a:pt x="1312" y="2632"/>
                  </a:cubicBezTo>
                  <a:cubicBezTo>
                    <a:pt x="2043" y="2632"/>
                    <a:pt x="2623" y="2044"/>
                    <a:pt x="2623" y="1321"/>
                  </a:cubicBezTo>
                  <a:cubicBezTo>
                    <a:pt x="2623" y="590"/>
                    <a:pt x="2043" y="1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755;p38"/>
            <p:cNvSpPr/>
            <p:nvPr/>
          </p:nvSpPr>
          <p:spPr>
            <a:xfrm>
              <a:off x="-571863" y="2746526"/>
              <a:ext cx="66281" cy="66281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053" y="0"/>
                  </a:moveTo>
                  <a:cubicBezTo>
                    <a:pt x="473" y="0"/>
                    <a:pt x="1" y="473"/>
                    <a:pt x="1" y="1053"/>
                  </a:cubicBezTo>
                  <a:cubicBezTo>
                    <a:pt x="1" y="1633"/>
                    <a:pt x="473" y="2105"/>
                    <a:pt x="1053" y="2105"/>
                  </a:cubicBezTo>
                  <a:cubicBezTo>
                    <a:pt x="1633" y="2105"/>
                    <a:pt x="2106" y="1633"/>
                    <a:pt x="2106" y="1053"/>
                  </a:cubicBezTo>
                  <a:cubicBezTo>
                    <a:pt x="2106" y="473"/>
                    <a:pt x="1633" y="0"/>
                    <a:pt x="1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756;p38"/>
            <p:cNvSpPr/>
            <p:nvPr/>
          </p:nvSpPr>
          <p:spPr>
            <a:xfrm>
              <a:off x="-389920" y="2746526"/>
              <a:ext cx="66281" cy="66281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053" y="0"/>
                  </a:moveTo>
                  <a:cubicBezTo>
                    <a:pt x="473" y="0"/>
                    <a:pt x="0" y="473"/>
                    <a:pt x="0" y="1053"/>
                  </a:cubicBezTo>
                  <a:cubicBezTo>
                    <a:pt x="0" y="1633"/>
                    <a:pt x="473" y="2105"/>
                    <a:pt x="1053" y="2105"/>
                  </a:cubicBezTo>
                  <a:cubicBezTo>
                    <a:pt x="1633" y="2105"/>
                    <a:pt x="2106" y="1633"/>
                    <a:pt x="2106" y="1053"/>
                  </a:cubicBezTo>
                  <a:cubicBezTo>
                    <a:pt x="2106" y="473"/>
                    <a:pt x="1633" y="0"/>
                    <a:pt x="1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757;p38"/>
            <p:cNvSpPr/>
            <p:nvPr/>
          </p:nvSpPr>
          <p:spPr>
            <a:xfrm>
              <a:off x="-588984" y="2614278"/>
              <a:ext cx="282214" cy="127778"/>
            </a:xfrm>
            <a:custGeom>
              <a:avLst/>
              <a:gdLst/>
              <a:ahLst/>
              <a:cxnLst/>
              <a:rect l="l" t="t" r="r" b="b"/>
              <a:pathLst>
                <a:path w="8967" h="4060" extrusionOk="0">
                  <a:moveTo>
                    <a:pt x="2124" y="1053"/>
                  </a:moveTo>
                  <a:lnTo>
                    <a:pt x="2124" y="1579"/>
                  </a:lnTo>
                  <a:lnTo>
                    <a:pt x="1071" y="1579"/>
                  </a:lnTo>
                  <a:lnTo>
                    <a:pt x="1071" y="1053"/>
                  </a:lnTo>
                  <a:close/>
                  <a:moveTo>
                    <a:pt x="6334" y="1053"/>
                  </a:moveTo>
                  <a:lnTo>
                    <a:pt x="6334" y="1579"/>
                  </a:lnTo>
                  <a:lnTo>
                    <a:pt x="2650" y="1579"/>
                  </a:lnTo>
                  <a:lnTo>
                    <a:pt x="2650" y="1053"/>
                  </a:lnTo>
                  <a:close/>
                  <a:moveTo>
                    <a:pt x="7913" y="1053"/>
                  </a:moveTo>
                  <a:lnTo>
                    <a:pt x="7913" y="1579"/>
                  </a:lnTo>
                  <a:lnTo>
                    <a:pt x="6861" y="1579"/>
                  </a:lnTo>
                  <a:lnTo>
                    <a:pt x="6861" y="1053"/>
                  </a:lnTo>
                  <a:close/>
                  <a:moveTo>
                    <a:pt x="0" y="0"/>
                  </a:moveTo>
                  <a:lnTo>
                    <a:pt x="0" y="2632"/>
                  </a:lnTo>
                  <a:lnTo>
                    <a:pt x="1071" y="2632"/>
                  </a:lnTo>
                  <a:lnTo>
                    <a:pt x="1071" y="4059"/>
                  </a:lnTo>
                  <a:lnTo>
                    <a:pt x="2489" y="2632"/>
                  </a:lnTo>
                  <a:lnTo>
                    <a:pt x="3845" y="2632"/>
                  </a:lnTo>
                  <a:lnTo>
                    <a:pt x="4479" y="3265"/>
                  </a:lnTo>
                  <a:lnTo>
                    <a:pt x="5112" y="2632"/>
                  </a:lnTo>
                  <a:lnTo>
                    <a:pt x="6468" y="2632"/>
                  </a:lnTo>
                  <a:lnTo>
                    <a:pt x="7896" y="4059"/>
                  </a:lnTo>
                  <a:lnTo>
                    <a:pt x="7896" y="2632"/>
                  </a:lnTo>
                  <a:lnTo>
                    <a:pt x="8966" y="2632"/>
                  </a:lnTo>
                  <a:lnTo>
                    <a:pt x="8966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BCCA326-1CF0-B300-CA7D-7F9CAC04F281}"/>
              </a:ext>
            </a:extLst>
          </p:cNvPr>
          <p:cNvSpPr txBox="1"/>
          <p:nvPr/>
        </p:nvSpPr>
        <p:spPr>
          <a:xfrm>
            <a:off x="4358999" y="1224890"/>
            <a:ext cx="5112568" cy="879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es-ES" altLang="es-ES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En línea con la Estrategia Europea</a:t>
            </a:r>
          </a:p>
          <a:p>
            <a:pPr algn="ctr"/>
            <a:r>
              <a:rPr lang="es-ES" altLang="es-ES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sobre Drogas 2021-2025, la Agenda 2030 y el Plan de Acción Hemisférico sobre Drogas 2021-2025 – OEA/CICAD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329621" y="3190717"/>
            <a:ext cx="232862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0" algn="just" defTabSz="91440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1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Asistencia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CL" sz="1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técnica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6057598" y="3191710"/>
            <a:ext cx="2276653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0" algn="just" defTabSz="91440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Visitas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s-CL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estudio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7611320" y="3212256"/>
            <a:ext cx="193890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0" algn="ctr" defTabSz="91440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Formación aplicada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4788703" y="4572289"/>
            <a:ext cx="232159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0" algn="ctr" defTabSz="91440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Encuentros / talleres / seminarios 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7262796" y="4569158"/>
            <a:ext cx="14550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defTabSz="91440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Investigaciones y estudios </a:t>
            </a:r>
          </a:p>
        </p:txBody>
      </p:sp>
      <p:grpSp>
        <p:nvGrpSpPr>
          <p:cNvPr id="61" name="Google Shape;1634;p36"/>
          <p:cNvGrpSpPr/>
          <p:nvPr/>
        </p:nvGrpSpPr>
        <p:grpSpPr>
          <a:xfrm>
            <a:off x="5947621" y="3887763"/>
            <a:ext cx="547275" cy="596811"/>
            <a:chOff x="-981275" y="3437438"/>
            <a:chExt cx="391005" cy="391210"/>
          </a:xfrm>
        </p:grpSpPr>
        <p:sp>
          <p:nvSpPr>
            <p:cNvPr id="62" name="Google Shape;1635;p36"/>
            <p:cNvSpPr/>
            <p:nvPr/>
          </p:nvSpPr>
          <p:spPr>
            <a:xfrm>
              <a:off x="-919915" y="3601774"/>
              <a:ext cx="76895" cy="22935"/>
            </a:xfrm>
            <a:custGeom>
              <a:avLst/>
              <a:gdLst/>
              <a:ahLst/>
              <a:cxnLst/>
              <a:rect l="l" t="t" r="r" b="b"/>
              <a:pathLst>
                <a:path w="1767" h="527" extrusionOk="0">
                  <a:moveTo>
                    <a:pt x="348" y="1"/>
                  </a:moveTo>
                  <a:cubicBezTo>
                    <a:pt x="0" y="18"/>
                    <a:pt x="0" y="518"/>
                    <a:pt x="348" y="527"/>
                  </a:cubicBezTo>
                  <a:lnTo>
                    <a:pt x="1419" y="527"/>
                  </a:lnTo>
                  <a:cubicBezTo>
                    <a:pt x="1767" y="518"/>
                    <a:pt x="1767" y="18"/>
                    <a:pt x="1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636;p36"/>
            <p:cNvSpPr/>
            <p:nvPr/>
          </p:nvSpPr>
          <p:spPr>
            <a:xfrm>
              <a:off x="-981275" y="3488009"/>
              <a:ext cx="391005" cy="27635"/>
            </a:xfrm>
            <a:custGeom>
              <a:avLst/>
              <a:gdLst/>
              <a:ahLst/>
              <a:cxnLst/>
              <a:rect l="l" t="t" r="r" b="b"/>
              <a:pathLst>
                <a:path w="8985" h="635" extrusionOk="0">
                  <a:moveTo>
                    <a:pt x="153" y="1"/>
                  </a:moveTo>
                  <a:cubicBezTo>
                    <a:pt x="63" y="1"/>
                    <a:pt x="1" y="72"/>
                    <a:pt x="1" y="152"/>
                  </a:cubicBezTo>
                  <a:lnTo>
                    <a:pt x="1" y="482"/>
                  </a:lnTo>
                  <a:cubicBezTo>
                    <a:pt x="1" y="563"/>
                    <a:pt x="63" y="634"/>
                    <a:pt x="153" y="634"/>
                  </a:cubicBezTo>
                  <a:lnTo>
                    <a:pt x="8833" y="634"/>
                  </a:lnTo>
                  <a:cubicBezTo>
                    <a:pt x="8913" y="634"/>
                    <a:pt x="8984" y="563"/>
                    <a:pt x="8984" y="482"/>
                  </a:cubicBezTo>
                  <a:lnTo>
                    <a:pt x="8984" y="152"/>
                  </a:lnTo>
                  <a:cubicBezTo>
                    <a:pt x="8984" y="72"/>
                    <a:pt x="8913" y="1"/>
                    <a:pt x="8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637;p36"/>
            <p:cNvSpPr/>
            <p:nvPr/>
          </p:nvSpPr>
          <p:spPr>
            <a:xfrm>
              <a:off x="-953293" y="3538494"/>
              <a:ext cx="334693" cy="171643"/>
            </a:xfrm>
            <a:custGeom>
              <a:avLst/>
              <a:gdLst/>
              <a:ahLst/>
              <a:cxnLst/>
              <a:rect l="l" t="t" r="r" b="b"/>
              <a:pathLst>
                <a:path w="7691" h="3944" extrusionOk="0">
                  <a:moveTo>
                    <a:pt x="2186" y="2507"/>
                  </a:moveTo>
                  <a:cubicBezTo>
                    <a:pt x="2534" y="2525"/>
                    <a:pt x="2534" y="3025"/>
                    <a:pt x="2186" y="3034"/>
                  </a:cubicBezTo>
                  <a:lnTo>
                    <a:pt x="1115" y="3034"/>
                  </a:lnTo>
                  <a:cubicBezTo>
                    <a:pt x="767" y="3025"/>
                    <a:pt x="767" y="2525"/>
                    <a:pt x="1115" y="2507"/>
                  </a:cubicBezTo>
                  <a:close/>
                  <a:moveTo>
                    <a:pt x="6374" y="634"/>
                  </a:moveTo>
                  <a:cubicBezTo>
                    <a:pt x="6501" y="634"/>
                    <a:pt x="6629" y="723"/>
                    <a:pt x="6638" y="901"/>
                  </a:cubicBezTo>
                  <a:lnTo>
                    <a:pt x="6638" y="2775"/>
                  </a:lnTo>
                  <a:cubicBezTo>
                    <a:pt x="6638" y="2918"/>
                    <a:pt x="6522" y="3034"/>
                    <a:pt x="6370" y="3034"/>
                  </a:cubicBezTo>
                  <a:lnTo>
                    <a:pt x="3372" y="3034"/>
                  </a:lnTo>
                  <a:cubicBezTo>
                    <a:pt x="3230" y="3034"/>
                    <a:pt x="3114" y="2918"/>
                    <a:pt x="3114" y="2775"/>
                  </a:cubicBezTo>
                  <a:lnTo>
                    <a:pt x="3114" y="901"/>
                  </a:lnTo>
                  <a:cubicBezTo>
                    <a:pt x="3118" y="723"/>
                    <a:pt x="3245" y="634"/>
                    <a:pt x="3374" y="634"/>
                  </a:cubicBezTo>
                  <a:cubicBezTo>
                    <a:pt x="3502" y="634"/>
                    <a:pt x="3631" y="723"/>
                    <a:pt x="3640" y="901"/>
                  </a:cubicBezTo>
                  <a:lnTo>
                    <a:pt x="3640" y="2507"/>
                  </a:lnTo>
                  <a:lnTo>
                    <a:pt x="4113" y="2507"/>
                  </a:lnTo>
                  <a:lnTo>
                    <a:pt x="4113" y="1972"/>
                  </a:lnTo>
                  <a:cubicBezTo>
                    <a:pt x="4117" y="1798"/>
                    <a:pt x="4244" y="1711"/>
                    <a:pt x="4373" y="1711"/>
                  </a:cubicBezTo>
                  <a:cubicBezTo>
                    <a:pt x="4501" y="1711"/>
                    <a:pt x="4630" y="1798"/>
                    <a:pt x="4639" y="1972"/>
                  </a:cubicBezTo>
                  <a:lnTo>
                    <a:pt x="4639" y="2507"/>
                  </a:lnTo>
                  <a:lnTo>
                    <a:pt x="5112" y="2507"/>
                  </a:lnTo>
                  <a:lnTo>
                    <a:pt x="5112" y="1446"/>
                  </a:lnTo>
                  <a:cubicBezTo>
                    <a:pt x="5116" y="1272"/>
                    <a:pt x="5244" y="1185"/>
                    <a:pt x="5372" y="1185"/>
                  </a:cubicBezTo>
                  <a:cubicBezTo>
                    <a:pt x="5500" y="1185"/>
                    <a:pt x="5629" y="1272"/>
                    <a:pt x="5638" y="1446"/>
                  </a:cubicBezTo>
                  <a:lnTo>
                    <a:pt x="5638" y="2507"/>
                  </a:lnTo>
                  <a:lnTo>
                    <a:pt x="6111" y="2507"/>
                  </a:lnTo>
                  <a:lnTo>
                    <a:pt x="6111" y="901"/>
                  </a:lnTo>
                  <a:cubicBezTo>
                    <a:pt x="6120" y="723"/>
                    <a:pt x="6247" y="634"/>
                    <a:pt x="6374" y="634"/>
                  </a:cubicBezTo>
                  <a:close/>
                  <a:moveTo>
                    <a:pt x="0" y="0"/>
                  </a:moveTo>
                  <a:lnTo>
                    <a:pt x="0" y="3783"/>
                  </a:lnTo>
                  <a:cubicBezTo>
                    <a:pt x="0" y="3872"/>
                    <a:pt x="81" y="3944"/>
                    <a:pt x="161" y="3944"/>
                  </a:cubicBezTo>
                  <a:lnTo>
                    <a:pt x="7530" y="3944"/>
                  </a:lnTo>
                  <a:cubicBezTo>
                    <a:pt x="7619" y="3944"/>
                    <a:pt x="7690" y="3872"/>
                    <a:pt x="7690" y="3783"/>
                  </a:cubicBezTo>
                  <a:lnTo>
                    <a:pt x="769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38;p36"/>
            <p:cNvSpPr/>
            <p:nvPr/>
          </p:nvSpPr>
          <p:spPr>
            <a:xfrm>
              <a:off x="-924963" y="3437438"/>
              <a:ext cx="22934" cy="27722"/>
            </a:xfrm>
            <a:custGeom>
              <a:avLst/>
              <a:gdLst/>
              <a:ahLst/>
              <a:cxnLst/>
              <a:rect l="l" t="t" r="r" b="b"/>
              <a:pathLst>
                <a:path w="527" h="637" extrusionOk="0">
                  <a:moveTo>
                    <a:pt x="267" y="1"/>
                  </a:moveTo>
                  <a:cubicBezTo>
                    <a:pt x="139" y="1"/>
                    <a:pt x="9" y="88"/>
                    <a:pt x="1" y="262"/>
                  </a:cubicBezTo>
                  <a:lnTo>
                    <a:pt x="1" y="636"/>
                  </a:lnTo>
                  <a:lnTo>
                    <a:pt x="527" y="636"/>
                  </a:lnTo>
                  <a:lnTo>
                    <a:pt x="527" y="262"/>
                  </a:lnTo>
                  <a:cubicBezTo>
                    <a:pt x="522" y="88"/>
                    <a:pt x="395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39;p36"/>
            <p:cNvSpPr/>
            <p:nvPr/>
          </p:nvSpPr>
          <p:spPr>
            <a:xfrm>
              <a:off x="-919915" y="3732990"/>
              <a:ext cx="267894" cy="95657"/>
            </a:xfrm>
            <a:custGeom>
              <a:avLst/>
              <a:gdLst/>
              <a:ahLst/>
              <a:cxnLst/>
              <a:rect l="l" t="t" r="r" b="b"/>
              <a:pathLst>
                <a:path w="6156" h="2198" extrusionOk="0">
                  <a:moveTo>
                    <a:pt x="955" y="1"/>
                  </a:moveTo>
                  <a:lnTo>
                    <a:pt x="875" y="599"/>
                  </a:lnTo>
                  <a:lnTo>
                    <a:pt x="331" y="599"/>
                  </a:lnTo>
                  <a:cubicBezTo>
                    <a:pt x="0" y="616"/>
                    <a:pt x="0" y="1098"/>
                    <a:pt x="331" y="1107"/>
                  </a:cubicBezTo>
                  <a:lnTo>
                    <a:pt x="812" y="1107"/>
                  </a:lnTo>
                  <a:lnTo>
                    <a:pt x="705" y="1901"/>
                  </a:lnTo>
                  <a:cubicBezTo>
                    <a:pt x="687" y="2044"/>
                    <a:pt x="794" y="2178"/>
                    <a:pt x="937" y="2195"/>
                  </a:cubicBezTo>
                  <a:cubicBezTo>
                    <a:pt x="948" y="2197"/>
                    <a:pt x="960" y="2198"/>
                    <a:pt x="971" y="2198"/>
                  </a:cubicBezTo>
                  <a:cubicBezTo>
                    <a:pt x="1100" y="2198"/>
                    <a:pt x="1215" y="2104"/>
                    <a:pt x="1232" y="1972"/>
                  </a:cubicBezTo>
                  <a:lnTo>
                    <a:pt x="1339" y="1107"/>
                  </a:lnTo>
                  <a:lnTo>
                    <a:pt x="4800" y="1107"/>
                  </a:lnTo>
                  <a:lnTo>
                    <a:pt x="4916" y="1972"/>
                  </a:lnTo>
                  <a:cubicBezTo>
                    <a:pt x="4932" y="2104"/>
                    <a:pt x="5047" y="2198"/>
                    <a:pt x="5177" y="2198"/>
                  </a:cubicBezTo>
                  <a:cubicBezTo>
                    <a:pt x="5188" y="2198"/>
                    <a:pt x="5199" y="2197"/>
                    <a:pt x="5210" y="2195"/>
                  </a:cubicBezTo>
                  <a:cubicBezTo>
                    <a:pt x="5353" y="2178"/>
                    <a:pt x="5451" y="2044"/>
                    <a:pt x="5433" y="1901"/>
                  </a:cubicBezTo>
                  <a:lnTo>
                    <a:pt x="5335" y="1125"/>
                  </a:lnTo>
                  <a:lnTo>
                    <a:pt x="5808" y="1125"/>
                  </a:lnTo>
                  <a:cubicBezTo>
                    <a:pt x="6156" y="1116"/>
                    <a:pt x="6156" y="616"/>
                    <a:pt x="5808" y="599"/>
                  </a:cubicBezTo>
                  <a:lnTo>
                    <a:pt x="5264" y="599"/>
                  </a:lnTo>
                  <a:lnTo>
                    <a:pt x="5193" y="1"/>
                  </a:lnTo>
                  <a:lnTo>
                    <a:pt x="4657" y="1"/>
                  </a:lnTo>
                  <a:lnTo>
                    <a:pt x="4738" y="599"/>
                  </a:lnTo>
                  <a:lnTo>
                    <a:pt x="1410" y="599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40;p36"/>
            <p:cNvSpPr/>
            <p:nvPr/>
          </p:nvSpPr>
          <p:spPr>
            <a:xfrm>
              <a:off x="-670690" y="3437438"/>
              <a:ext cx="22977" cy="27722"/>
            </a:xfrm>
            <a:custGeom>
              <a:avLst/>
              <a:gdLst/>
              <a:ahLst/>
              <a:cxnLst/>
              <a:rect l="l" t="t" r="r" b="b"/>
              <a:pathLst>
                <a:path w="528" h="637" extrusionOk="0">
                  <a:moveTo>
                    <a:pt x="267" y="1"/>
                  </a:moveTo>
                  <a:cubicBezTo>
                    <a:pt x="139" y="1"/>
                    <a:pt x="10" y="88"/>
                    <a:pt x="1" y="262"/>
                  </a:cubicBezTo>
                  <a:lnTo>
                    <a:pt x="1" y="636"/>
                  </a:lnTo>
                  <a:lnTo>
                    <a:pt x="527" y="636"/>
                  </a:lnTo>
                  <a:lnTo>
                    <a:pt x="527" y="262"/>
                  </a:lnTo>
                  <a:cubicBezTo>
                    <a:pt x="523" y="88"/>
                    <a:pt x="396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30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13903;p138"/>
          <p:cNvGrpSpPr/>
          <p:nvPr/>
        </p:nvGrpSpPr>
        <p:grpSpPr>
          <a:xfrm>
            <a:off x="386943" y="965021"/>
            <a:ext cx="4935658" cy="4534550"/>
            <a:chOff x="7189833" y="2022667"/>
            <a:chExt cx="1251159" cy="1192597"/>
          </a:xfrm>
        </p:grpSpPr>
        <p:sp>
          <p:nvSpPr>
            <p:cNvPr id="40" name="Google Shape;13904;p138"/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13905;p138"/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13906;p138"/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13907;p138"/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 defTabSz="100803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sz="198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796324" y="1624706"/>
            <a:ext cx="2481384" cy="418734"/>
          </a:xfrm>
          <a:prstGeom prst="rect">
            <a:avLst/>
          </a:prstGeom>
          <a:solidFill>
            <a:srgbClr val="E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23" b="1" i="1" dirty="0">
                <a:solidFill>
                  <a:schemeClr val="bg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    Enfoque </a:t>
            </a:r>
            <a:r>
              <a:rPr lang="es-MX" sz="1323" b="1" i="1" dirty="0" err="1">
                <a:solidFill>
                  <a:schemeClr val="bg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bi</a:t>
            </a:r>
            <a:r>
              <a:rPr lang="es-MX" sz="1323" b="1" i="1" dirty="0">
                <a:solidFill>
                  <a:schemeClr val="bg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-regional</a:t>
            </a:r>
            <a:endParaRPr lang="es-CL" sz="1323" b="1" i="1" dirty="0">
              <a:solidFill>
                <a:schemeClr val="bg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3462205" y="1822066"/>
            <a:ext cx="1227560" cy="0"/>
          </a:xfrm>
          <a:prstGeom prst="line">
            <a:avLst/>
          </a:prstGeom>
          <a:ln>
            <a:solidFill>
              <a:srgbClr val="DB393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677695" y="1795067"/>
            <a:ext cx="50402" cy="54542"/>
          </a:xfrm>
          <a:prstGeom prst="ellipse">
            <a:avLst/>
          </a:prstGeom>
          <a:solidFill>
            <a:srgbClr val="D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/>
          <p:cNvSpPr/>
          <p:nvPr/>
        </p:nvSpPr>
        <p:spPr>
          <a:xfrm>
            <a:off x="5536545" y="2903459"/>
            <a:ext cx="2481384" cy="418734"/>
          </a:xfrm>
          <a:prstGeom prst="rect">
            <a:avLst/>
          </a:prstGeom>
          <a:solidFill>
            <a:srgbClr val="E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23" b="1" i="1" dirty="0">
                <a:solidFill>
                  <a:schemeClr val="bg1"/>
                </a:solidFill>
                <a:latin typeface="Overpass Light"/>
                <a:ea typeface="Overpass Light"/>
                <a:cs typeface="Overpass Light"/>
              </a:rPr>
              <a:t>Enfoque regional</a:t>
            </a:r>
            <a:endParaRPr lang="es-CL" sz="1323" b="1" i="1" dirty="0">
              <a:solidFill>
                <a:schemeClr val="bg1"/>
              </a:solidFill>
              <a:latin typeface="Overpass Light"/>
              <a:ea typeface="Overpass Light"/>
              <a:cs typeface="Overpass Light"/>
            </a:endParaRPr>
          </a:p>
        </p:txBody>
      </p:sp>
      <p:cxnSp>
        <p:nvCxnSpPr>
          <p:cNvPr id="45" name="Conector recto 44"/>
          <p:cNvCxnSpPr/>
          <p:nvPr/>
        </p:nvCxnSpPr>
        <p:spPr>
          <a:xfrm>
            <a:off x="4202426" y="3100820"/>
            <a:ext cx="1227560" cy="0"/>
          </a:xfrm>
          <a:prstGeom prst="line">
            <a:avLst/>
          </a:prstGeom>
          <a:ln>
            <a:solidFill>
              <a:srgbClr val="DB393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ángulo 46"/>
          <p:cNvSpPr/>
          <p:nvPr/>
        </p:nvSpPr>
        <p:spPr>
          <a:xfrm>
            <a:off x="6062387" y="3947958"/>
            <a:ext cx="2481384" cy="418734"/>
          </a:xfrm>
          <a:prstGeom prst="rect">
            <a:avLst/>
          </a:prstGeom>
          <a:solidFill>
            <a:srgbClr val="E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23" b="1" i="1" dirty="0">
                <a:solidFill>
                  <a:schemeClr val="bg1"/>
                </a:solidFill>
                <a:latin typeface="Overpass Light"/>
                <a:ea typeface="Overpass Light"/>
                <a:cs typeface="Overpass Light"/>
              </a:rPr>
              <a:t>    Enfoque Nacional</a:t>
            </a:r>
            <a:endParaRPr lang="es-CL" sz="1323" b="1" i="1" dirty="0">
              <a:solidFill>
                <a:schemeClr val="bg1"/>
              </a:solidFill>
              <a:latin typeface="Overpass Light"/>
              <a:ea typeface="Overpass Light"/>
              <a:cs typeface="Overpass Light"/>
            </a:endParaRPr>
          </a:p>
        </p:txBody>
      </p:sp>
      <p:cxnSp>
        <p:nvCxnSpPr>
          <p:cNvPr id="48" name="Conector recto 47"/>
          <p:cNvCxnSpPr/>
          <p:nvPr/>
        </p:nvCxnSpPr>
        <p:spPr>
          <a:xfrm>
            <a:off x="4728268" y="4145319"/>
            <a:ext cx="1227560" cy="0"/>
          </a:xfrm>
          <a:prstGeom prst="line">
            <a:avLst/>
          </a:prstGeom>
          <a:ln>
            <a:solidFill>
              <a:srgbClr val="DB393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/>
          <p:cNvSpPr/>
          <p:nvPr/>
        </p:nvSpPr>
        <p:spPr>
          <a:xfrm>
            <a:off x="5953665" y="4113236"/>
            <a:ext cx="56630" cy="58063"/>
          </a:xfrm>
          <a:prstGeom prst="ellipse">
            <a:avLst/>
          </a:prstGeom>
          <a:solidFill>
            <a:srgbClr val="D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Rectángulo 49"/>
          <p:cNvSpPr/>
          <p:nvPr/>
        </p:nvSpPr>
        <p:spPr>
          <a:xfrm>
            <a:off x="6544894" y="4735563"/>
            <a:ext cx="2481384" cy="418734"/>
          </a:xfrm>
          <a:prstGeom prst="rect">
            <a:avLst/>
          </a:prstGeom>
          <a:solidFill>
            <a:srgbClr val="E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23" b="1" i="1" dirty="0">
                <a:solidFill>
                  <a:schemeClr val="bg1"/>
                </a:solidFill>
                <a:latin typeface="Overpass Light"/>
                <a:ea typeface="Overpass Light"/>
                <a:cs typeface="Overpass Light"/>
              </a:rPr>
              <a:t>     Enfoque territorial</a:t>
            </a:r>
            <a:endParaRPr lang="es-CL" sz="1323" b="1" i="1" dirty="0">
              <a:solidFill>
                <a:schemeClr val="bg1"/>
              </a:solidFill>
              <a:latin typeface="Overpass Light"/>
              <a:ea typeface="Overpass Light"/>
              <a:cs typeface="Overpass Light"/>
            </a:endParaRPr>
          </a:p>
        </p:txBody>
      </p:sp>
      <p:cxnSp>
        <p:nvCxnSpPr>
          <p:cNvPr id="51" name="Conector recto 50"/>
          <p:cNvCxnSpPr/>
          <p:nvPr/>
        </p:nvCxnSpPr>
        <p:spPr>
          <a:xfrm>
            <a:off x="5210775" y="4932924"/>
            <a:ext cx="1227560" cy="0"/>
          </a:xfrm>
          <a:prstGeom prst="line">
            <a:avLst/>
          </a:prstGeom>
          <a:ln>
            <a:solidFill>
              <a:srgbClr val="DB393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5429388" y="3071788"/>
            <a:ext cx="56630" cy="58063"/>
          </a:xfrm>
          <a:prstGeom prst="ellipse">
            <a:avLst/>
          </a:prstGeom>
          <a:solidFill>
            <a:srgbClr val="D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Elipse 55"/>
          <p:cNvSpPr/>
          <p:nvPr/>
        </p:nvSpPr>
        <p:spPr>
          <a:xfrm>
            <a:off x="6438334" y="4903892"/>
            <a:ext cx="56630" cy="58063"/>
          </a:xfrm>
          <a:prstGeom prst="ellipse">
            <a:avLst/>
          </a:prstGeom>
          <a:solidFill>
            <a:srgbClr val="D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2187480" y="1728791"/>
            <a:ext cx="1347778" cy="61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13" dirty="0">
                <a:latin typeface="Arial Narrow" panose="020B0606020202030204" pitchFamily="34" charset="0"/>
                <a:ea typeface="Overpass Light"/>
                <a:cs typeface="Overpass Light"/>
              </a:rPr>
              <a:t>Mecanismo coordinación CELAC – UE /</a:t>
            </a:r>
            <a:endParaRPr lang="es-CL" sz="1213" dirty="0">
              <a:latin typeface="Arial Narrow" panose="020B0606020202030204" pitchFamily="34" charset="0"/>
              <a:ea typeface="Overpass Light"/>
              <a:cs typeface="Overpass Light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1801258" y="2663859"/>
            <a:ext cx="2181625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13" dirty="0">
                <a:latin typeface="Arial Narrow" panose="020B0606020202030204" pitchFamily="34" charset="0"/>
                <a:ea typeface="Overpass Light"/>
                <a:cs typeface="Overpass Light"/>
              </a:rPr>
              <a:t>Redes y organizaciones internacionales/ Alianzas OSC/ Grupos de trabajo regionales temáticos</a:t>
            </a:r>
            <a:endParaRPr lang="es-CL" sz="1213" dirty="0">
              <a:latin typeface="Arial Narrow" panose="020B0606020202030204" pitchFamily="34" charset="0"/>
              <a:ea typeface="Overpass Light"/>
              <a:cs typeface="Overpass Light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1468194" y="3733628"/>
            <a:ext cx="2773155" cy="61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13" dirty="0">
                <a:latin typeface="Arial Narrow" panose="020B0606020202030204" pitchFamily="34" charset="0"/>
                <a:ea typeface="Overpass Light"/>
                <a:cs typeface="Overpass Light"/>
              </a:rPr>
              <a:t>Políticas Públicas Nacionales en base a Hojas de Ruta/ Definición, Implementación y Evaluación</a:t>
            </a:r>
            <a:endParaRPr lang="es-CL" sz="1213" dirty="0">
              <a:latin typeface="Arial Narrow" panose="020B0606020202030204" pitchFamily="34" charset="0"/>
              <a:ea typeface="Overpass Light"/>
              <a:cs typeface="Overpass Light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1143670" y="4776949"/>
            <a:ext cx="3477995" cy="4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13" dirty="0">
                <a:latin typeface="Arial Narrow" panose="020B0606020202030204" pitchFamily="34" charset="0"/>
                <a:ea typeface="Overpass Light"/>
                <a:cs typeface="Overpass Light"/>
              </a:rPr>
              <a:t>Enfoque comunitario/ Levantamiento y escucha activa de necesidades para alineamiento de políticas públicas</a:t>
            </a:r>
            <a:endParaRPr lang="es-CL" sz="1213" dirty="0">
              <a:latin typeface="Arial Narrow" panose="020B0606020202030204" pitchFamily="34" charset="0"/>
              <a:ea typeface="Overpass Light"/>
              <a:cs typeface="Overpass Light"/>
            </a:endParaRPr>
          </a:p>
        </p:txBody>
      </p:sp>
      <p:cxnSp>
        <p:nvCxnSpPr>
          <p:cNvPr id="61" name="Conector recto de flecha 60"/>
          <p:cNvCxnSpPr/>
          <p:nvPr/>
        </p:nvCxnSpPr>
        <p:spPr>
          <a:xfrm flipV="1">
            <a:off x="418552" y="1359662"/>
            <a:ext cx="2056048" cy="3800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386942" y="5154297"/>
            <a:ext cx="211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1079872" y="3923804"/>
            <a:ext cx="201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 flipV="1">
            <a:off x="1664175" y="2848607"/>
            <a:ext cx="198611" cy="4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/>
          <p:nvPr/>
        </p:nvCxnSpPr>
        <p:spPr>
          <a:xfrm>
            <a:off x="3270611" y="1463755"/>
            <a:ext cx="2005169" cy="3690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V="1">
            <a:off x="3109592" y="1461276"/>
            <a:ext cx="173210" cy="4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3816176" y="2810901"/>
            <a:ext cx="195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>
            <a:off x="4348509" y="3779517"/>
            <a:ext cx="1805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ángulo 81"/>
          <p:cNvSpPr/>
          <p:nvPr/>
        </p:nvSpPr>
        <p:spPr>
          <a:xfrm>
            <a:off x="4894785" y="1659975"/>
            <a:ext cx="421891" cy="3382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Rectángulo 82"/>
          <p:cNvSpPr/>
          <p:nvPr/>
        </p:nvSpPr>
        <p:spPr>
          <a:xfrm>
            <a:off x="5640496" y="2943711"/>
            <a:ext cx="421891" cy="3382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Rectángulo 83"/>
          <p:cNvSpPr/>
          <p:nvPr/>
        </p:nvSpPr>
        <p:spPr>
          <a:xfrm>
            <a:off x="6213158" y="3988210"/>
            <a:ext cx="421891" cy="3382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5" name="Rectángulo 84"/>
          <p:cNvSpPr/>
          <p:nvPr/>
        </p:nvSpPr>
        <p:spPr>
          <a:xfrm>
            <a:off x="6699056" y="4768559"/>
            <a:ext cx="421891" cy="3382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6" name="Google Shape;14865;p141"/>
          <p:cNvGrpSpPr/>
          <p:nvPr/>
        </p:nvGrpSpPr>
        <p:grpSpPr>
          <a:xfrm>
            <a:off x="5710350" y="2976621"/>
            <a:ext cx="287580" cy="280951"/>
            <a:chOff x="3122257" y="1508594"/>
            <a:chExt cx="294850" cy="349434"/>
          </a:xfrm>
          <a:solidFill>
            <a:schemeClr val="bg1"/>
          </a:solidFill>
        </p:grpSpPr>
        <p:sp>
          <p:nvSpPr>
            <p:cNvPr id="87" name="Google Shape;14866;p141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8" name="Google Shape;14867;p141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9" name="Google Shape;14868;p141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0" name="Google Shape;14869;p141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1" name="Google Shape;14870;p141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92" name="Google Shape;15006;p141"/>
          <p:cNvGrpSpPr/>
          <p:nvPr/>
        </p:nvGrpSpPr>
        <p:grpSpPr>
          <a:xfrm>
            <a:off x="6274841" y="4023891"/>
            <a:ext cx="305612" cy="279521"/>
            <a:chOff x="2661459" y="2015001"/>
            <a:chExt cx="322508" cy="273494"/>
          </a:xfrm>
          <a:solidFill>
            <a:schemeClr val="bg1"/>
          </a:solidFill>
        </p:grpSpPr>
        <p:sp>
          <p:nvSpPr>
            <p:cNvPr id="93" name="Google Shape;15007;p141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4" name="Google Shape;15008;p141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96" name="Google Shape;15013;p141"/>
          <p:cNvGrpSpPr/>
          <p:nvPr/>
        </p:nvGrpSpPr>
        <p:grpSpPr>
          <a:xfrm>
            <a:off x="4960043" y="1694856"/>
            <a:ext cx="282219" cy="275346"/>
            <a:chOff x="2201806" y="1976585"/>
            <a:chExt cx="349784" cy="349434"/>
          </a:xfrm>
          <a:solidFill>
            <a:schemeClr val="bg1"/>
          </a:solidFill>
        </p:grpSpPr>
        <p:sp>
          <p:nvSpPr>
            <p:cNvPr id="97" name="Google Shape;15014;p141"/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8" name="Google Shape;15015;p141"/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9" name="Google Shape;15016;p141"/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0" name="Google Shape;15017;p141"/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0790" tIns="100790" rIns="100790" bIns="10079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101" name="Google Shape;7834;p134"/>
          <p:cNvSpPr/>
          <p:nvPr/>
        </p:nvSpPr>
        <p:spPr>
          <a:xfrm>
            <a:off x="6801414" y="4813682"/>
            <a:ext cx="205256" cy="23848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0" name="AutoShape 1">
            <a:extLst>
              <a:ext uri="{FF2B5EF4-FFF2-40B4-BE49-F238E27FC236}">
                <a16:creationId xmlns:a16="http://schemas.microsoft.com/office/drawing/2014/main" id="{9EA3F7F8-C582-54D6-5EF1-9C86236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0080625" cy="852660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920C539-D8F5-BE3A-2F8F-D4229C3E81EE}"/>
              </a:ext>
            </a:extLst>
          </p:cNvPr>
          <p:cNvSpPr txBox="1"/>
          <p:nvPr/>
        </p:nvSpPr>
        <p:spPr>
          <a:xfrm>
            <a:off x="390383" y="164279"/>
            <a:ext cx="521664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b="1" dirty="0">
                <a:latin typeface="Arial Narrow" panose="020B0606020202030204" pitchFamily="34" charset="0"/>
              </a:rPr>
              <a:t>Enfoque </a:t>
            </a:r>
            <a:r>
              <a:rPr lang="es-ES" sz="3200" b="1" dirty="0" err="1">
                <a:latin typeface="Arial Narrow" panose="020B0606020202030204" pitchFamily="34" charset="0"/>
              </a:rPr>
              <a:t>Multi</a:t>
            </a:r>
            <a:r>
              <a:rPr lang="es-ES" sz="3200" b="1" dirty="0">
                <a:latin typeface="Arial Narrow" panose="020B0606020202030204" pitchFamily="34" charset="0"/>
              </a:rPr>
              <a:t>-nivel</a:t>
            </a:r>
            <a:endParaRPr lang="es-CL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300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FF8050-364A-CF05-DEDF-4B9E857374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179"/>
          <a:stretch/>
        </p:blipFill>
        <p:spPr>
          <a:xfrm>
            <a:off x="0" y="0"/>
            <a:ext cx="7044679" cy="567055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88D165B7-B717-3C8F-12C2-ED32F76EB75D}"/>
              </a:ext>
            </a:extLst>
          </p:cNvPr>
          <p:cNvGrpSpPr/>
          <p:nvPr/>
        </p:nvGrpSpPr>
        <p:grpSpPr>
          <a:xfrm>
            <a:off x="6696496" y="0"/>
            <a:ext cx="3401119" cy="5670550"/>
            <a:chOff x="1" y="0"/>
            <a:chExt cx="3096095" cy="5670550"/>
          </a:xfrm>
        </p:grpSpPr>
        <p:sp>
          <p:nvSpPr>
            <p:cNvPr id="22530" name="AutoShape 1">
              <a:extLst>
                <a:ext uri="{FF2B5EF4-FFF2-40B4-BE49-F238E27FC236}">
                  <a16:creationId xmlns:a16="http://schemas.microsoft.com/office/drawing/2014/main" id="{9EA3F7F8-C582-54D6-5EF1-9C8623633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3096095" cy="5670550"/>
            </a:xfrm>
            <a:prstGeom prst="roundRect">
              <a:avLst>
                <a:gd name="adj" fmla="val 51"/>
              </a:avLst>
            </a:prstGeom>
            <a:solidFill>
              <a:srgbClr val="EF41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22531" name="Text Box 2">
              <a:extLst>
                <a:ext uri="{FF2B5EF4-FFF2-40B4-BE49-F238E27FC236}">
                  <a16:creationId xmlns:a16="http://schemas.microsoft.com/office/drawing/2014/main" id="{F64C4FB2-8795-ABCC-B103-A88D08759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65" y="1899171"/>
              <a:ext cx="2448717" cy="1246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0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1pPr>
              <a:lvl2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2pPr>
              <a:lvl3pPr>
                <a:lnSpc>
                  <a:spcPct val="93000"/>
                </a:lnSpc>
                <a:spcAft>
                  <a:spcPts val="6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3pPr>
              <a:lvl4pPr>
                <a:lnSpc>
                  <a:spcPct val="93000"/>
                </a:lnSpc>
                <a:spcAft>
                  <a:spcPts val="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4pPr>
              <a:lvl5pPr>
                <a:lnSpc>
                  <a:spcPct val="93000"/>
                </a:lnSpc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charset="0"/>
                </a:defRPr>
              </a:lvl9pPr>
            </a:lstStyle>
            <a:p>
              <a:pPr algn="ctr"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s-CL" b="1" kern="1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Enfoque </a:t>
              </a:r>
              <a:r>
                <a:rPr lang="es-CL" b="1" kern="100" dirty="0" err="1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bi-regional</a:t>
              </a:r>
              <a:r>
                <a:rPr lang="es-CL" b="1" kern="1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s-CL" b="1" kern="100" dirty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s-CL" b="1" kern="1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poyo al Mecanismo </a:t>
              </a:r>
            </a:p>
            <a:p>
              <a:pPr algn="ctr" hangingPunct="1">
                <a:spcBef>
                  <a:spcPts val="288"/>
                </a:spcBef>
                <a:spcAft>
                  <a:spcPct val="0"/>
                </a:spcAft>
                <a:buClrTx/>
              </a:pPr>
              <a:r>
                <a:rPr lang="es-CL" b="1" kern="1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UE – CELAC sobre políticas de drogas </a:t>
              </a:r>
            </a:p>
          </p:txBody>
        </p:sp>
      </p:grpSp>
      <p:sp>
        <p:nvSpPr>
          <p:cNvPr id="6" name="Rectángulo 5"/>
          <p:cNvSpPr/>
          <p:nvPr/>
        </p:nvSpPr>
        <p:spPr bwMode="auto">
          <a:xfrm>
            <a:off x="353987" y="1824742"/>
            <a:ext cx="4000730" cy="38458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panose="020B060402020202020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6221" y="2142078"/>
            <a:ext cx="3677987" cy="3295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s-ES" altLang="es-ES" sz="1600" b="1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Apoyo a las prioridades temáticas 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acordadas en la Reunión de Alto Nivel (RAN): microtráfico y lavado de dinero; las mujeres y las políticas de drogas.</a:t>
            </a:r>
          </a:p>
          <a:p>
            <a:pPr marL="285750" lvl="0" indent="-285750" algn="just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/>
            </a:pPr>
            <a:endParaRPr lang="es-ES" altLang="es-ES" sz="1050" b="1" dirty="0">
              <a:solidFill>
                <a:srgbClr val="000000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s-ES" altLang="es-ES" sz="1600" b="1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Apoyo técnico y logístico </a:t>
            </a: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a las Reuniones Anuales de Alto Nivel del Mecanismo</a:t>
            </a:r>
          </a:p>
          <a:p>
            <a:pPr marL="285750" lvl="0" indent="-285750" algn="just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/>
            </a:pPr>
            <a:endParaRPr lang="es-ES" altLang="es-ES" sz="1100" dirty="0">
              <a:solidFill>
                <a:srgbClr val="000000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Brindar apoyo experto a las copresidencias para la preparación de la </a:t>
            </a:r>
            <a:r>
              <a:rPr lang="es-ES" altLang="es-ES" sz="1600" b="1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Declaración Política de la RAN.</a:t>
            </a:r>
          </a:p>
        </p:txBody>
      </p:sp>
    </p:spTree>
    <p:extLst>
      <p:ext uri="{BB962C8B-B14F-4D97-AF65-F5344CB8AC3E}">
        <p14:creationId xmlns:p14="http://schemas.microsoft.com/office/powerpoint/2010/main" val="251060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4"/>
          <p:cNvSpPr/>
          <p:nvPr/>
        </p:nvSpPr>
        <p:spPr>
          <a:xfrm rot="5400000">
            <a:off x="4111257" y="-298813"/>
            <a:ext cx="5674285" cy="62644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latin typeface="Aptos Narrow" panose="020B0004020202020204" pitchFamily="34" charset="0"/>
            </a:endParaRPr>
          </a:p>
        </p:txBody>
      </p:sp>
      <p:pic>
        <p:nvPicPr>
          <p:cNvPr id="1034" name="Picture 10" descr="COMJIB (@ComjibOficial) / X">
            <a:extLst>
              <a:ext uri="{FF2B5EF4-FFF2-40B4-BE49-F238E27FC236}">
                <a16:creationId xmlns:a16="http://schemas.microsoft.com/office/drawing/2014/main" id="{27F351C5-2CC3-A522-321C-71228B7AE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83" y="2259676"/>
            <a:ext cx="860449" cy="8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" name="Google Shape;619;p74"/>
          <p:cNvSpPr txBox="1">
            <a:spLocks noGrp="1"/>
          </p:cNvSpPr>
          <p:nvPr>
            <p:ph type="title"/>
          </p:nvPr>
        </p:nvSpPr>
        <p:spPr>
          <a:xfrm>
            <a:off x="259501" y="1971259"/>
            <a:ext cx="3236162" cy="1484643"/>
          </a:xfrm>
          <a:prstGeom prst="rect">
            <a:avLst/>
          </a:prstGeom>
        </p:spPr>
        <p:txBody>
          <a:bodyPr spcFirstLastPara="1" vert="horz" wrap="square" lIns="100790" tIns="100790" rIns="100790" bIns="10079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lt1"/>
              </a:buClr>
            </a:pPr>
            <a:r>
              <a:rPr lang="es-E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Enfoque regional: </a:t>
            </a:r>
            <a:br>
              <a:rPr lang="es-E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</a:br>
            <a:r>
              <a:rPr lang="es-ES" sz="1200" b="1" dirty="0">
                <a:solidFill>
                  <a:srgbClr val="EF4136"/>
                </a:solidFill>
                <a:latin typeface="Arial Narrow" panose="020B0606020202030204" pitchFamily="34" charset="0"/>
                <a:cs typeface="Arial"/>
                <a:sym typeface="Arial"/>
              </a:rPr>
              <a:t>ss</a:t>
            </a:r>
            <a:br>
              <a:rPr lang="es-E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</a:br>
            <a:r>
              <a:rPr lang="es-ES" sz="24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Apoyo estratégico a redes y organizaciones internacionales</a:t>
            </a:r>
            <a:endParaRPr sz="2400" dirty="0">
              <a:solidFill>
                <a:schemeClr val="bg1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0C804372-91A0-79A1-C69C-BC1FD44C6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132" y="603027"/>
            <a:ext cx="3483699" cy="64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7" tIns="44998" rIns="89997" bIns="44998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  <a:sym typeface="Bebas Neue"/>
              </a:rPr>
              <a:t>Asociación Iberoamericana de ministerios públicos (AIAMP)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ES" sz="1800" b="1" kern="1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CL" sz="2000" kern="100" dirty="0">
              <a:latin typeface="Arial Narrow" panose="020B0606020202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defTabSz="449257" eaLnBrk="0">
              <a:buClrTx/>
              <a:tabLst>
                <a:tab pos="0" algn="l"/>
                <a:tab pos="447669" algn="l"/>
                <a:tab pos="896926" algn="l"/>
                <a:tab pos="1346183" algn="l"/>
                <a:tab pos="1795439" algn="l"/>
                <a:tab pos="2244696" algn="l"/>
                <a:tab pos="2693954" algn="l"/>
                <a:tab pos="3143209" algn="l"/>
                <a:tab pos="3592467" algn="l"/>
                <a:tab pos="4041723" algn="l"/>
                <a:tab pos="4490980" algn="l"/>
                <a:tab pos="4940236" algn="l"/>
                <a:tab pos="5389494" algn="l"/>
                <a:tab pos="5838749" algn="l"/>
                <a:tab pos="6288007" algn="l"/>
                <a:tab pos="6737262" algn="l"/>
                <a:tab pos="7186520" algn="l"/>
                <a:tab pos="7635776" algn="l"/>
                <a:tab pos="8085034" algn="l"/>
                <a:tab pos="8534289" algn="l"/>
                <a:tab pos="8983547" algn="l"/>
              </a:tabLst>
              <a:defRPr/>
            </a:pPr>
            <a:endParaRPr lang="es-ES" altLang="es-ES" sz="2000" dirty="0">
              <a:latin typeface="Arial Narrow" panose="020B0606020202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353D337-AB87-0A68-4E1B-A0AD910A3829}"/>
              </a:ext>
            </a:extLst>
          </p:cNvPr>
          <p:cNvSpPr txBox="1"/>
          <p:nvPr/>
        </p:nvSpPr>
        <p:spPr>
          <a:xfrm>
            <a:off x="5128210" y="1482827"/>
            <a:ext cx="4147394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Grupo de Acción Financiera de Latinoamérica </a:t>
            </a:r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(GAFILAT)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EC95A55-7C9D-ED08-1EFE-D6B590D1F6B3}"/>
              </a:ext>
            </a:extLst>
          </p:cNvPr>
          <p:cNvSpPr txBox="1"/>
          <p:nvPr/>
        </p:nvSpPr>
        <p:spPr>
          <a:xfrm>
            <a:off x="5161132" y="4348585"/>
            <a:ext cx="4631707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Grupo de Acción Financiera de Caribe </a:t>
            </a:r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(GAFIC)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324AD3E-575C-D6E1-B1D1-42AF39455898}"/>
              </a:ext>
            </a:extLst>
          </p:cNvPr>
          <p:cNvSpPr txBox="1"/>
          <p:nvPr/>
        </p:nvSpPr>
        <p:spPr>
          <a:xfrm>
            <a:off x="5125133" y="2438248"/>
            <a:ext cx="4150471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Conferencia de Ministros de Justicia de los Países Iberoamericanos - COMJIB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44A139A-583B-6176-4057-9C60E495FAFC}"/>
              </a:ext>
            </a:extLst>
          </p:cNvPr>
          <p:cNvSpPr txBox="1"/>
          <p:nvPr/>
        </p:nvSpPr>
        <p:spPr>
          <a:xfrm>
            <a:off x="5165178" y="3340413"/>
            <a:ext cx="4195614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493517" algn="l"/>
                <a:tab pos="988784" algn="l"/>
                <a:tab pos="1484051" algn="l"/>
                <a:tab pos="1979318" algn="l"/>
                <a:tab pos="2474585" algn="l"/>
                <a:tab pos="2969852" algn="l"/>
                <a:tab pos="3465119" algn="l"/>
                <a:tab pos="3960386" algn="l"/>
                <a:tab pos="4455653" algn="l"/>
                <a:tab pos="4950920" algn="l"/>
                <a:tab pos="5446187" algn="l"/>
                <a:tab pos="5941454" algn="l"/>
                <a:tab pos="6436721" algn="l"/>
                <a:tab pos="6931988" algn="l"/>
                <a:tab pos="7427255" algn="l"/>
                <a:tab pos="7922522" algn="l"/>
                <a:tab pos="8417789" algn="l"/>
                <a:tab pos="8913056" algn="l"/>
                <a:tab pos="9408323" algn="l"/>
                <a:tab pos="9903590" algn="l"/>
              </a:tabLs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CARICOM IMPACTS Agencia de Ejecución de la Delincuencia y Seguridad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20A30F-9C55-B51B-5646-EBE0598F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93" y="603027"/>
            <a:ext cx="700666" cy="6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tipo de GAFILAT">
            <a:extLst>
              <a:ext uri="{FF2B5EF4-FFF2-40B4-BE49-F238E27FC236}">
                <a16:creationId xmlns:a16="http://schemas.microsoft.com/office/drawing/2014/main" id="{4739F475-9054-A208-9F1B-71986501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12" y="1492686"/>
            <a:ext cx="732874" cy="73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5B38250-1275-786C-8669-016BCFD6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77" y="4203427"/>
            <a:ext cx="646146" cy="6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ICOM IMPACS (@CImpacs) / X">
            <a:extLst>
              <a:ext uri="{FF2B5EF4-FFF2-40B4-BE49-F238E27FC236}">
                <a16:creationId xmlns:a16="http://schemas.microsoft.com/office/drawing/2014/main" id="{CAEB8418-DF73-E37A-94CF-73AC6591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83" y="3198962"/>
            <a:ext cx="860449" cy="8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12B8B29-07E3-6F31-E93B-AC978388C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 r="35672"/>
          <a:stretch/>
        </p:blipFill>
        <p:spPr bwMode="auto">
          <a:xfrm>
            <a:off x="4896297" y="0"/>
            <a:ext cx="5184576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43768" y="1611139"/>
            <a:ext cx="4248473" cy="318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Aprobación de guía de buenas prácticas y recomendaciones para el desarrollo de investigaciones financieras paralelas.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Aprobación de guía de buenas prácticas y recomendaciones sobre extinción de dominio y decomiso sin condena.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MX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Se ha fortalecido la plataforma de intercambio seguro de información de la Red de Recuperación de Activos del GAFILAT. 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7784" y="314995"/>
            <a:ext cx="4608512" cy="118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 Unicode MS"/>
              </a:rPr>
              <a:t>Enfoque regional: </a:t>
            </a:r>
          </a:p>
          <a:p>
            <a:r>
              <a:rPr lang="es-ES" sz="2800" b="1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 Unicode MS"/>
              </a:rPr>
              <a:t>Colaboración con GAFILAT </a:t>
            </a:r>
            <a:br>
              <a:rPr lang="es-ES" sz="2800" b="1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 Unicode MS"/>
              </a:rPr>
            </a:br>
            <a:endParaRPr lang="es-C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404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>
            <a:extLst>
              <a:ext uri="{FF2B5EF4-FFF2-40B4-BE49-F238E27FC236}">
                <a16:creationId xmlns:a16="http://schemas.microsoft.com/office/drawing/2014/main" id="{9EA3F7F8-C582-54D6-5EF1-9C86236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360" y="1432142"/>
            <a:ext cx="4013545" cy="4249616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>
            <a:noFill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" name="AutoShape 1">
            <a:extLst>
              <a:ext uri="{FF2B5EF4-FFF2-40B4-BE49-F238E27FC236}">
                <a16:creationId xmlns:a16="http://schemas.microsoft.com/office/drawing/2014/main" id="{9EA3F7F8-C582-54D6-5EF1-9C86236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13" y="1403492"/>
            <a:ext cx="4025691" cy="4249616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>
            <a:noFill/>
          </a:ln>
          <a:effectLst/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387E68-EA5C-7286-74B5-4DE2A2B591EE}"/>
              </a:ext>
            </a:extLst>
          </p:cNvPr>
          <p:cNvSpPr txBox="1"/>
          <p:nvPr/>
        </p:nvSpPr>
        <p:spPr>
          <a:xfrm>
            <a:off x="1204986" y="4147375"/>
            <a:ext cx="3475286" cy="16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latin typeface="Arial Narrow" panose="020B0606020202030204" pitchFamily="34" charset="0"/>
              </a:rPr>
              <a:t>COMJIB</a:t>
            </a:r>
            <a:r>
              <a:rPr lang="es-ES" dirty="0">
                <a:latin typeface="Arial Narrow" panose="020B0606020202030204" pitchFamily="34" charset="0"/>
              </a:rPr>
              <a:t>. Aprobación de e</a:t>
            </a:r>
            <a:r>
              <a:rPr lang="es-ES" i="0" dirty="0">
                <a:effectLst/>
                <a:latin typeface="Arial Narrow" panose="020B0606020202030204" pitchFamily="34" charset="0"/>
              </a:rPr>
              <a:t>stándares para una mayor proporcionalidad y alternatividad de delitos menores de drogas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s-ES" sz="24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D53A6D0-E72C-BF5A-A36B-CBB127A41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85" y="1603789"/>
            <a:ext cx="3475287" cy="23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articipantes">
            <a:extLst>
              <a:ext uri="{FF2B5EF4-FFF2-40B4-BE49-F238E27FC236}">
                <a16:creationId xmlns:a16="http://schemas.microsoft.com/office/drawing/2014/main" id="{C81EFA4A-F029-FD5F-4DC3-BD5BCF97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81" y="1597435"/>
            <a:ext cx="3545311" cy="2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737EC4B-6532-8558-63C5-B6384A24C685}"/>
              </a:ext>
            </a:extLst>
          </p:cNvPr>
          <p:cNvSpPr txBox="1"/>
          <p:nvPr/>
        </p:nvSpPr>
        <p:spPr>
          <a:xfrm>
            <a:off x="5734730" y="4176088"/>
            <a:ext cx="3480062" cy="120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latin typeface="Arial Narrow" panose="020B0606020202030204" pitchFamily="34" charset="0"/>
              </a:rPr>
              <a:t>AIAMP</a:t>
            </a:r>
            <a:r>
              <a:rPr lang="es-ES" dirty="0">
                <a:latin typeface="Arial Narrow" panose="020B0606020202030204" pitchFamily="34" charset="0"/>
              </a:rPr>
              <a:t>. Técnicas especiales de investigación y enfoque de género en investigaciones de trata vinculada al narcotráfico</a:t>
            </a:r>
            <a:endParaRPr lang="es-ES" sz="24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AutoShape 1">
            <a:extLst>
              <a:ext uri="{FF2B5EF4-FFF2-40B4-BE49-F238E27FC236}">
                <a16:creationId xmlns:a16="http://schemas.microsoft.com/office/drawing/2014/main" id="{9EA3F7F8-C582-54D6-5EF1-9C86236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1106551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9870137-FCAD-B5D7-8299-F03EF1140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92" y="4911"/>
            <a:ext cx="9483678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</a:pPr>
            <a:r>
              <a:rPr lang="en-US" sz="3200" b="1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Enfoque regional: </a:t>
            </a:r>
            <a:endParaRPr lang="es-CL" sz="3200" b="1" kern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</a:pPr>
            <a:r>
              <a:rPr lang="es-CL" sz="3200" b="1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Colaboración</a:t>
            </a:r>
            <a:r>
              <a:rPr lang="en-US" sz="3200" b="1" kern="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con la COMJIB y la AIAMP</a:t>
            </a:r>
            <a:endParaRPr lang="es-CL" sz="3200" b="1" kern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hangingPunct="1">
              <a:spcBef>
                <a:spcPts val="288"/>
              </a:spcBef>
              <a:spcAft>
                <a:spcPct val="0"/>
              </a:spcAft>
              <a:buClrTx/>
            </a:pPr>
            <a:endParaRPr lang="es-CL" sz="3200" b="1" kern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02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Conector recto 148"/>
          <p:cNvCxnSpPr/>
          <p:nvPr/>
        </p:nvCxnSpPr>
        <p:spPr>
          <a:xfrm>
            <a:off x="1330579" y="2305566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149"/>
          <p:cNvCxnSpPr/>
          <p:nvPr/>
        </p:nvCxnSpPr>
        <p:spPr>
          <a:xfrm>
            <a:off x="1332667" y="2417613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cto 150"/>
          <p:cNvCxnSpPr/>
          <p:nvPr/>
        </p:nvCxnSpPr>
        <p:spPr>
          <a:xfrm>
            <a:off x="1330579" y="2551306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cto 151"/>
          <p:cNvCxnSpPr/>
          <p:nvPr/>
        </p:nvCxnSpPr>
        <p:spPr>
          <a:xfrm>
            <a:off x="1332667" y="2663353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cto 152"/>
          <p:cNvCxnSpPr/>
          <p:nvPr/>
        </p:nvCxnSpPr>
        <p:spPr>
          <a:xfrm>
            <a:off x="1330579" y="2777653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153"/>
          <p:cNvCxnSpPr/>
          <p:nvPr/>
        </p:nvCxnSpPr>
        <p:spPr>
          <a:xfrm>
            <a:off x="1332667" y="2889700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cto 154"/>
          <p:cNvCxnSpPr/>
          <p:nvPr/>
        </p:nvCxnSpPr>
        <p:spPr>
          <a:xfrm>
            <a:off x="1323655" y="2993677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cto 155"/>
          <p:cNvCxnSpPr/>
          <p:nvPr/>
        </p:nvCxnSpPr>
        <p:spPr>
          <a:xfrm>
            <a:off x="1325743" y="3105724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156"/>
          <p:cNvCxnSpPr/>
          <p:nvPr/>
        </p:nvCxnSpPr>
        <p:spPr>
          <a:xfrm>
            <a:off x="1323654" y="3219617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157"/>
          <p:cNvCxnSpPr/>
          <p:nvPr/>
        </p:nvCxnSpPr>
        <p:spPr>
          <a:xfrm>
            <a:off x="1325742" y="3331664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158"/>
          <p:cNvCxnSpPr/>
          <p:nvPr/>
        </p:nvCxnSpPr>
        <p:spPr>
          <a:xfrm>
            <a:off x="1323654" y="3465357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cto 159"/>
          <p:cNvCxnSpPr/>
          <p:nvPr/>
        </p:nvCxnSpPr>
        <p:spPr>
          <a:xfrm>
            <a:off x="1325742" y="3577404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cto 160"/>
          <p:cNvCxnSpPr/>
          <p:nvPr/>
        </p:nvCxnSpPr>
        <p:spPr>
          <a:xfrm>
            <a:off x="1323654" y="3691704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cto 161"/>
          <p:cNvCxnSpPr/>
          <p:nvPr/>
        </p:nvCxnSpPr>
        <p:spPr>
          <a:xfrm>
            <a:off x="1325742" y="3803751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162"/>
          <p:cNvCxnSpPr/>
          <p:nvPr/>
        </p:nvCxnSpPr>
        <p:spPr>
          <a:xfrm>
            <a:off x="1316730" y="3907728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/>
          <p:cNvCxnSpPr/>
          <p:nvPr/>
        </p:nvCxnSpPr>
        <p:spPr>
          <a:xfrm>
            <a:off x="1318818" y="4019775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Google Shape;542;p71"/>
          <p:cNvCxnSpPr/>
          <p:nvPr/>
        </p:nvCxnSpPr>
        <p:spPr>
          <a:xfrm rot="10800000">
            <a:off x="120054" y="5552353"/>
            <a:ext cx="985143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165" y="897980"/>
            <a:ext cx="5977079" cy="1297451"/>
          </a:xfrm>
        </p:spPr>
        <p:txBody>
          <a:bodyPr/>
          <a:lstStyle/>
          <a:p>
            <a:pPr marL="0" indent="0" algn="ctr"/>
            <a:r>
              <a:rPr lang="es-MX" sz="2000" i="1" dirty="0">
                <a:solidFill>
                  <a:srgbClr val="000000"/>
                </a:solidFill>
                <a:latin typeface="Arial Narrow" panose="020B0606020202030204" pitchFamily="34" charset="0"/>
              </a:rPr>
              <a:t>Acompañamos </a:t>
            </a:r>
            <a:r>
              <a:rPr lang="es-MX" sz="20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71 hojas de ruta </a:t>
            </a:r>
            <a:r>
              <a:rPr lang="es-MX" sz="2000" i="1" dirty="0">
                <a:solidFill>
                  <a:srgbClr val="000000"/>
                </a:solidFill>
                <a:latin typeface="Arial Narrow" panose="020B0606020202030204" pitchFamily="34" charset="0"/>
              </a:rPr>
              <a:t>nacionales para el fortalecimiento de políticas púbicas de drogas en </a:t>
            </a:r>
            <a:r>
              <a:rPr lang="es-MX" sz="20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24 países de América Latina y el Caribe</a:t>
            </a:r>
            <a:endParaRPr lang="es-CL" sz="2000" b="1" i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AutoShape 1">
            <a:extLst>
              <a:ext uri="{FF2B5EF4-FFF2-40B4-BE49-F238E27FC236}">
                <a16:creationId xmlns:a16="http://schemas.microsoft.com/office/drawing/2014/main" id="{9EA3F7F8-C582-54D6-5EF1-9C862363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917717"/>
          </a:xfrm>
          <a:prstGeom prst="roundRect">
            <a:avLst>
              <a:gd name="adj" fmla="val 51"/>
            </a:avLst>
          </a:prstGeom>
          <a:solidFill>
            <a:srgbClr val="EF4136"/>
          </a:solid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0C539-D8F5-BE3A-2F8F-D4229C3E81EE}"/>
              </a:ext>
            </a:extLst>
          </p:cNvPr>
          <p:cNvSpPr txBox="1"/>
          <p:nvPr/>
        </p:nvSpPr>
        <p:spPr>
          <a:xfrm>
            <a:off x="390383" y="164279"/>
            <a:ext cx="521664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b="1" dirty="0">
                <a:latin typeface="Arial Narrow" panose="020B0606020202030204" pitchFamily="34" charset="0"/>
              </a:rPr>
              <a:t>Enfoque Nacional</a:t>
            </a:r>
            <a:endParaRPr lang="es-CL" sz="3200" b="1" dirty="0">
              <a:latin typeface="Arial Narrow" panose="020B0606020202030204" pitchFamily="34" charset="0"/>
            </a:endParaRPr>
          </a:p>
        </p:txBody>
      </p:sp>
      <p:grpSp>
        <p:nvGrpSpPr>
          <p:cNvPr id="518" name="Grupo 517"/>
          <p:cNvGrpSpPr/>
          <p:nvPr/>
        </p:nvGrpSpPr>
        <p:grpSpPr>
          <a:xfrm>
            <a:off x="6094144" y="913373"/>
            <a:ext cx="3888185" cy="4638980"/>
            <a:chOff x="6192440" y="913372"/>
            <a:chExt cx="3888185" cy="463898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2440" y="913372"/>
              <a:ext cx="3687270" cy="4586197"/>
            </a:xfrm>
            <a:prstGeom prst="rect">
              <a:avLst/>
            </a:prstGeom>
          </p:spPr>
        </p:pic>
        <p:sp>
          <p:nvSpPr>
            <p:cNvPr id="513" name="Rectángulo 512"/>
            <p:cNvSpPr/>
            <p:nvPr/>
          </p:nvSpPr>
          <p:spPr>
            <a:xfrm>
              <a:off x="6192440" y="3206472"/>
              <a:ext cx="1728192" cy="2345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1" name="Rectángulo 130"/>
            <p:cNvSpPr/>
            <p:nvPr/>
          </p:nvSpPr>
          <p:spPr>
            <a:xfrm>
              <a:off x="6362117" y="4190851"/>
              <a:ext cx="1728192" cy="1092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2" name="Rectángulo 131"/>
            <p:cNvSpPr/>
            <p:nvPr/>
          </p:nvSpPr>
          <p:spPr>
            <a:xfrm>
              <a:off x="6408464" y="3339331"/>
              <a:ext cx="1728192" cy="440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3" name="Rectángulo 132"/>
            <p:cNvSpPr/>
            <p:nvPr/>
          </p:nvSpPr>
          <p:spPr>
            <a:xfrm>
              <a:off x="8712721" y="914587"/>
              <a:ext cx="1367904" cy="128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4" name="Rectángulo 133"/>
            <p:cNvSpPr/>
            <p:nvPr/>
          </p:nvSpPr>
          <p:spPr>
            <a:xfrm>
              <a:off x="9328447" y="2147518"/>
              <a:ext cx="656209" cy="448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5" name="Rectángulo 134"/>
            <p:cNvSpPr/>
            <p:nvPr/>
          </p:nvSpPr>
          <p:spPr>
            <a:xfrm>
              <a:off x="9648824" y="3060891"/>
              <a:ext cx="404058" cy="448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520" name="Conector recto 519"/>
          <p:cNvCxnSpPr/>
          <p:nvPr/>
        </p:nvCxnSpPr>
        <p:spPr>
          <a:xfrm>
            <a:off x="1330580" y="4126226"/>
            <a:ext cx="4361897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Rectángulo 520"/>
          <p:cNvSpPr/>
          <p:nvPr/>
        </p:nvSpPr>
        <p:spPr>
          <a:xfrm flipV="1">
            <a:off x="1614300" y="2848512"/>
            <a:ext cx="1080120" cy="12065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4" name="Rectángulo 143"/>
          <p:cNvSpPr/>
          <p:nvPr/>
        </p:nvSpPr>
        <p:spPr>
          <a:xfrm flipV="1">
            <a:off x="2898998" y="3046182"/>
            <a:ext cx="1080120" cy="10089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5" name="Rectángulo 144"/>
          <p:cNvSpPr/>
          <p:nvPr/>
        </p:nvSpPr>
        <p:spPr>
          <a:xfrm flipV="1">
            <a:off x="4167811" y="2551306"/>
            <a:ext cx="1080120" cy="1503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2" name="CuadroTexto 521"/>
          <p:cNvSpPr txBox="1"/>
          <p:nvPr/>
        </p:nvSpPr>
        <p:spPr>
          <a:xfrm>
            <a:off x="1918090" y="2416132"/>
            <a:ext cx="93610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24</a:t>
            </a:r>
            <a:endParaRPr lang="es-CL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7" name="CuadroTexto 146"/>
          <p:cNvSpPr txBox="1"/>
          <p:nvPr/>
        </p:nvSpPr>
        <p:spPr>
          <a:xfrm>
            <a:off x="3194383" y="2654596"/>
            <a:ext cx="93610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21</a:t>
            </a:r>
            <a:endParaRPr lang="es-CL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8" name="CuadroTexto 147"/>
          <p:cNvSpPr txBox="1"/>
          <p:nvPr/>
        </p:nvSpPr>
        <p:spPr>
          <a:xfrm>
            <a:off x="4493892" y="2155456"/>
            <a:ext cx="93610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26</a:t>
            </a:r>
            <a:endParaRPr lang="es-CL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5" name="Conector recto 164"/>
          <p:cNvCxnSpPr/>
          <p:nvPr/>
        </p:nvCxnSpPr>
        <p:spPr>
          <a:xfrm>
            <a:off x="1326487" y="2187203"/>
            <a:ext cx="43618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oogle Shape;12748;p60"/>
          <p:cNvGrpSpPr/>
          <p:nvPr/>
        </p:nvGrpSpPr>
        <p:grpSpPr>
          <a:xfrm>
            <a:off x="4524149" y="2635551"/>
            <a:ext cx="383593" cy="330884"/>
            <a:chOff x="4456875" y="1435075"/>
            <a:chExt cx="481825" cy="481825"/>
          </a:xfrm>
          <a:noFill/>
        </p:grpSpPr>
        <p:sp>
          <p:nvSpPr>
            <p:cNvPr id="167" name="Google Shape;12749;p60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2750;p60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2751;p60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2752;p60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2753;p60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2754;p60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2755;p60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2756;p60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2757;p60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2758;p60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2759;p60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2760;p60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2761;p60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2762;p60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2763;p60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2764;p60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2765;p60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2766;p60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2767;p60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2777;p60"/>
          <p:cNvGrpSpPr/>
          <p:nvPr/>
        </p:nvGrpSpPr>
        <p:grpSpPr>
          <a:xfrm>
            <a:off x="3217454" y="3111927"/>
            <a:ext cx="409141" cy="324122"/>
            <a:chOff x="2085450" y="2057100"/>
            <a:chExt cx="481900" cy="423500"/>
          </a:xfrm>
          <a:noFill/>
        </p:grpSpPr>
        <p:sp>
          <p:nvSpPr>
            <p:cNvPr id="187" name="Google Shape;12778;p60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2779;p60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2780;p60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2815;p60"/>
          <p:cNvGrpSpPr/>
          <p:nvPr/>
        </p:nvGrpSpPr>
        <p:grpSpPr>
          <a:xfrm>
            <a:off x="1985447" y="2924402"/>
            <a:ext cx="330707" cy="292713"/>
            <a:chOff x="1492675" y="2027925"/>
            <a:chExt cx="481825" cy="481825"/>
          </a:xfrm>
          <a:noFill/>
        </p:grpSpPr>
        <p:sp>
          <p:nvSpPr>
            <p:cNvPr id="191" name="Google Shape;12816;p60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2817;p60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2818;p60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2819;p60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2820;p60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3" name="CuadroTexto 522"/>
          <p:cNvSpPr txBox="1"/>
          <p:nvPr/>
        </p:nvSpPr>
        <p:spPr>
          <a:xfrm>
            <a:off x="1620155" y="3329733"/>
            <a:ext cx="1061292" cy="56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Arial Narrow" panose="020B0606020202030204" pitchFamily="34" charset="0"/>
              </a:rPr>
              <a:t>Observatorios Nacionales de Drogas</a:t>
            </a:r>
            <a:endParaRPr lang="es-CL" sz="1100" dirty="0">
              <a:latin typeface="Arial Narrow" panose="020B0606020202030204" pitchFamily="34" charset="0"/>
            </a:endParaRPr>
          </a:p>
        </p:txBody>
      </p:sp>
      <p:sp>
        <p:nvSpPr>
          <p:cNvPr id="197" name="CuadroTexto 196"/>
          <p:cNvSpPr txBox="1"/>
          <p:nvPr/>
        </p:nvSpPr>
        <p:spPr>
          <a:xfrm>
            <a:off x="2924454" y="3504600"/>
            <a:ext cx="1061292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Arial Narrow" panose="020B0606020202030204" pitchFamily="34" charset="0"/>
              </a:rPr>
              <a:t>Reducción de demanda</a:t>
            </a:r>
            <a:endParaRPr lang="es-CL" sz="1100" dirty="0">
              <a:latin typeface="Arial Narrow" panose="020B0606020202030204" pitchFamily="34" charset="0"/>
            </a:endParaRPr>
          </a:p>
        </p:txBody>
      </p:sp>
      <p:sp>
        <p:nvSpPr>
          <p:cNvPr id="198" name="CuadroTexto 197"/>
          <p:cNvSpPr txBox="1"/>
          <p:nvPr/>
        </p:nvSpPr>
        <p:spPr>
          <a:xfrm>
            <a:off x="4183956" y="3165102"/>
            <a:ext cx="1061292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Arial Narrow" panose="020B0606020202030204" pitchFamily="34" charset="0"/>
              </a:rPr>
              <a:t>Reducción de oferta</a:t>
            </a:r>
            <a:endParaRPr lang="es-CL" sz="1100" dirty="0">
              <a:latin typeface="Arial Narrow" panose="020B0606020202030204" pitchFamily="34" charset="0"/>
            </a:endParaRPr>
          </a:p>
        </p:txBody>
      </p:sp>
      <p:sp>
        <p:nvSpPr>
          <p:cNvPr id="524" name="Rectángulo 523"/>
          <p:cNvSpPr/>
          <p:nvPr/>
        </p:nvSpPr>
        <p:spPr>
          <a:xfrm>
            <a:off x="0" y="4814337"/>
            <a:ext cx="5040312" cy="4692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 Narrow" panose="020B0606020202030204" pitchFamily="34" charset="0"/>
              </a:rPr>
              <a:t>América Latina: 56 acciones</a:t>
            </a:r>
            <a:endParaRPr lang="es-CL" dirty="0">
              <a:latin typeface="Arial Narrow" panose="020B0606020202030204" pitchFamily="34" charset="0"/>
            </a:endParaRPr>
          </a:p>
        </p:txBody>
      </p:sp>
      <p:sp>
        <p:nvSpPr>
          <p:cNvPr id="200" name="Rectángulo 199"/>
          <p:cNvSpPr/>
          <p:nvPr/>
        </p:nvSpPr>
        <p:spPr>
          <a:xfrm>
            <a:off x="5037669" y="4816008"/>
            <a:ext cx="2282627" cy="469210"/>
          </a:xfrm>
          <a:prstGeom prst="rect">
            <a:avLst/>
          </a:prstGeom>
          <a:solidFill>
            <a:srgbClr val="3333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 Narrow" panose="020B0606020202030204" pitchFamily="34" charset="0"/>
              </a:rPr>
              <a:t>Caribe: 15 acciones</a:t>
            </a:r>
            <a:endParaRPr lang="es-CL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nimal Marketing by Slidesgo XL">
  <a:themeElements>
    <a:clrScheme name="Simple Light">
      <a:dk1>
        <a:srgbClr val="D82727"/>
      </a:dk1>
      <a:lt1>
        <a:srgbClr val="FFFFFF"/>
      </a:lt1>
      <a:dk2>
        <a:srgbClr val="FFFFFF"/>
      </a:dk2>
      <a:lt2>
        <a:srgbClr val="FFFFFF"/>
      </a:lt2>
      <a:accent1>
        <a:srgbClr val="D82727"/>
      </a:accent1>
      <a:accent2>
        <a:srgbClr val="D82727"/>
      </a:accent2>
      <a:accent3>
        <a:srgbClr val="FFFFFF"/>
      </a:accent3>
      <a:accent4>
        <a:srgbClr val="D82727"/>
      </a:accent4>
      <a:accent5>
        <a:srgbClr val="FFFFFF"/>
      </a:accent5>
      <a:accent6>
        <a:srgbClr val="D82727"/>
      </a:accent6>
      <a:hlink>
        <a:srgbClr val="D8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9e4b3bd92b2a3e0ae6215a48fd4c9170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482a91792653854c2e5e62b128ea4ed6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1E72FB-D341-45ED-906C-70FAE8381A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1A139-7910-43F7-8774-B833B9EF158A}"/>
</file>

<file path=customXml/itemProps3.xml><?xml version="1.0" encoding="utf-8"?>
<ds:datastoreItem xmlns:ds="http://schemas.openxmlformats.org/officeDocument/2006/customXml" ds:itemID="{A3DA6585-B85A-4E58-8F1C-88C061952781}"/>
</file>

<file path=docProps/app.xml><?xml version="1.0" encoding="utf-8"?>
<Properties xmlns="http://schemas.openxmlformats.org/officeDocument/2006/extended-properties" xmlns:vt="http://schemas.openxmlformats.org/officeDocument/2006/docPropsVTypes">
  <TotalTime>45436</TotalTime>
  <Words>1160</Words>
  <Application>Microsoft Office PowerPoint</Application>
  <PresentationFormat>Personalizado</PresentationFormat>
  <Paragraphs>186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Aptos Narrow</vt:lpstr>
      <vt:lpstr>Arial</vt:lpstr>
      <vt:lpstr>Arial Narrow</vt:lpstr>
      <vt:lpstr>Bebas Neue</vt:lpstr>
      <vt:lpstr>Fira Sans Extra Condensed Medium</vt:lpstr>
      <vt:lpstr>Overpass</vt:lpstr>
      <vt:lpstr>Overpass Light</vt:lpstr>
      <vt:lpstr>Roboto Slab Light</vt:lpstr>
      <vt:lpstr>Times New Roman</vt:lpstr>
      <vt:lpstr>Tema de Office</vt:lpstr>
      <vt:lpstr>1_Tema de Office</vt:lpstr>
      <vt:lpstr>Minimal Marketing by Slidesgo XL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Enfoque regional:  ss Apoyo estratégico a redes y organizaciones internacionales</vt:lpstr>
      <vt:lpstr>Presentación de PowerPoint</vt:lpstr>
      <vt:lpstr>Presentación de PowerPoint</vt:lpstr>
      <vt:lpstr>Presentación de PowerPoint</vt:lpstr>
      <vt:lpstr>Enfoque de  Políticas Públicas Nacionales</vt:lpstr>
      <vt:lpstr>Presentación de PowerPoint</vt:lpstr>
      <vt:lpstr>Presentación de PowerPoint</vt:lpstr>
      <vt:lpstr>Enfoque   Territorial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Borja Diaz</dc:creator>
  <cp:lastModifiedBy>Laura Guirao Stern - FIIAPP</cp:lastModifiedBy>
  <cp:revision>66</cp:revision>
  <cp:lastPrinted>2024-02-16T15:58:50Z</cp:lastPrinted>
  <dcterms:created xsi:type="dcterms:W3CDTF">2022-10-24T09:50:25Z</dcterms:created>
  <dcterms:modified xsi:type="dcterms:W3CDTF">2024-02-19T12:10:40Z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</Properties>
</file>