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4273" r:id="rId6"/>
    <p:sldId id="4270" r:id="rId7"/>
    <p:sldId id="4272" r:id="rId8"/>
    <p:sldId id="4271" r:id="rId9"/>
    <p:sldId id="4274" r:id="rId10"/>
    <p:sldId id="4275" r:id="rId11"/>
    <p:sldId id="4278" r:id="rId12"/>
  </p:sldIdLst>
  <p:sldSz cx="10080625" cy="5670550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C42870-0F6E-549E-16AD-9C3E47B33B0D}" name="Milagros Diego - EXT" initials="MD" userId="S::milagros.diego@ext.copolad.eu::fb0f5778-4826-40d9-b8f0-214aaf644e6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00"/>
    <a:srgbClr val="993300"/>
    <a:srgbClr val="F9F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282E68-0A7D-4B84-9E00-B1B238A945A7}" v="161" dt="2023-11-14T15:54:13.015"/>
    <p1510:client id="{B9323786-0761-401A-B42E-662A3AC53DF2}" v="143" vWet="147" dt="2023-11-14T15:51:39.633"/>
    <p1510:client id="{EC4A514E-C278-2F13-692C-E2DF36B2DBE6}" v="23" dt="2023-11-14T15:26:08.3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96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FF27F7FE-682C-7667-912A-478F64270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0" name="AutoShape 2">
            <a:extLst>
              <a:ext uri="{FF2B5EF4-FFF2-40B4-BE49-F238E27FC236}">
                <a16:creationId xmlns:a16="http://schemas.microsoft.com/office/drawing/2014/main" id="{4BF339C1-4B51-8346-7CB9-5AA6DC01A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1" name="AutoShape 3">
            <a:extLst>
              <a:ext uri="{FF2B5EF4-FFF2-40B4-BE49-F238E27FC236}">
                <a16:creationId xmlns:a16="http://schemas.microsoft.com/office/drawing/2014/main" id="{ACE821D1-5A63-BCE8-55F7-458338327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2" name="AutoShape 4">
            <a:extLst>
              <a:ext uri="{FF2B5EF4-FFF2-40B4-BE49-F238E27FC236}">
                <a16:creationId xmlns:a16="http://schemas.microsoft.com/office/drawing/2014/main" id="{DE08DDC5-C9B9-262A-EF1B-0306102EC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3" name="AutoShape 5">
            <a:extLst>
              <a:ext uri="{FF2B5EF4-FFF2-40B4-BE49-F238E27FC236}">
                <a16:creationId xmlns:a16="http://schemas.microsoft.com/office/drawing/2014/main" id="{F7200C4F-B21C-6C75-75A6-D9DB7BD89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AFEC275E-F55C-1461-386C-E53BE44A549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5587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F1B17C75-7DFA-8DC7-427D-42A2D23CA3A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altLang="es-ES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69F1043E-D8AB-FE75-5D57-BD4545CC88F7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1838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s-ES" altLang="es-ES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FCBEF5AF-8C20-8BBA-D950-2B04A7F8F72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1837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s-ES" altLang="es-ES"/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3703BA4A-8C47-7FE3-D097-B55317F69FEC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1838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s-ES" altLang="es-ES"/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C2224F52-230B-1581-A9BB-56D3C6E0848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1837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7EC85412-AB1C-4448-A409-84C93CB71A9F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030041CF-6051-F4AE-4F18-7CED1912BFD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06E2E4-51E6-D841-9A57-DA4268C71BC8}" type="slidenum">
              <a:rPr lang="es-ES" altLang="es-ES"/>
              <a:pPr/>
              <a:t>1</a:t>
            </a:fld>
            <a:endParaRPr lang="es-ES" altLang="es-ES"/>
          </a:p>
        </p:txBody>
      </p:sp>
      <p:sp>
        <p:nvSpPr>
          <p:cNvPr id="4097" name="Text Box 1">
            <a:extLst>
              <a:ext uri="{FF2B5EF4-FFF2-40B4-BE49-F238E27FC236}">
                <a16:creationId xmlns:a16="http://schemas.microsoft.com/office/drawing/2014/main" id="{79D17DE9-475C-DC24-C8EC-2F98C565172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30E550F8-CE90-EEA6-98A3-192BA56D226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0663" y="812800"/>
            <a:ext cx="7105650" cy="39973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4B11B-49C3-41DB-A7CB-ED54AE00E1CF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7637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0663" y="812800"/>
            <a:ext cx="7105650" cy="39973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4B11B-49C3-41DB-A7CB-ED54AE00E1C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638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0663" y="812800"/>
            <a:ext cx="7105650" cy="39973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4B11B-49C3-41DB-A7CB-ED54AE00E1CF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6275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0663" y="812800"/>
            <a:ext cx="7105650" cy="39973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4B11B-49C3-41DB-A7CB-ED54AE00E1CF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2898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0663" y="812800"/>
            <a:ext cx="7105650" cy="39973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4B11B-49C3-41DB-A7CB-ED54AE00E1C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3482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0663" y="812800"/>
            <a:ext cx="7105650" cy="39973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4B11B-49C3-41DB-A7CB-ED54AE00E1CF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790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030041CF-6051-F4AE-4F18-7CED1912BFD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06E2E4-51E6-D841-9A57-DA4268C71BC8}" type="slidenum">
              <a:rPr lang="es-ES" altLang="es-ES"/>
              <a:pPr/>
              <a:t>8</a:t>
            </a:fld>
            <a:endParaRPr lang="es-ES" altLang="es-ES"/>
          </a:p>
        </p:txBody>
      </p:sp>
      <p:sp>
        <p:nvSpPr>
          <p:cNvPr id="4097" name="Text Box 1">
            <a:extLst>
              <a:ext uri="{FF2B5EF4-FFF2-40B4-BE49-F238E27FC236}">
                <a16:creationId xmlns:a16="http://schemas.microsoft.com/office/drawing/2014/main" id="{79D17DE9-475C-DC24-C8EC-2F98C565172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30E550F8-CE90-EEA6-98A3-192BA56D226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72272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23AD0-0B77-0931-BF54-161A2162E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DA5AD2-87EF-510B-81C1-9AE8D5FB1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C089F7-B340-9AD7-6472-D5E1CD3E3E9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C62082-8ECE-37D6-CC60-917D38D16E5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1576BE-C4CE-0A6A-8432-9B80049D5F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8164CB-9E92-9B44-BF1B-88F101E57AD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5791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A72CA-202F-1886-A453-DA4EE50FD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8E4C5D-7BB0-D53B-9675-FDAD44DD5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9FCBBA-EBF2-0DB8-6BCA-1E92D685DE5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9E46E1-7713-34E8-68B7-E6715690714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64F00A-A8EE-E9C8-1E5A-3642A5F1B9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264D231-F1EB-1C44-A21B-A4B82E247CB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708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3CAE6C3-E7EC-EC7A-5460-27C098BAF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99325" y="225425"/>
            <a:ext cx="2265363" cy="48339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9CF9BA-C1A9-3A93-5651-8D01BFA3D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43687" cy="48339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659918-3CBE-DEEC-0CF1-7F146A7B9DE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80654D-EBC4-2803-2BE6-8082F13748F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443919-F66C-4A71-CF80-2D78AF26E9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9F29020-7D0B-5A4A-8DD5-1B2D2019804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04199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721DCD-4831-6BB8-BAD9-99399AFF9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D4631E-DD93-CA54-97FA-180C1A675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91AC93-3BAD-41D3-E3C0-051B53CB77C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483E3F-0224-A061-435B-1D9999BB07B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6B96F8-DD05-3DBF-0717-2E7B7036FA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7ED6E64-8F3C-5D48-AE16-67FF89A7F1F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2043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C94F1C-BCDA-CE73-5AD9-DDB66987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83A7D5-5E37-2FFE-53FA-9D5B97BBC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7A9991-DD9B-9AEC-FDA1-E08F81127F4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502D75-C974-879E-A75A-F4F4B8749E2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0FCBC4-0C2A-1C6F-E5F3-DCF8B65E49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9BED923-34D1-F34E-97E5-527B69945D4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40654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BFDD7-57DC-7AE1-BC05-B8C823E57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6A6ECA-DF7E-8363-02A6-8EBE903716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4525" cy="37322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90A33C-23EF-EE8D-60AC-10732028C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0163" y="1327150"/>
            <a:ext cx="4454525" cy="37322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1D4353-D367-D3C3-899F-3843EA30712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D8E20F-BB6D-83B2-B1D7-D3F9718757D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C93DC9-2590-D41B-92BF-E44A91DAB8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DE5A87A-3DC6-CB4F-9327-FF21ECE60E6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7598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DCDA5-7F4F-24D9-9C05-3E5185BC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4B4117-00FE-1442-549A-D3A81B7ED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650EEF-7269-56CA-A05C-FAF14E3D6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CD88C0-81FF-92F1-58AE-00C9DD958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8743BA-8081-7EC9-3E45-386466B07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300A918-868C-D7DE-82D2-22635B65614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F29903A-E3D3-02D8-C0E4-1DB34C50F6B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29E64DF-8CE2-B183-A67A-CC7D6F5299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93945D4-FC7D-7D44-B84A-A0D8EA7BAFF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4457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920A27-3891-0F76-0411-DB3459D6D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07D9B3A-A686-08D7-E3A9-71748AE8EC8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C446FB7-4A46-2C07-A9A5-28BF80C9FC9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68B12D-00E2-8A7D-6CB0-BABDB74078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D21347-C05A-4B47-BCA1-4B4D4D7BF90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7711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4D09BAC-A570-8F57-3EB8-2A2A020E518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7013C9D-8594-D831-03B4-F6891B9840E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7CDA8A3-16FC-2980-F64A-815F34F6A6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78E682B-3ABA-454A-BB94-377A84578B8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07064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468E1-DECF-9C16-6D7C-40C56797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5300FF-7E9B-288E-E5CD-94C68A907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78DA30-9A7F-3D08-D44E-B111A6F38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2158C0-4E61-C818-3F89-C1875C8F413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64C4BD-7510-1AAA-8ED7-2009C8C2648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F541EE-0469-FDD9-DAFE-D58B152F99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4D286E-864B-634B-B605-D949E004478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7666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58C774-7C93-0DE9-C571-04F3D03A7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108664D-34A1-720F-0B78-32F3D049BC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26D75B0-2869-FBD8-96D3-EEB738B85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96F85F-1CCA-93AE-FF95-49AE25CA3CF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7181A5-EDB3-A13F-DA1B-A034EA345ED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C8342B-9903-2239-F0A7-7B101FE61D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C6938A2-A434-4B4B-BBAD-23C0719D6E8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7689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092BAD88-E319-2B55-7C86-158DABEAE0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614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el formato del texto de título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C7704F0D-1E68-E726-8D8F-92FDCA4763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61450" cy="373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los formatos del texto del esquema</a:t>
            </a:r>
          </a:p>
          <a:p>
            <a:pPr lvl="1"/>
            <a:r>
              <a:rPr lang="en-GB" altLang="es-ES"/>
              <a:t>Segundo nivel del esquema</a:t>
            </a:r>
          </a:p>
          <a:p>
            <a:pPr lvl="2"/>
            <a:r>
              <a:rPr lang="en-GB" altLang="es-ES"/>
              <a:t>Tercer nivel del esquema</a:t>
            </a:r>
          </a:p>
          <a:p>
            <a:pPr lvl="3"/>
            <a:r>
              <a:rPr lang="en-GB" altLang="es-ES"/>
              <a:t>Cuarto nivel del esquema</a:t>
            </a:r>
          </a:p>
          <a:p>
            <a:pPr lvl="4"/>
            <a:r>
              <a:rPr lang="en-GB" altLang="es-ES"/>
              <a:t>Quinto nivel del esquema</a:t>
            </a:r>
          </a:p>
          <a:p>
            <a:pPr lvl="4"/>
            <a:r>
              <a:rPr lang="en-GB" altLang="es-ES"/>
              <a:t>Sexto nivel del esquema</a:t>
            </a:r>
          </a:p>
          <a:p>
            <a:pPr lvl="4"/>
            <a:r>
              <a:rPr lang="en-GB" altLang="es-ES"/>
              <a:t>Séptimo nivel del esquema</a:t>
            </a:r>
          </a:p>
          <a:p>
            <a:pPr lvl="4"/>
            <a:r>
              <a:rPr lang="en-GB" altLang="es-ES"/>
              <a:t>Octavo nivel del esquema</a:t>
            </a:r>
          </a:p>
          <a:p>
            <a:pPr lvl="4"/>
            <a:r>
              <a:rPr lang="en-GB" altLang="es-ES"/>
              <a:t>Noveno nivel del esquema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F47D671-7910-35C0-6FE2-D3055AA889B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5165725"/>
            <a:ext cx="233838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s-ES" altLang="es-E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46E4D83-6BE4-DEE3-AB66-9B4971A8270A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5165725"/>
            <a:ext cx="318611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s-ES" alt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63B7FC9-9CFD-5F62-2266-363DAB6F103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5165725"/>
            <a:ext cx="233838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F0536377-D95F-1A48-99A6-7354581FD7B6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06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6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425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>
            <a:extLst>
              <a:ext uri="{FF2B5EF4-FFF2-40B4-BE49-F238E27FC236}">
                <a16:creationId xmlns:a16="http://schemas.microsoft.com/office/drawing/2014/main" id="{75E5988C-FBDB-5578-D687-4BB5039AB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0448"/>
            <a:ext cx="10080625" cy="2970212"/>
          </a:xfrm>
          <a:prstGeom prst="roundRect">
            <a:avLst>
              <a:gd name="adj" fmla="val 51"/>
            </a:avLst>
          </a:prstGeom>
          <a:solidFill>
            <a:srgbClr val="EF4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3074" name="Text Box 2">
            <a:extLst>
              <a:ext uri="{FF2B5EF4-FFF2-40B4-BE49-F238E27FC236}">
                <a16:creationId xmlns:a16="http://schemas.microsoft.com/office/drawing/2014/main" id="{C4358BE5-7BE8-9323-8387-E3E3A3ECC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909" y="1447285"/>
            <a:ext cx="7319358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t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s-ES" altLang="es-ES" sz="4400" dirty="0">
                <a:solidFill>
                  <a:srgbClr val="FFFFFF"/>
                </a:solidFill>
              </a:rPr>
              <a:t>COPOLAD III</a:t>
            </a:r>
          </a:p>
          <a:p>
            <a:pPr>
              <a:buClrTx/>
            </a:pPr>
            <a:r>
              <a:rPr lang="es-ES" altLang="es-ES" sz="2000" dirty="0">
                <a:solidFill>
                  <a:srgbClr val="FFFFFF"/>
                </a:solidFill>
                <a:latin typeface="Arial"/>
                <a:ea typeface="Arial Unicode MS"/>
                <a:cs typeface="Arial Unicode MS"/>
              </a:rPr>
              <a:t>R. 3.4 Control y disposición de precursores químicos para la fabricación de drogas ilegales </a:t>
            </a:r>
          </a:p>
          <a:p>
            <a:pPr>
              <a:buClrTx/>
            </a:pPr>
            <a:endParaRPr lang="es-ES" altLang="es-ES" sz="2000" dirty="0">
              <a:solidFill>
                <a:srgbClr val="FFFFFF"/>
              </a:solidFill>
              <a:latin typeface="Arial"/>
              <a:ea typeface="Arial Unicode MS"/>
            </a:endParaRPr>
          </a:p>
          <a:p>
            <a:pPr>
              <a:buClrTx/>
            </a:pPr>
            <a:r>
              <a:rPr lang="en-US" altLang="es-ES" sz="2000" dirty="0">
                <a:solidFill>
                  <a:srgbClr val="FFFFFF"/>
                </a:solidFill>
              </a:rPr>
              <a:t>R. 3.4 Control and disposal of precursor chemicals for the manufacture of illegal drugs</a:t>
            </a:r>
            <a:endParaRPr lang="es-ES" altLang="es-ES" sz="2000" dirty="0">
              <a:solidFill>
                <a:srgbClr val="FFFFFF"/>
              </a:solidFill>
            </a:endParaRPr>
          </a:p>
          <a:p>
            <a:pPr>
              <a:buClrTx/>
            </a:pPr>
            <a:endParaRPr lang="es-ES" altLang="es-ES" sz="1400" dirty="0">
              <a:solidFill>
                <a:srgbClr val="FFFFFF"/>
              </a:solidFill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F33E30D2-4060-D4D0-6732-404E11665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655" y="-159429"/>
            <a:ext cx="2047875" cy="282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D1C5FB0C-124B-911D-53CD-851A4AD7B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909" y="3732491"/>
            <a:ext cx="3241411" cy="589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s-ES" altLang="es-ES" sz="1400" i="1" dirty="0">
                <a:solidFill>
                  <a:srgbClr val="FFFFFF"/>
                </a:solidFill>
              </a:rPr>
              <a:t>La Paz, Bolivia</a:t>
            </a:r>
          </a:p>
          <a:p>
            <a:pPr>
              <a:buClrTx/>
              <a:buFontTx/>
              <a:buNone/>
            </a:pPr>
            <a:r>
              <a:rPr lang="es-ES" altLang="es-ES" sz="1400" i="1" dirty="0">
                <a:solidFill>
                  <a:srgbClr val="FFFFFF"/>
                </a:solidFill>
              </a:rPr>
              <a:t>20 y 21 de Febrero de 2024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BF45FD9D-A7FB-B8A1-7A06-4A1BCDA0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3367" y="3789033"/>
            <a:ext cx="2560163" cy="45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s-ES" altLang="es-ES" sz="1400" i="1" dirty="0">
                <a:solidFill>
                  <a:srgbClr val="FFFFFF"/>
                </a:solidFill>
              </a:rPr>
              <a:t>La Paz, Bolivia</a:t>
            </a:r>
          </a:p>
          <a:p>
            <a:pPr>
              <a:buClrTx/>
              <a:buFontTx/>
              <a:buNone/>
            </a:pPr>
            <a:r>
              <a:rPr lang="es-ES" altLang="es-ES" sz="1400" i="1" dirty="0" err="1">
                <a:solidFill>
                  <a:srgbClr val="FFFFFF"/>
                </a:solidFill>
              </a:rPr>
              <a:t>February</a:t>
            </a:r>
            <a:r>
              <a:rPr lang="es-ES" altLang="es-ES" sz="1400" i="1" dirty="0">
                <a:solidFill>
                  <a:srgbClr val="FFFFFF"/>
                </a:solidFill>
              </a:rPr>
              <a:t> 20th and 21st 2024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7382EFA-262E-AA06-CE28-93B1C8786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8231" y="2285492"/>
            <a:ext cx="3636963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s-ES" altLang="es-ES" sz="2000" i="1" dirty="0" err="1">
                <a:solidFill>
                  <a:srgbClr val="FFFFFF"/>
                </a:solidFill>
              </a:rPr>
              <a:t>Copolad</a:t>
            </a:r>
            <a:r>
              <a:rPr lang="es-ES" altLang="es-ES" sz="2000" i="1" dirty="0">
                <a:solidFill>
                  <a:srgbClr val="FFFFFF"/>
                </a:solidFill>
              </a:rPr>
              <a:t> 2024 </a:t>
            </a:r>
          </a:p>
          <a:p>
            <a:pPr>
              <a:buClrTx/>
              <a:buFontTx/>
              <a:buNone/>
            </a:pPr>
            <a:r>
              <a:rPr lang="es-ES" altLang="es-ES" sz="2000" i="1" dirty="0" err="1">
                <a:solidFill>
                  <a:srgbClr val="FFFFFF"/>
                </a:solidFill>
              </a:rPr>
              <a:t>Annual</a:t>
            </a:r>
            <a:r>
              <a:rPr lang="es-ES" altLang="es-ES" sz="2000" i="1" dirty="0">
                <a:solidFill>
                  <a:srgbClr val="FFFFFF"/>
                </a:solidFill>
              </a:rPr>
              <a:t> Meeting</a:t>
            </a:r>
          </a:p>
          <a:p>
            <a:pPr>
              <a:spcBef>
                <a:spcPts val="575"/>
              </a:spcBef>
              <a:buClrTx/>
              <a:buFontTx/>
              <a:buNone/>
            </a:pPr>
            <a:r>
              <a:rPr lang="es-ES" altLang="es-ES" sz="1600" i="1" dirty="0">
                <a:solidFill>
                  <a:srgbClr val="FFFFFF"/>
                </a:solidFill>
              </a:rPr>
              <a:t>More Humane and</a:t>
            </a:r>
          </a:p>
          <a:p>
            <a:pPr>
              <a:buClrTx/>
              <a:buFontTx/>
              <a:buNone/>
            </a:pPr>
            <a:r>
              <a:rPr lang="es-ES" altLang="es-ES" sz="1600" i="1" dirty="0" err="1">
                <a:solidFill>
                  <a:srgbClr val="FFFFFF"/>
                </a:solidFill>
              </a:rPr>
              <a:t>Effective</a:t>
            </a:r>
            <a:r>
              <a:rPr lang="es-ES" altLang="es-ES" sz="1600" i="1" dirty="0">
                <a:solidFill>
                  <a:srgbClr val="FFFFFF"/>
                </a:solidFill>
              </a:rPr>
              <a:t> </a:t>
            </a:r>
            <a:r>
              <a:rPr lang="es-ES" altLang="es-ES" sz="1600" i="1" dirty="0" err="1">
                <a:solidFill>
                  <a:srgbClr val="FFFFFF"/>
                </a:solidFill>
              </a:rPr>
              <a:t>Drug</a:t>
            </a:r>
            <a:r>
              <a:rPr lang="es-ES" altLang="es-ES" sz="1600" i="1" dirty="0">
                <a:solidFill>
                  <a:srgbClr val="FFFFFF"/>
                </a:solidFill>
              </a:rPr>
              <a:t> </a:t>
            </a:r>
            <a:r>
              <a:rPr lang="es-ES" altLang="es-ES" sz="1600" i="1" dirty="0" err="1">
                <a:solidFill>
                  <a:srgbClr val="FFFFFF"/>
                </a:solidFill>
              </a:rPr>
              <a:t>Policies</a:t>
            </a:r>
            <a:r>
              <a:rPr lang="es-ES" altLang="es-ES" sz="1600" i="1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78104" cy="5670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ED58267-BBD7-3650-01BA-665B74C99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78" b="534"/>
          <a:stretch/>
        </p:blipFill>
        <p:spPr>
          <a:xfrm>
            <a:off x="3528219" y="10"/>
            <a:ext cx="6552406" cy="279746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CBC019C-84A0-ECC9-AE04-67BAEAB002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311" r="1" b="22772"/>
          <a:stretch/>
        </p:blipFill>
        <p:spPr>
          <a:xfrm>
            <a:off x="3845483" y="2873078"/>
            <a:ext cx="6247335" cy="2797472"/>
          </a:xfrm>
          <a:prstGeom prst="rect">
            <a:avLst/>
          </a:pr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62907" cy="567055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48E1EF0-6435-F42D-25CE-937AFDF42DE5}"/>
              </a:ext>
            </a:extLst>
          </p:cNvPr>
          <p:cNvSpPr txBox="1"/>
          <p:nvPr/>
        </p:nvSpPr>
        <p:spPr>
          <a:xfrm>
            <a:off x="541707" y="1028143"/>
            <a:ext cx="3301255" cy="3205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“Si no hay </a:t>
            </a:r>
            <a:r>
              <a:rPr lang="en-US" sz="28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precursores</a:t>
            </a:r>
            <a:r>
              <a:rPr lang="en-US" sz="28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no hay </a:t>
            </a:r>
            <a:r>
              <a:rPr lang="en-US" sz="28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droga</a:t>
            </a:r>
            <a:r>
              <a:rPr lang="en-US" sz="28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”</a:t>
            </a:r>
          </a:p>
          <a:p>
            <a:pPr defTabSz="914400" hangingPunct="1">
              <a:lnSpc>
                <a:spcPct val="90000"/>
              </a:lnSpc>
              <a:spcAft>
                <a:spcPts val="600"/>
              </a:spcAft>
            </a:pPr>
            <a:endParaRPr lang="en-US" sz="2800" b="1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914400" hangingPunct="1">
              <a:lnSpc>
                <a:spcPct val="90000"/>
              </a:lnSpc>
              <a:spcAft>
                <a:spcPts val="600"/>
              </a:spcAft>
            </a:pPr>
            <a:endParaRPr lang="en-US" sz="2800" b="1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914400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“No precursors, no drugs”</a:t>
            </a:r>
            <a:endParaRPr lang="en-US" sz="2800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9C66BF8-C002-1064-DE6E-A8FF40388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0" y="228322"/>
            <a:ext cx="27622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C6F2DACF-0780-504D-5521-45E382194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242" y="85447"/>
            <a:ext cx="27622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663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95AE20B-2BA9-1AC4-229E-A276AD3CF410}"/>
              </a:ext>
            </a:extLst>
          </p:cNvPr>
          <p:cNvSpPr txBox="1"/>
          <p:nvPr/>
        </p:nvSpPr>
        <p:spPr>
          <a:xfrm>
            <a:off x="1477737" y="891720"/>
            <a:ext cx="8254092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</a:t>
            </a:r>
            <a:r>
              <a:rPr lang="es-E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sz="3200" b="1" dirty="0">
                <a:solidFill>
                  <a:srgbClr val="C00000"/>
                </a:solidFill>
              </a:rPr>
              <a:t>                                 </a:t>
            </a:r>
            <a:r>
              <a:rPr lang="es-E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A09E80D-B121-C447-9450-0194B2CE6CBD}"/>
              </a:ext>
            </a:extLst>
          </p:cNvPr>
          <p:cNvSpPr txBox="1"/>
          <p:nvPr/>
        </p:nvSpPr>
        <p:spPr>
          <a:xfrm>
            <a:off x="528485" y="1664069"/>
            <a:ext cx="4291694" cy="2913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600" kern="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- Mejorar la eficacia de los sistemas de </a:t>
            </a:r>
            <a:r>
              <a:rPr lang="es-ES" sz="1600" kern="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s-ES" sz="1600" kern="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control y fiscalización de precursores químicos y sustancias controladas.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600" kern="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 Mejorar </a:t>
            </a:r>
            <a:r>
              <a:rPr lang="es-ES" sz="1600" kern="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los sistemas de gestión y disposición final para minimizar riesgos en la seguridad, salud, medio ambiente.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600" kern="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 Mejorar e</a:t>
            </a:r>
            <a:r>
              <a:rPr lang="es-ES" sz="1600" kern="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 intercambio de información entre organismos estatales y la cooperación internacional en comunicación e intercambio de inteligencia.</a:t>
            </a:r>
            <a:endParaRPr lang="es-ES" sz="16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8069DA-A1D6-E5DC-A101-17B95356FD29}"/>
              </a:ext>
            </a:extLst>
          </p:cNvPr>
          <p:cNvSpPr txBox="1"/>
          <p:nvPr/>
        </p:nvSpPr>
        <p:spPr>
          <a:xfrm>
            <a:off x="5368694" y="1695042"/>
            <a:ext cx="4291695" cy="2639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sz="1600" dirty="0">
                <a:solidFill>
                  <a:schemeClr val="tx1"/>
                </a:solidFill>
              </a:rPr>
              <a:t>Improve the effectiveness of systems for the control and control of precursor chemicals and controlled substances.</a:t>
            </a: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- Improve management and disposal systems to minimize risks to safety, health and the environment.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- Improve information sharing between state agencies and international cooperation in communication and intelligence sharing.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0B7F50-357D-D09A-0C37-1DC882E90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03686">
            <a:off x="2435521" y="2205353"/>
            <a:ext cx="5892280" cy="128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025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3672E211-C473-ED30-130D-2F9DBCF6DBC3}"/>
              </a:ext>
            </a:extLst>
          </p:cNvPr>
          <p:cNvSpPr txBox="1"/>
          <p:nvPr/>
        </p:nvSpPr>
        <p:spPr>
          <a:xfrm>
            <a:off x="3283446" y="736373"/>
            <a:ext cx="3531462" cy="2697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chemeClr val="tx1"/>
                </a:solidFill>
              </a:rPr>
              <a:t>DIRIGIDO A:        </a:t>
            </a:r>
          </a:p>
          <a:p>
            <a:pPr algn="ctr"/>
            <a:r>
              <a:rPr lang="es-ES" sz="1400" dirty="0">
                <a:solidFill>
                  <a:srgbClr val="C00000"/>
                </a:solidFill>
              </a:rPr>
              <a:t>AIMED AT:</a:t>
            </a:r>
          </a:p>
          <a:p>
            <a:pPr algn="ctr"/>
            <a:endParaRPr lang="es-ES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chemeClr val="tx1"/>
                </a:solidFill>
              </a:rPr>
              <a:t>Funcionarios policiales, militares o aduaneros.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C00000"/>
                </a:solidFill>
              </a:rPr>
              <a:t>Police, military, or customs officials.</a:t>
            </a:r>
          </a:p>
          <a:p>
            <a:endParaRPr lang="es-ES" sz="1400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chemeClr val="tx1"/>
                </a:solidFill>
              </a:rPr>
              <a:t>Autoridades judiciales.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rgbClr val="C00000"/>
                </a:solidFill>
              </a:rPr>
              <a:t>Judicial </a:t>
            </a:r>
            <a:r>
              <a:rPr lang="es-ES" sz="1400" dirty="0" err="1">
                <a:solidFill>
                  <a:srgbClr val="C00000"/>
                </a:solidFill>
              </a:rPr>
              <a:t>authorities</a:t>
            </a:r>
            <a:r>
              <a:rPr lang="es-ES" sz="1400" dirty="0">
                <a:solidFill>
                  <a:schemeClr val="tx1"/>
                </a:solidFill>
              </a:rPr>
              <a:t>.</a:t>
            </a:r>
          </a:p>
          <a:p>
            <a:endParaRPr lang="es-ES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chemeClr val="tx1"/>
                </a:solidFill>
              </a:rPr>
              <a:t>Miembros de los Ministerios Públicos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C00000"/>
                </a:solidFill>
              </a:rPr>
              <a:t>Members of the Public Prosecutor's Office</a:t>
            </a:r>
            <a:endParaRPr lang="es-ES" sz="1400" dirty="0">
              <a:solidFill>
                <a:srgbClr val="C000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2428624-ACAE-4FE3-5BC7-AE831B2C0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07" y="994943"/>
            <a:ext cx="2933333" cy="3838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B5A08DC-BAF2-9DCB-304A-F908C7522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535527" y="436019"/>
            <a:ext cx="155297" cy="2749906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A7065AAC-653D-8BC0-A127-8CBFDF5AD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3978" y="1733323"/>
            <a:ext cx="2663825" cy="2043112"/>
          </a:xfrm>
          <a:prstGeom prst="rect">
            <a:avLst/>
          </a:prstGeom>
          <a:solidFill>
            <a:srgbClr val="D6A52A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5560" tIns="35560" rIns="35560" bIns="35560" numCol="1" anchor="t" anchorCtr="0" compatLnSpc="1">
            <a:prstTxWarp prst="textNoShape">
              <a:avLst/>
            </a:prstTxWarp>
          </a:bodyPr>
          <a:lstStyle/>
          <a:p>
            <a:pPr marL="0" marR="47625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Higher University Course of Specialization in the Control and Research of Drug Precursors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D519C1F5-7556-FFFE-6AC0-895DA4A9B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215" y="736373"/>
            <a:ext cx="1411288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9852383-E6FC-F805-09C4-5F42C71FF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403" y="3901848"/>
            <a:ext cx="6731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2065AD41-E672-3B6D-8C8E-19678E5F9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9" b="23479"/>
          <a:stretch>
            <a:fillRect/>
          </a:stretch>
        </p:blipFill>
        <p:spPr bwMode="auto">
          <a:xfrm>
            <a:off x="6942215" y="4076473"/>
            <a:ext cx="11430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5B09A41-E578-8B47-296C-7F4A79ECD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3" b="27113"/>
          <a:stretch>
            <a:fillRect/>
          </a:stretch>
        </p:blipFill>
        <p:spPr bwMode="auto">
          <a:xfrm>
            <a:off x="8959928" y="4076473"/>
            <a:ext cx="9144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54AB2D7-95A1-4DD5-5390-D4FEBB66C36F}"/>
              </a:ext>
            </a:extLst>
          </p:cNvPr>
          <p:cNvSpPr txBox="1"/>
          <p:nvPr/>
        </p:nvSpPr>
        <p:spPr>
          <a:xfrm>
            <a:off x="7005715" y="1457427"/>
            <a:ext cx="2800350" cy="206851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NATIONAL UNIVERSITY OF DISTANCE EDUCATION</a:t>
            </a:r>
            <a:endParaRPr lang="es-ES" sz="800" b="1" dirty="0">
              <a:solidFill>
                <a:schemeClr val="tx1"/>
              </a:solidFill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D807C5C-FAD3-6121-B843-EE96A6017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78" y="250028"/>
            <a:ext cx="27622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497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E331EBB4-3A33-6C8C-5A45-7BE061842BD6}"/>
              </a:ext>
            </a:extLst>
          </p:cNvPr>
          <p:cNvSpPr/>
          <p:nvPr/>
        </p:nvSpPr>
        <p:spPr bwMode="auto">
          <a:xfrm>
            <a:off x="505098" y="1088571"/>
            <a:ext cx="3854632" cy="3239589"/>
          </a:xfrm>
          <a:prstGeom prst="roundRect">
            <a:avLst/>
          </a:prstGeom>
          <a:solidFill>
            <a:srgbClr val="EF4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78FA120-9AEB-D914-9F18-7A6A7FF8A451}"/>
              </a:ext>
            </a:extLst>
          </p:cNvPr>
          <p:cNvSpPr txBox="1"/>
          <p:nvPr/>
        </p:nvSpPr>
        <p:spPr>
          <a:xfrm>
            <a:off x="505098" y="1851057"/>
            <a:ext cx="3633107" cy="1466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ASISTENCIA TÉCNICA EN</a:t>
            </a:r>
          </a:p>
          <a:p>
            <a:pPr algn="ctr"/>
            <a:endParaRPr lang="es-ES" sz="2400" b="1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s-ES" sz="2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Gestión y disposición final de precursores</a:t>
            </a:r>
            <a:endParaRPr lang="es-ES" sz="24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0232F2E-14B8-817B-C723-267F33C9C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112" y="1088571"/>
            <a:ext cx="3853006" cy="323725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9D0D60F-7242-BB23-227E-14789B23CA28}"/>
              </a:ext>
            </a:extLst>
          </p:cNvPr>
          <p:cNvSpPr txBox="1"/>
          <p:nvPr/>
        </p:nvSpPr>
        <p:spPr>
          <a:xfrm>
            <a:off x="5536404" y="1893984"/>
            <a:ext cx="3698422" cy="1380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kern="0" dirty="0">
                <a:latin typeface="Calibri" panose="020F0502020204030204" pitchFamily="34" charset="0"/>
                <a:ea typeface="Calibri" panose="020F0502020204030204" pitchFamily="34" charset="0"/>
              </a:rPr>
              <a:t>TECHNICAL ASSISTANCE AT</a:t>
            </a:r>
          </a:p>
          <a:p>
            <a:pPr algn="ctr"/>
            <a:endParaRPr lang="en-US" dirty="0"/>
          </a:p>
          <a:p>
            <a:pPr algn="ctr"/>
            <a:r>
              <a:rPr lang="en-US" sz="2400" b="1" kern="0" dirty="0">
                <a:latin typeface="Calibri" panose="020F0502020204030204" pitchFamily="34" charset="0"/>
                <a:ea typeface="Calibri" panose="020F0502020204030204" pitchFamily="34" charset="0"/>
              </a:rPr>
              <a:t>Management and final disposal of precursors</a:t>
            </a:r>
            <a:endParaRPr lang="es-ES" sz="2400" b="1" kern="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CB87744-15C6-6C54-35CB-17A0C9160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37067"/>
            <a:ext cx="27622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424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E331EBB4-3A33-6C8C-5A45-7BE061842BD6}"/>
              </a:ext>
            </a:extLst>
          </p:cNvPr>
          <p:cNvSpPr/>
          <p:nvPr/>
        </p:nvSpPr>
        <p:spPr bwMode="auto">
          <a:xfrm>
            <a:off x="505097" y="1088571"/>
            <a:ext cx="4254682" cy="3573236"/>
          </a:xfrm>
          <a:prstGeom prst="roundRect">
            <a:avLst/>
          </a:prstGeom>
          <a:solidFill>
            <a:srgbClr val="EF4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78FA120-9AEB-D914-9F18-7A6A7FF8A451}"/>
              </a:ext>
            </a:extLst>
          </p:cNvPr>
          <p:cNvSpPr txBox="1"/>
          <p:nvPr/>
        </p:nvSpPr>
        <p:spPr>
          <a:xfrm>
            <a:off x="571501" y="1679215"/>
            <a:ext cx="4098470" cy="2153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kern="0" dirty="0">
                <a:latin typeface="Calibri" panose="020F0502020204030204" pitchFamily="34" charset="0"/>
                <a:ea typeface="Calibri" panose="020F0502020204030204" pitchFamily="34" charset="0"/>
              </a:rPr>
              <a:t>ASISTENCIA TÉCNICA EN</a:t>
            </a:r>
          </a:p>
          <a:p>
            <a:pPr algn="ctr"/>
            <a:endParaRPr lang="es-ES" sz="2400" b="1" kern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s-ES" sz="2400" b="1" kern="0" dirty="0">
                <a:latin typeface="Calibri" panose="020F0502020204030204" pitchFamily="34" charset="0"/>
                <a:ea typeface="Calibri" panose="020F0502020204030204" pitchFamily="34" charset="0"/>
              </a:rPr>
              <a:t>Desarrollo de software que permita mejorar el sistema de control y realizar un perfilamiento de riesgos eficaz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FEE3D03-AC69-AC63-DBE9-10C636D55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847" y="1048992"/>
            <a:ext cx="4255377" cy="357256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9FEA175-5399-6E38-B0CE-05CC9DF3DB05}"/>
              </a:ext>
            </a:extLst>
          </p:cNvPr>
          <p:cNvSpPr txBox="1"/>
          <p:nvPr/>
        </p:nvSpPr>
        <p:spPr>
          <a:xfrm>
            <a:off x="5461906" y="1679215"/>
            <a:ext cx="4047218" cy="2153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kern="0" dirty="0">
                <a:latin typeface="Calibri" panose="020F0502020204030204" pitchFamily="34" charset="0"/>
                <a:ea typeface="Calibri" panose="020F0502020204030204" pitchFamily="34" charset="0"/>
              </a:rPr>
              <a:t>TECHNICAL ASSISTANCE AT</a:t>
            </a:r>
          </a:p>
          <a:p>
            <a:pPr algn="ctr"/>
            <a:endParaRPr lang="en-US" sz="2400" b="1" kern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400" b="1" kern="0" dirty="0">
                <a:latin typeface="Calibri" panose="020F0502020204030204" pitchFamily="34" charset="0"/>
                <a:ea typeface="Calibri" panose="020F0502020204030204" pitchFamily="34" charset="0"/>
              </a:rPr>
              <a:t>Software development to improve the control system and carry out effective risk profiling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3A15BBA-69F5-4487-93AD-E2A645E70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111" y="259931"/>
            <a:ext cx="27622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90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E331EBB4-3A33-6C8C-5A45-7BE061842BD6}"/>
              </a:ext>
            </a:extLst>
          </p:cNvPr>
          <p:cNvSpPr/>
          <p:nvPr/>
        </p:nvSpPr>
        <p:spPr bwMode="auto">
          <a:xfrm>
            <a:off x="367393" y="1088571"/>
            <a:ext cx="3992337" cy="3493408"/>
          </a:xfrm>
          <a:prstGeom prst="roundRect">
            <a:avLst/>
          </a:prstGeom>
          <a:solidFill>
            <a:srgbClr val="EF4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78FA120-9AEB-D914-9F18-7A6A7FF8A451}"/>
              </a:ext>
            </a:extLst>
          </p:cNvPr>
          <p:cNvSpPr txBox="1"/>
          <p:nvPr/>
        </p:nvSpPr>
        <p:spPr>
          <a:xfrm>
            <a:off x="302079" y="1292678"/>
            <a:ext cx="4125432" cy="2611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kern="0" dirty="0">
                <a:latin typeface="Calibri" panose="020F0502020204030204" pitchFamily="34" charset="0"/>
                <a:ea typeface="Calibri" panose="020F0502020204030204" pitchFamily="34" charset="0"/>
              </a:rPr>
              <a:t>ASISTENCIA TÉCNICA EN</a:t>
            </a:r>
          </a:p>
          <a:p>
            <a:pPr algn="ctr"/>
            <a:endParaRPr lang="es-ES" sz="2400" b="1" kern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s-ES" sz="2400" b="1" kern="0" dirty="0">
                <a:latin typeface="Calibri" panose="020F0502020204030204" pitchFamily="34" charset="0"/>
                <a:ea typeface="Calibri" panose="020F0502020204030204" pitchFamily="34" charset="0"/>
              </a:rPr>
              <a:t>Mejorar el intercambio de información entre organismos estatales y la 	cooperación internacional 	en comunicación e intercambio de 	inteligencia</a:t>
            </a:r>
            <a:r>
              <a:rPr lang="es-ES" sz="32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s-ES" sz="32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2A9476F-BCF1-01B1-A1E0-2D352A192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646" y="1107992"/>
            <a:ext cx="3993226" cy="349331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EB7F0D5-E24D-6819-EC0D-EAD14E644EEF}"/>
              </a:ext>
            </a:extLst>
          </p:cNvPr>
          <p:cNvSpPr txBox="1"/>
          <p:nvPr/>
        </p:nvSpPr>
        <p:spPr>
          <a:xfrm>
            <a:off x="5255332" y="1354900"/>
            <a:ext cx="4125432" cy="2496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kern="0" dirty="0">
                <a:latin typeface="Calibri" panose="020F0502020204030204" pitchFamily="34" charset="0"/>
                <a:ea typeface="Calibri" panose="020F0502020204030204" pitchFamily="34" charset="0"/>
              </a:rPr>
              <a:t>TECHNICAL ASSISTANCE AT</a:t>
            </a:r>
          </a:p>
          <a:p>
            <a:endParaRPr lang="en-US" sz="2400" b="1" kern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400" b="1" kern="0" dirty="0">
                <a:latin typeface="Calibri" panose="020F0502020204030204" pitchFamily="34" charset="0"/>
                <a:ea typeface="Calibri" panose="020F0502020204030204" pitchFamily="34" charset="0"/>
              </a:rPr>
              <a:t>Improve the exchange of information between state agencies and international cooperation in communication and intelligence sharing.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FD9399B-3D11-5208-BE2E-E22EEF2BB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533" y="220133"/>
            <a:ext cx="27622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425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DEF36322-EE7B-9543-76BD-EB93286C02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933" r="2" b="31500"/>
          <a:stretch/>
        </p:blipFill>
        <p:spPr>
          <a:xfrm>
            <a:off x="20" y="10"/>
            <a:ext cx="10080605" cy="3068117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074" name="Text Box 2">
            <a:extLst>
              <a:ext uri="{FF2B5EF4-FFF2-40B4-BE49-F238E27FC236}">
                <a16:creationId xmlns:a16="http://schemas.microsoft.com/office/drawing/2014/main" id="{C4358BE5-7BE8-9323-8387-E3E3A3ECC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351" y="3725333"/>
            <a:ext cx="7446447" cy="8638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defTabSz="914400" hangingPunct="1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es-E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MUCHAS GRACIAS POR SU ATENCIÓN</a:t>
            </a:r>
          </a:p>
          <a:p>
            <a:pPr indent="-228600" algn="ctr" defTabSz="914400" hangingPunct="1">
              <a:lnSpc>
                <a:spcPct val="9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endParaRPr lang="en-US" altLang="es-ES" sz="20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914400" hangingPunct="1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es-E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THANK YOU SO MUCH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2554226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DA512BF9E793498E3011D39B1824AC" ma:contentTypeVersion="22" ma:contentTypeDescription="Crear nuevo documento." ma:contentTypeScope="" ma:versionID="9e4b3bd92b2a3e0ae6215a48fd4c9170">
  <xsd:schema xmlns:xsd="http://www.w3.org/2001/XMLSchema" xmlns:xs="http://www.w3.org/2001/XMLSchema" xmlns:p="http://schemas.microsoft.com/office/2006/metadata/properties" xmlns:ns2="33d2ceeb-fd15-4065-892e-5be14dece4ff" xmlns:ns3="14feb837-75b8-4da0-839f-eb1c5ea2152d" xmlns:ns4="61c22d5d-bdf7-4cb5-8a9c-6c28073473a9" targetNamespace="http://schemas.microsoft.com/office/2006/metadata/properties" ma:root="true" ma:fieldsID="482a91792653854c2e5e62b128ea4ed6" ns2:_="" ns3:_="" ns4:_="">
    <xsd:import namespace="33d2ceeb-fd15-4065-892e-5be14dece4ff"/>
    <xsd:import namespace="14feb837-75b8-4da0-839f-eb1c5ea2152d"/>
    <xsd:import namespace="61c22d5d-bdf7-4cb5-8a9c-6c28073473a9"/>
    <xsd:element name="properties">
      <xsd:complexType>
        <xsd:sequence>
          <xsd:element name="documentManagement">
            <xsd:complexType>
              <xsd:all>
                <xsd:element ref="ns2:n72767502c1c4e9bae8ce013fdee11cf" minOccurs="0"/>
                <xsd:element ref="ns3:TaxCatchAll" minOccurs="0"/>
                <xsd:element ref="ns2:n4242925c0c540b099bbef476ae0347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4:SharedWithUsers" minOccurs="0"/>
                <xsd:element ref="ns4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2ceeb-fd15-4065-892e-5be14dece4ff" elementFormDefault="qualified">
    <xsd:import namespace="http://schemas.microsoft.com/office/2006/documentManagement/types"/>
    <xsd:import namespace="http://schemas.microsoft.com/office/infopath/2007/PartnerControls"/>
    <xsd:element name="n72767502c1c4e9bae8ce013fdee11cf" ma:index="9" nillable="true" ma:taxonomy="true" ma:internalName="n72767502c1c4e9bae8ce013fdee11cf" ma:taxonomyFieldName="palabrasclaveempresa" ma:displayName="Palabras clave de FIIAPP" ma:fieldId="{77276750-2c1c-4e9b-ae8c-e013fdee11cf}" ma:taxonomyMulti="true" ma:sspId="0f4afbdf-b431-4932-b70a-70c1915ab58e" ma:termSetId="ef1fcd61-6b57-4f54-bb1f-b9c1166f37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4242925c0c540b099bbef476ae0347d" ma:index="12" nillable="true" ma:taxonomy="true" ma:internalName="n4242925c0c540b099bbef476ae0347d" ma:taxonomyFieldName="palabrasclavesitio" ma:displayName="Palabras clave de sitio" ma:fieldId="{74242925-c0c5-40b0-99bb-ef476ae0347d}" ma:taxonomyMulti="true" ma:sspId="0f4afbdf-b431-4932-b70a-70c1915ab58e" ma:termSetId="9543e3d4-bc00-4806-8d2a-8eaffc9c5c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Etiquetas de imagen" ma:readOnly="false" ma:fieldId="{5cf76f15-5ced-4ddc-b409-7134ff3c332f}" ma:taxonomyMulti="true" ma:sspId="0f4afbdf-b431-4932-b70a-70c1915ab5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eb837-75b8-4da0-839f-eb1c5ea2152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ba24d67-f076-400f-a89a-89655bed651a}" ma:internalName="TaxCatchAll" ma:showField="CatchAllData" ma:web="14feb837-75b8-4da0-839f-eb1c5ea215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22d5d-bdf7-4cb5-8a9c-6c28073473a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feb837-75b8-4da0-839f-eb1c5ea2152d" xsi:nil="true"/>
    <n72767502c1c4e9bae8ce013fdee11cf xmlns="33d2ceeb-fd15-4065-892e-5be14dece4ff">
      <Terms xmlns="http://schemas.microsoft.com/office/infopath/2007/PartnerControls"/>
    </n72767502c1c4e9bae8ce013fdee11cf>
    <n4242925c0c540b099bbef476ae0347d xmlns="33d2ceeb-fd15-4065-892e-5be14dece4ff">
      <Terms xmlns="http://schemas.microsoft.com/office/infopath/2007/PartnerControls"/>
    </n4242925c0c540b099bbef476ae0347d>
    <lcf76f155ced4ddcb4097134ff3c332f xmlns="33d2ceeb-fd15-4065-892e-5be14dece4f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BFADAB-5C17-4415-B338-A8761B1108C9}"/>
</file>

<file path=customXml/itemProps2.xml><?xml version="1.0" encoding="utf-8"?>
<ds:datastoreItem xmlns:ds="http://schemas.openxmlformats.org/officeDocument/2006/customXml" ds:itemID="{0CA82CF9-9AE5-4F63-BE4E-A772F79CD5D3}">
  <ds:schemaRefs>
    <ds:schemaRef ds:uri="14feb837-75b8-4da0-839f-eb1c5ea2152d"/>
    <ds:schemaRef ds:uri="33d2ceeb-fd15-4065-892e-5be14dece4ff"/>
    <ds:schemaRef ds:uri="61c22d5d-bdf7-4cb5-8a9c-6c28073473a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F6FE34F-6A60-4110-8729-6FC7D7558B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368</Words>
  <Application>Microsoft Office PowerPoint</Application>
  <PresentationFormat>Personalizado</PresentationFormat>
  <Paragraphs>67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Guirao Stern - FIIAPP</dc:creator>
  <cp:lastModifiedBy>Milagros Diego Risco</cp:lastModifiedBy>
  <cp:revision>8</cp:revision>
  <cp:lastPrinted>1601-01-01T00:00:00Z</cp:lastPrinted>
  <dcterms:created xsi:type="dcterms:W3CDTF">2022-10-24T09:50:25Z</dcterms:created>
  <dcterms:modified xsi:type="dcterms:W3CDTF">2024-02-16T11:04:35Z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0x01010041DA512BF9E793498E3011D39B1824AC</vt:lpwstr>
  </property>
  <property fmtid="{D5CDD505-2E9C-101B-9397-08002B2CF9AE}" pid="3" name="palabrasclavesitio">
    <vt:lpwstr/>
  </property>
  <property fmtid="{D5CDD505-2E9C-101B-9397-08002B2CF9AE}" pid="4" name="MediaServiceImageTags">
    <vt:lpwstr/>
  </property>
  <property fmtid="{D5CDD505-2E9C-101B-9397-08002B2CF9AE}" pid="5" name="palabrasclaveempresa">
    <vt:lpwstr/>
  </property>
</Properties>
</file>