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64" r:id="rId6"/>
  </p:sldIdLst>
  <p:sldSz cx="16256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503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9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185333" y="1532466"/>
            <a:ext cx="13885335" cy="3098801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185333" y="4715933"/>
            <a:ext cx="13885335" cy="105833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>
            <a:spLocks noGrp="1"/>
          </p:cNvSpPr>
          <p:nvPr>
            <p:ph type="body" sz="quarter" idx="13"/>
          </p:nvPr>
        </p:nvSpPr>
        <p:spPr>
          <a:xfrm>
            <a:off x="1591733" y="5969000"/>
            <a:ext cx="13081001" cy="393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000" i="1"/>
            </a:lvl1pPr>
          </a:lstStyle>
          <a:p>
            <a:r>
              <a:t>– Juan López</a:t>
            </a:r>
          </a:p>
        </p:txBody>
      </p:sp>
      <p:sp>
        <p:nvSpPr>
          <p:cNvPr id="94" name="“Escribir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1591733" y="4050844"/>
            <a:ext cx="13081001" cy="55124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“Escribir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-1" y="-1"/>
            <a:ext cx="16256001" cy="91440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2083979" y="448733"/>
            <a:ext cx="12090401" cy="58250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423333" y="6341533"/>
            <a:ext cx="15409334" cy="1337734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23333" y="7628466"/>
            <a:ext cx="15409334" cy="105833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185333" y="3022600"/>
            <a:ext cx="13885335" cy="30988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8777320" y="634999"/>
            <a:ext cx="6350001" cy="76454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100666" y="634999"/>
            <a:ext cx="6815668" cy="3699935"/>
          </a:xfrm>
          <a:prstGeom prst="rect">
            <a:avLst/>
          </a:prstGeom>
        </p:spPr>
        <p:txBody>
          <a:bodyPr anchor="b"/>
          <a:lstStyle>
            <a:lvl1pPr>
              <a:defRPr sz="56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100666" y="4351866"/>
            <a:ext cx="6815668" cy="381846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23333" indent="-423333">
              <a:defRPr sz="3200"/>
            </a:lvl1pPr>
            <a:lvl2pPr marL="1058333" indent="-423333">
              <a:defRPr sz="3200"/>
            </a:lvl2pPr>
            <a:lvl3pPr marL="1693333" indent="-423333">
              <a:defRPr sz="3200"/>
            </a:lvl3pPr>
            <a:lvl4pPr marL="2328333" indent="-423333">
              <a:defRPr sz="3200"/>
            </a:lvl4pPr>
            <a:lvl5pPr marL="2963333" indent="-423333"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8779933" y="2099733"/>
            <a:ext cx="6350001" cy="6197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126066" y="2099733"/>
            <a:ext cx="6815668" cy="6197601"/>
          </a:xfrm>
          <a:prstGeom prst="rect">
            <a:avLst/>
          </a:prstGeom>
        </p:spPr>
        <p:txBody>
          <a:bodyPr/>
          <a:lstStyle>
            <a:lvl1pPr marL="352926" indent="-352926">
              <a:spcBef>
                <a:spcPts val="3000"/>
              </a:spcBef>
              <a:defRPr sz="2400"/>
            </a:lvl1pPr>
            <a:lvl2pPr marL="911726" indent="-352926">
              <a:spcBef>
                <a:spcPts val="3000"/>
              </a:spcBef>
              <a:defRPr sz="2400"/>
            </a:lvl2pPr>
            <a:lvl3pPr marL="1470526" indent="-352926">
              <a:spcBef>
                <a:spcPts val="3000"/>
              </a:spcBef>
              <a:defRPr sz="2400"/>
            </a:lvl3pPr>
            <a:lvl4pPr marL="2029326" indent="-352926">
              <a:spcBef>
                <a:spcPts val="3000"/>
              </a:spcBef>
              <a:defRPr sz="2400"/>
            </a:lvl4pPr>
            <a:lvl5pPr marL="2588126" indent="-352926">
              <a:spcBef>
                <a:spcPts val="3000"/>
              </a:spcBef>
              <a:defRPr sz="2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126066" y="1185333"/>
            <a:ext cx="14003869" cy="6773335"/>
          </a:xfrm>
          <a:prstGeom prst="rect">
            <a:avLst/>
          </a:prstGeom>
        </p:spPr>
        <p:txBody>
          <a:bodyPr/>
          <a:lstStyle>
            <a:lvl1pPr marL="423333" indent="-423333">
              <a:defRPr sz="3200"/>
            </a:lvl1pPr>
            <a:lvl2pPr marL="1058333" indent="-423333">
              <a:defRPr sz="3200"/>
            </a:lvl2pPr>
            <a:lvl3pPr marL="1693333" indent="-423333">
              <a:defRPr sz="3200"/>
            </a:lvl3pPr>
            <a:lvl4pPr marL="2328333" indent="-423333">
              <a:defRPr sz="3200"/>
            </a:lvl4pPr>
            <a:lvl5pPr marL="2963333" indent="-423333"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0507133" y="4699000"/>
            <a:ext cx="4936068" cy="36999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0507133" y="753533"/>
            <a:ext cx="4936068" cy="36999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804333" y="753533"/>
            <a:ext cx="9448801" cy="76454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126066" y="237066"/>
            <a:ext cx="14003869" cy="15240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126066" y="2099733"/>
            <a:ext cx="14003869" cy="61976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7970571" y="8720666"/>
            <a:ext cx="306392" cy="290441"/>
          </a:xfrm>
          <a:prstGeom prst="rect">
            <a:avLst/>
          </a:prstGeom>
          <a:ln w="3175">
            <a:miter lim="400000"/>
          </a:ln>
        </p:spPr>
        <p:txBody>
          <a:bodyPr wrap="none" lIns="33866" tIns="33866" rIns="33866" bIns="33866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50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15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0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685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320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955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590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225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4860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495192" marR="0" indent="-415192" algn="l" defTabSz="550333" latinLnBrk="0">
        <a:lnSpc>
          <a:spcPct val="100000"/>
        </a:lnSpc>
        <a:spcBef>
          <a:spcPts val="3900"/>
        </a:spcBef>
        <a:spcAft>
          <a:spcPts val="0"/>
        </a:spcAft>
        <a:buClrTx/>
        <a:buSzPct val="12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5033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COPOLAD_Congreso_Asuncion_Paraguay_mayo_2024_PPT_Presentación_1280x720px_IMAGEN_LOGO.jpg" descr="COPOLAD_Congreso_Asuncion_Paraguay_mayo_2024_PPT_Presentación_1280x720px_IMAGEN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59600"/>
            <a:ext cx="16256000" cy="2184400"/>
          </a:xfrm>
          <a:prstGeom prst="rect">
            <a:avLst/>
          </a:prstGeom>
          <a:ln w="3175">
            <a:miter lim="400000"/>
          </a:ln>
        </p:spPr>
      </p:pic>
      <p:pic>
        <p:nvPicPr>
          <p:cNvPr id="120" name="COPOLAD_Congreso_Asuncion_Paraguay_mayo_2024_PPT_Presentación_1280x720px_IMAGEN_FONDO.jpg" descr="COPOLAD_Congreso_Asuncion_Paraguay_mayo_2024_PPT_Presentación_1280x720px_IMAGEN_FOND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6256000" cy="6997700"/>
          </a:xfrm>
          <a:prstGeom prst="rect">
            <a:avLst/>
          </a:prstGeom>
          <a:ln w="3175">
            <a:miter lim="400000"/>
          </a:ln>
        </p:spPr>
      </p:pic>
      <p:pic>
        <p:nvPicPr>
          <p:cNvPr id="121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3638" y="520344"/>
            <a:ext cx="1372325" cy="1372312"/>
          </a:xfrm>
          <a:prstGeom prst="rect">
            <a:avLst/>
          </a:prstGeom>
          <a:ln w="3175">
            <a:miter lim="400000"/>
          </a:ln>
        </p:spPr>
      </p:pic>
      <p:sp>
        <p:nvSpPr>
          <p:cNvPr id="122" name="Construyendo Justicia:…"/>
          <p:cNvSpPr txBox="1"/>
          <p:nvPr/>
        </p:nvSpPr>
        <p:spPr>
          <a:xfrm>
            <a:off x="520700" y="347133"/>
            <a:ext cx="11548125" cy="33697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/>
          <a:p>
            <a:pPr algn="l" defTabSz="457200">
              <a:defRPr sz="5000" b="0">
                <a:solidFill>
                  <a:srgbClr val="FFFFFF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pPr>
            <a:r>
              <a:t>Construyendo Justicia: </a:t>
            </a:r>
          </a:p>
          <a:p>
            <a:pPr algn="l" defTabSz="457200">
              <a:defRPr sz="5000" b="0">
                <a:solidFill>
                  <a:srgbClr val="FFFFFF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pPr>
            <a:r>
              <a:t>Defensa Penal con Enfoque de Género en Casos de Delitos Menores de Drogas en Paraguay</a:t>
            </a:r>
          </a:p>
        </p:txBody>
      </p:sp>
      <p:sp>
        <p:nvSpPr>
          <p:cNvPr id="123" name="Asunción, Paraguay"/>
          <p:cNvSpPr txBox="1"/>
          <p:nvPr/>
        </p:nvSpPr>
        <p:spPr>
          <a:xfrm>
            <a:off x="482600" y="4887383"/>
            <a:ext cx="3460285" cy="5630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>
            <a:lvl1pPr algn="l" defTabSz="457200">
              <a:defRPr sz="3000" b="0">
                <a:solidFill>
                  <a:srgbClr val="FFFFFF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lvl1pPr>
          </a:lstStyle>
          <a:p>
            <a:r>
              <a:t>Asunción, Paraguay</a:t>
            </a:r>
          </a:p>
        </p:txBody>
      </p:sp>
      <p:sp>
        <p:nvSpPr>
          <p:cNvPr id="124" name="Del 6 al 8 de mayo de 2024"/>
          <p:cNvSpPr txBox="1"/>
          <p:nvPr/>
        </p:nvSpPr>
        <p:spPr>
          <a:xfrm>
            <a:off x="686667" y="5712883"/>
            <a:ext cx="4671866" cy="56303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3866" tIns="33866" rIns="33866" bIns="33866" anchor="ctr">
            <a:spAutoFit/>
          </a:bodyPr>
          <a:lstStyle>
            <a:lvl1pPr algn="l" defTabSz="457200">
              <a:defRPr sz="3000" b="0">
                <a:solidFill>
                  <a:srgbClr val="FFFFFF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defRPr>
            </a:lvl1pPr>
          </a:lstStyle>
          <a:p>
            <a:r>
              <a:t>Del 6 al 8 de mayo de 2024</a:t>
            </a:r>
          </a:p>
        </p:txBody>
      </p:sp>
      <p:sp>
        <p:nvSpPr>
          <p:cNvPr id="125" name="Rectángulo"/>
          <p:cNvSpPr/>
          <p:nvPr/>
        </p:nvSpPr>
        <p:spPr>
          <a:xfrm>
            <a:off x="495300" y="5595408"/>
            <a:ext cx="5054600" cy="772584"/>
          </a:xfrm>
          <a:prstGeom prst="rect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6" name="Línea"/>
          <p:cNvSpPr/>
          <p:nvPr/>
        </p:nvSpPr>
        <p:spPr>
          <a:xfrm>
            <a:off x="482550" y="4452937"/>
            <a:ext cx="5080100" cy="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904" y="396154"/>
            <a:ext cx="14807692" cy="566592"/>
          </a:xfrm>
          <a:prstGeom prst="rect">
            <a:avLst/>
          </a:prstGeom>
          <a:ln w="3175">
            <a:miter lim="400000"/>
          </a:ln>
        </p:spPr>
      </p:pic>
      <p:pic>
        <p:nvPicPr>
          <p:cNvPr id="244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59211"/>
            <a:ext cx="16256000" cy="782178"/>
          </a:xfrm>
          <a:prstGeom prst="rect">
            <a:avLst/>
          </a:prstGeom>
          <a:ln w="3175">
            <a:miter lim="400000"/>
          </a:ln>
        </p:spPr>
      </p:pic>
      <p:pic>
        <p:nvPicPr>
          <p:cNvPr id="245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893" y="8596448"/>
            <a:ext cx="4251414" cy="307703"/>
          </a:xfrm>
          <a:prstGeom prst="rect">
            <a:avLst/>
          </a:prstGeom>
          <a:ln w="3175">
            <a:miter lim="400000"/>
          </a:ln>
        </p:spPr>
      </p:pic>
      <p:sp>
        <p:nvSpPr>
          <p:cNvPr id="246" name="LOREM IPSUM LOREM IPSUM"/>
          <p:cNvSpPr txBox="1"/>
          <p:nvPr/>
        </p:nvSpPr>
        <p:spPr>
          <a:xfrm>
            <a:off x="1676400" y="1256205"/>
            <a:ext cx="7795761" cy="4847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3866" tIns="33866" rIns="33866" bIns="33866" anchor="ctr">
            <a:spAutoFit/>
          </a:bodyPr>
          <a:lstStyle>
            <a:lvl1pPr algn="l" defTabSz="457200">
              <a:lnSpc>
                <a:spcPct val="80000"/>
              </a:lnSpc>
              <a:spcBef>
                <a:spcPts val="1500"/>
              </a:spcBef>
              <a:defRPr sz="3300" b="0">
                <a:solidFill>
                  <a:srgbClr val="ED361C"/>
                </a:solidFill>
                <a:latin typeface="HK Grotesk Pro Bold"/>
                <a:ea typeface="HK Grotesk Pro Bold"/>
                <a:cs typeface="HK Grotesk Pro Bold"/>
                <a:sym typeface="HK Grotesk Pro Bold"/>
              </a:defRPr>
            </a:lvl1pPr>
          </a:lstStyle>
          <a:p>
            <a:r>
              <a:rPr lang="es-ES" dirty="0"/>
              <a:t>ESPAÑA</a:t>
            </a:r>
            <a:endParaRPr dirty="0"/>
          </a:p>
        </p:txBody>
      </p:sp>
      <p:sp>
        <p:nvSpPr>
          <p:cNvPr id="247" name="Rectángulo"/>
          <p:cNvSpPr/>
          <p:nvPr/>
        </p:nvSpPr>
        <p:spPr>
          <a:xfrm>
            <a:off x="10236200" y="-10901"/>
            <a:ext cx="2137569" cy="377429"/>
          </a:xfrm>
          <a:prstGeom prst="rect">
            <a:avLst/>
          </a:prstGeom>
          <a:solidFill>
            <a:srgbClr val="E63434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8" name="Rectángulo"/>
          <p:cNvSpPr/>
          <p:nvPr/>
        </p:nvSpPr>
        <p:spPr>
          <a:xfrm>
            <a:off x="14135100" y="-10901"/>
            <a:ext cx="2137569" cy="377429"/>
          </a:xfrm>
          <a:prstGeom prst="rect">
            <a:avLst/>
          </a:prstGeom>
          <a:solidFill>
            <a:srgbClr val="0038A8"/>
          </a:solidFill>
          <a:ln w="3175">
            <a:miter lim="400000"/>
          </a:ln>
        </p:spPr>
        <p:txBody>
          <a:bodyPr lIns="0" tIns="0" rIns="0" bIns="0" anchor="ctr"/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91269FD-A15F-073D-5D33-9CC745CB5F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452" y="1617553"/>
            <a:ext cx="15627096" cy="614544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503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3866" tIns="33866" rIns="33866" bIns="33866" numCol="1" spcCol="38100" rtlCol="0" anchor="ctr">
        <a:spAutoFit/>
      </a:bodyPr>
      <a:lstStyle>
        <a:defPPr marL="0" marR="0" indent="0" algn="ctr" defTabSz="5503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503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3866" tIns="33866" rIns="33866" bIns="33866" numCol="1" spcCol="38100" rtlCol="0" anchor="ctr">
        <a:spAutoFit/>
      </a:bodyPr>
      <a:lstStyle>
        <a:defPPr marL="0" marR="0" indent="0" algn="ctr" defTabSz="5503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DA512BF9E793498E3011D39B1824AC" ma:contentTypeVersion="22" ma:contentTypeDescription="Crear nuevo documento." ma:contentTypeScope="" ma:versionID="9e4b3bd92b2a3e0ae6215a48fd4c9170">
  <xsd:schema xmlns:xsd="http://www.w3.org/2001/XMLSchema" xmlns:xs="http://www.w3.org/2001/XMLSchema" xmlns:p="http://schemas.microsoft.com/office/2006/metadata/properties" xmlns:ns2="33d2ceeb-fd15-4065-892e-5be14dece4ff" xmlns:ns3="14feb837-75b8-4da0-839f-eb1c5ea2152d" xmlns:ns4="61c22d5d-bdf7-4cb5-8a9c-6c28073473a9" targetNamespace="http://schemas.microsoft.com/office/2006/metadata/properties" ma:root="true" ma:fieldsID="482a91792653854c2e5e62b128ea4ed6" ns2:_="" ns3:_="" ns4:_="">
    <xsd:import namespace="33d2ceeb-fd15-4065-892e-5be14dece4ff"/>
    <xsd:import namespace="14feb837-75b8-4da0-839f-eb1c5ea2152d"/>
    <xsd:import namespace="61c22d5d-bdf7-4cb5-8a9c-6c28073473a9"/>
    <xsd:element name="properties">
      <xsd:complexType>
        <xsd:sequence>
          <xsd:element name="documentManagement">
            <xsd:complexType>
              <xsd:all>
                <xsd:element ref="ns2:n72767502c1c4e9bae8ce013fdee11cf" minOccurs="0"/>
                <xsd:element ref="ns3:TaxCatchAll" minOccurs="0"/>
                <xsd:element ref="ns2:n4242925c0c540b099bbef476ae0347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2ceeb-fd15-4065-892e-5be14dece4ff" elementFormDefault="qualified">
    <xsd:import namespace="http://schemas.microsoft.com/office/2006/documentManagement/types"/>
    <xsd:import namespace="http://schemas.microsoft.com/office/infopath/2007/PartnerControls"/>
    <xsd:element name="n72767502c1c4e9bae8ce013fdee11cf" ma:index="9" nillable="true" ma:taxonomy="true" ma:internalName="n72767502c1c4e9bae8ce013fdee11cf" ma:taxonomyFieldName="palabrasclaveempresa" ma:displayName="Palabras clave de FIIAPP" ma:fieldId="{77276750-2c1c-4e9b-ae8c-e013fdee11cf}" ma:taxonomyMulti="true" ma:sspId="0f4afbdf-b431-4932-b70a-70c1915ab58e" ma:termSetId="ef1fcd61-6b57-4f54-bb1f-b9c1166f3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4242925c0c540b099bbef476ae0347d" ma:index="12" nillable="true" ma:taxonomy="true" ma:internalName="n4242925c0c540b099bbef476ae0347d" ma:taxonomyFieldName="palabrasclavesitio" ma:displayName="Palabras clave de sitio" ma:fieldId="{74242925-c0c5-40b0-99bb-ef476ae0347d}" ma:taxonomyMulti="true" ma:sspId="0f4afbdf-b431-4932-b70a-70c1915ab58e" ma:termSetId="9543e3d4-bc00-4806-8d2a-8eaffc9c5c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Etiquetas de imagen" ma:readOnly="false" ma:fieldId="{5cf76f15-5ced-4ddc-b409-7134ff3c332f}" ma:taxonomyMulti="true" ma:sspId="0f4afbdf-b431-4932-b70a-70c1915ab5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feb837-75b8-4da0-839f-eb1c5ea2152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ba24d67-f076-400f-a89a-89655bed651a}" ma:internalName="TaxCatchAll" ma:showField="CatchAllData" ma:web="14feb837-75b8-4da0-839f-eb1c5ea215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22d5d-bdf7-4cb5-8a9c-6c28073473a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feb837-75b8-4da0-839f-eb1c5ea2152d" xsi:nil="true"/>
    <n72767502c1c4e9bae8ce013fdee11cf xmlns="33d2ceeb-fd15-4065-892e-5be14dece4ff">
      <Terms xmlns="http://schemas.microsoft.com/office/infopath/2007/PartnerControls"/>
    </n72767502c1c4e9bae8ce013fdee11cf>
    <n4242925c0c540b099bbef476ae0347d xmlns="33d2ceeb-fd15-4065-892e-5be14dece4ff">
      <Terms xmlns="http://schemas.microsoft.com/office/infopath/2007/PartnerControls"/>
    </n4242925c0c540b099bbef476ae0347d>
    <lcf76f155ced4ddcb4097134ff3c332f xmlns="33d2ceeb-fd15-4065-892e-5be14dece4ff">
      <Terms xmlns="http://schemas.microsoft.com/office/infopath/2007/PartnerControls"/>
    </lcf76f155ced4ddcb4097134ff3c332f>
    <SharedWithUsers xmlns="61c22d5d-bdf7-4cb5-8a9c-6c28073473a9">
      <UserInfo>
        <DisplayName>mario.sanchez</DisplayName>
        <AccountId>4590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499E508-1327-4C53-A2A4-FE92708C63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61E480-9785-4C35-A695-F8CBB97D9B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d2ceeb-fd15-4065-892e-5be14dece4ff"/>
    <ds:schemaRef ds:uri="14feb837-75b8-4da0-839f-eb1c5ea2152d"/>
    <ds:schemaRef ds:uri="61c22d5d-bdf7-4cb5-8a9c-6c2807347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172D0C-9DA8-4173-AB29-64CF35514C91}">
  <ds:schemaRefs>
    <ds:schemaRef ds:uri="http://schemas.microsoft.com/office/2006/metadata/properties"/>
    <ds:schemaRef ds:uri="http://schemas.microsoft.com/office/infopath/2007/PartnerControls"/>
    <ds:schemaRef ds:uri="14feb837-75b8-4da0-839f-eb1c5ea2152d"/>
    <ds:schemaRef ds:uri="33d2ceeb-fd15-4065-892e-5be14dece4ff"/>
    <ds:schemaRef ds:uri="61c22d5d-bdf7-4cb5-8a9c-6c28073473a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Personalizado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Helvetica Neue</vt:lpstr>
      <vt:lpstr>Helvetica Neue Light</vt:lpstr>
      <vt:lpstr>Helvetica Neue Medium</vt:lpstr>
      <vt:lpstr>White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Guirao Stern - FIIAPP</dc:creator>
  <cp:lastModifiedBy>Laura Guirao Stern - FIIAPP</cp:lastModifiedBy>
  <cp:revision>3</cp:revision>
  <dcterms:modified xsi:type="dcterms:W3CDTF">2024-05-21T08:30:56Z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0x01010041DA512BF9E793498E3011D39B1824AC</vt:lpwstr>
  </property>
  <property fmtid="{D5CDD505-2E9C-101B-9397-08002B2CF9AE}" pid="3" name="palabrasclavesitio">
    <vt:lpwstr/>
  </property>
  <property fmtid="{D5CDD505-2E9C-101B-9397-08002B2CF9AE}" pid="4" name="palabrasclaveempresa">
    <vt:lpwstr/>
  </property>
</Properties>
</file>