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7" r:id="rId7"/>
    <p:sldId id="264" r:id="rId8"/>
    <p:sldId id="261" r:id="rId9"/>
    <p:sldId id="268" r:id="rId10"/>
    <p:sldId id="269" r:id="rId11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30"/>
  </p:normalViewPr>
  <p:slideViewPr>
    <p:cSldViewPr snapToGrid="0">
      <p:cViewPr varScale="1">
        <p:scale>
          <a:sx n="45" d="100"/>
          <a:sy n="45" d="100"/>
        </p:scale>
        <p:origin x="9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4992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185333" y="1532466"/>
            <a:ext cx="13885335" cy="3098801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185333" y="4715933"/>
            <a:ext cx="13885335" cy="105833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-1" y="-1"/>
            <a:ext cx="16256001" cy="91440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2083979" y="448733"/>
            <a:ext cx="12090401" cy="58250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423333" y="6341533"/>
            <a:ext cx="15409334" cy="1337734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23333" y="7628466"/>
            <a:ext cx="15409334" cy="105833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185333" y="3022600"/>
            <a:ext cx="13885335" cy="30988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23333" indent="-423333">
              <a:defRPr sz="3200"/>
            </a:lvl1pPr>
            <a:lvl2pPr marL="1058333" indent="-423333">
              <a:defRPr sz="3200"/>
            </a:lvl2pPr>
            <a:lvl3pPr marL="1693333" indent="-423333">
              <a:defRPr sz="3200"/>
            </a:lvl3pPr>
            <a:lvl4pPr marL="2328333" indent="-423333">
              <a:defRPr sz="3200"/>
            </a:lvl4pPr>
            <a:lvl5pPr marL="2963333" indent="-423333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8779933" y="2099733"/>
            <a:ext cx="6350001" cy="6197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126066" y="2099733"/>
            <a:ext cx="6815668" cy="6197601"/>
          </a:xfrm>
          <a:prstGeom prst="rect">
            <a:avLst/>
          </a:prstGeom>
        </p:spPr>
        <p:txBody>
          <a:bodyPr/>
          <a:lstStyle>
            <a:lvl1pPr marL="352926" indent="-352926">
              <a:spcBef>
                <a:spcPts val="3000"/>
              </a:spcBef>
              <a:defRPr sz="2400"/>
            </a:lvl1pPr>
            <a:lvl2pPr marL="911726" indent="-352926">
              <a:spcBef>
                <a:spcPts val="3000"/>
              </a:spcBef>
              <a:defRPr sz="2400"/>
            </a:lvl2pPr>
            <a:lvl3pPr marL="1470526" indent="-352926">
              <a:spcBef>
                <a:spcPts val="3000"/>
              </a:spcBef>
              <a:defRPr sz="2400"/>
            </a:lvl3pPr>
            <a:lvl4pPr marL="2029326" indent="-352926">
              <a:spcBef>
                <a:spcPts val="3000"/>
              </a:spcBef>
              <a:defRPr sz="2400"/>
            </a:lvl4pPr>
            <a:lvl5pPr marL="2588126" indent="-352926">
              <a:spcBef>
                <a:spcPts val="3000"/>
              </a:spcBef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126066" y="1185333"/>
            <a:ext cx="14003869" cy="6773335"/>
          </a:xfrm>
          <a:prstGeom prst="rect">
            <a:avLst/>
          </a:prstGeom>
        </p:spPr>
        <p:txBody>
          <a:bodyPr/>
          <a:lstStyle>
            <a:lvl1pPr marL="423333" indent="-423333">
              <a:defRPr sz="3200"/>
            </a:lvl1pPr>
            <a:lvl2pPr marL="1058333" indent="-423333">
              <a:defRPr sz="3200"/>
            </a:lvl2pPr>
            <a:lvl3pPr marL="1693333" indent="-423333">
              <a:defRPr sz="3200"/>
            </a:lvl3pPr>
            <a:lvl4pPr marL="2328333" indent="-423333">
              <a:defRPr sz="3200"/>
            </a:lvl4pPr>
            <a:lvl5pPr marL="2963333" indent="-423333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0507133" y="4699000"/>
            <a:ext cx="4936068" cy="36999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0507133" y="753533"/>
            <a:ext cx="4936068" cy="36999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804333" y="753533"/>
            <a:ext cx="9448801" cy="76454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1591733" y="5969000"/>
            <a:ext cx="13081001" cy="393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0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ir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591733" y="4050844"/>
            <a:ext cx="13081001" cy="55124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“Escribir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126066" y="237066"/>
            <a:ext cx="14003869" cy="1524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126066" y="2099733"/>
            <a:ext cx="14003869" cy="61976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7970571" y="8720666"/>
            <a:ext cx="306392" cy="290441"/>
          </a:xfrm>
          <a:prstGeom prst="rect">
            <a:avLst/>
          </a:prstGeom>
          <a:ln w="3175">
            <a:miter lim="400000"/>
          </a:ln>
        </p:spPr>
        <p:txBody>
          <a:bodyPr wrap="none" lIns="33866" tIns="33866" rIns="33866" bIns="33866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1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0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68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320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95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590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22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4860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49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COPOLAD_Congreso_Asuncion_Paraguay_mayo_2024_PPT_Presentación_1280x720px_IMAGEN_FONDO.jpg" descr="COPOLAD_Congreso_Asuncion_Paraguay_mayo_2024_PPT_Presentación_1280x720px_IMAGEN_FON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256000" cy="6997700"/>
          </a:xfrm>
          <a:prstGeom prst="rect">
            <a:avLst/>
          </a:prstGeom>
          <a:ln w="3175">
            <a:miter lim="400000"/>
          </a:ln>
        </p:spPr>
      </p:pic>
      <p:pic>
        <p:nvPicPr>
          <p:cNvPr id="120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3638" y="520344"/>
            <a:ext cx="1372325" cy="1372312"/>
          </a:xfrm>
          <a:prstGeom prst="rect">
            <a:avLst/>
          </a:prstGeom>
          <a:ln w="3175">
            <a:miter lim="400000"/>
          </a:ln>
        </p:spPr>
      </p:pic>
      <p:sp>
        <p:nvSpPr>
          <p:cNvPr id="121" name="Construyendo Justicia:…"/>
          <p:cNvSpPr txBox="1"/>
          <p:nvPr/>
        </p:nvSpPr>
        <p:spPr>
          <a:xfrm>
            <a:off x="520700" y="347133"/>
            <a:ext cx="11548125" cy="33697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/>
          <a:p>
            <a:pPr algn="l" defTabSz="457200">
              <a:defRPr sz="5000" b="0">
                <a:solidFill>
                  <a:srgbClr val="FFFFFF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pPr>
            <a:r>
              <a:t>Construyendo Justicia: </a:t>
            </a:r>
          </a:p>
          <a:p>
            <a:pPr algn="l" defTabSz="457200">
              <a:defRPr sz="5000" b="0">
                <a:solidFill>
                  <a:srgbClr val="FFFFFF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pPr>
            <a:r>
              <a:t>Defensa Penal con Enfoque de Género en Casos de Delitos Menores de Drogas en Paraguay</a:t>
            </a:r>
          </a:p>
        </p:txBody>
      </p:sp>
      <p:sp>
        <p:nvSpPr>
          <p:cNvPr id="122" name="Asunción, Paraguay"/>
          <p:cNvSpPr txBox="1"/>
          <p:nvPr/>
        </p:nvSpPr>
        <p:spPr>
          <a:xfrm>
            <a:off x="482600" y="4887383"/>
            <a:ext cx="3460285" cy="5630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 algn="l" defTabSz="457200">
              <a:defRPr sz="3000" b="0">
                <a:solidFill>
                  <a:srgbClr val="FFFFFF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t>Asunción, Paraguay</a:t>
            </a:r>
          </a:p>
        </p:txBody>
      </p:sp>
      <p:sp>
        <p:nvSpPr>
          <p:cNvPr id="123" name="Del 6 al 8 de mayo de 2024"/>
          <p:cNvSpPr txBox="1"/>
          <p:nvPr/>
        </p:nvSpPr>
        <p:spPr>
          <a:xfrm>
            <a:off x="686667" y="5712883"/>
            <a:ext cx="4671866" cy="5630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 algn="l" defTabSz="457200">
              <a:defRPr sz="3000" b="0">
                <a:solidFill>
                  <a:srgbClr val="FFFFFF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t>Del 6 al 8 de mayo de 2024</a:t>
            </a:r>
          </a:p>
        </p:txBody>
      </p:sp>
      <p:sp>
        <p:nvSpPr>
          <p:cNvPr id="124" name="Rectángulo"/>
          <p:cNvSpPr/>
          <p:nvPr/>
        </p:nvSpPr>
        <p:spPr>
          <a:xfrm>
            <a:off x="495300" y="5595408"/>
            <a:ext cx="5054600" cy="772584"/>
          </a:xfrm>
          <a:prstGeom prst="rect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5" name="Línea"/>
          <p:cNvSpPr/>
          <p:nvPr/>
        </p:nvSpPr>
        <p:spPr>
          <a:xfrm>
            <a:off x="482550" y="4452937"/>
            <a:ext cx="5080100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6" name="COPOLAD_Congreso_Asuncion_Paraguay_mayo_2024_PPT_Presentación_1280x720px_IMAGEN_LOGO.jpg" descr="COPOLAD_Congreso_Asuncion_Paraguay_mayo_2024_PPT_Presentación_1280x720px_IMAGEN_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985000"/>
            <a:ext cx="16256000" cy="21336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n" descr="Imagen"/>
          <p:cNvPicPr>
            <a:picLocks noChangeAspect="1"/>
          </p:cNvPicPr>
          <p:nvPr/>
        </p:nvPicPr>
        <p:blipFill>
          <a:blip r:embed="rId2"/>
          <a:srcRect t="4199" r="1202" b="4199"/>
          <a:stretch>
            <a:fillRect/>
          </a:stretch>
        </p:blipFill>
        <p:spPr>
          <a:xfrm>
            <a:off x="7905971" y="1208"/>
            <a:ext cx="8343507" cy="9141584"/>
          </a:xfrm>
          <a:prstGeom prst="rect">
            <a:avLst/>
          </a:prstGeom>
          <a:ln w="3175">
            <a:miter lim="400000"/>
          </a:ln>
        </p:spPr>
      </p:pic>
      <p:pic>
        <p:nvPicPr>
          <p:cNvPr id="129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04" y="396154"/>
            <a:ext cx="14807692" cy="566592"/>
          </a:xfrm>
          <a:prstGeom prst="rect">
            <a:avLst/>
          </a:prstGeom>
          <a:ln w="3175">
            <a:miter lim="400000"/>
          </a:ln>
        </p:spPr>
      </p:pic>
      <p:sp>
        <p:nvSpPr>
          <p:cNvPr id="130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9094385" y="1913244"/>
            <a:ext cx="6347680" cy="11011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dirty="0"/>
              <a:t>Proyecto con apoyo de </a:t>
            </a:r>
            <a:r>
              <a:rPr lang="es-ES" dirty="0" err="1"/>
              <a:t>Eurosocial</a:t>
            </a:r>
            <a:r>
              <a:rPr lang="es-ES" dirty="0"/>
              <a:t>+ y la colaboración de Patricia </a:t>
            </a:r>
            <a:r>
              <a:rPr lang="es-ES" dirty="0" err="1"/>
              <a:t>Laurenzo</a:t>
            </a:r>
            <a:r>
              <a:rPr lang="es-ES" dirty="0"/>
              <a:t> </a:t>
            </a:r>
            <a:r>
              <a:rPr lang="es-ES" dirty="0" err="1"/>
              <a:t>Copello</a:t>
            </a:r>
            <a:r>
              <a:rPr lang="es-ES" dirty="0"/>
              <a:t> y Rita </a:t>
            </a:r>
            <a:r>
              <a:rPr lang="es-ES" dirty="0" err="1"/>
              <a:t>Segato</a:t>
            </a:r>
            <a:r>
              <a:rPr lang="es-ES" dirty="0"/>
              <a:t>.</a:t>
            </a:r>
            <a:endParaRPr dirty="0"/>
          </a:p>
        </p:txBody>
      </p:sp>
      <p:sp>
        <p:nvSpPr>
          <p:cNvPr id="131" name="LOREM IPSUM LOREM IPSUM LOREM IPSUM LOREM IPSUMLOREM  IPSUMLOREM IPSUM"/>
          <p:cNvSpPr txBox="1"/>
          <p:nvPr/>
        </p:nvSpPr>
        <p:spPr>
          <a:xfrm>
            <a:off x="1676400" y="1035473"/>
            <a:ext cx="4374685" cy="15358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457200">
              <a:lnSpc>
                <a:spcPct val="80000"/>
              </a:lnSpc>
              <a:spcBef>
                <a:spcPts val="1500"/>
              </a:spcBef>
              <a:defRPr sz="2600" b="0">
                <a:solidFill>
                  <a:srgbClr val="ED361C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t>LOREM IPSUM LOREM IPSUM</a:t>
            </a:r>
            <a:br/>
            <a:r>
              <a:t>LOREM IPSUM</a:t>
            </a:r>
            <a:br/>
            <a:r>
              <a:t>LOREM IPSUMLOREM </a:t>
            </a:r>
            <a:br/>
            <a:r>
              <a:t>IPSUMLOREM IPSUM </a:t>
            </a:r>
          </a:p>
        </p:txBody>
      </p:sp>
      <p:pic>
        <p:nvPicPr>
          <p:cNvPr id="132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359211"/>
            <a:ext cx="16256000" cy="782178"/>
          </a:xfrm>
          <a:prstGeom prst="rect">
            <a:avLst/>
          </a:prstGeom>
          <a:ln w="3175">
            <a:miter lim="400000"/>
          </a:ln>
        </p:spPr>
      </p:pic>
      <p:pic>
        <p:nvPicPr>
          <p:cNvPr id="133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893" y="8596448"/>
            <a:ext cx="4251414" cy="307703"/>
          </a:xfrm>
          <a:prstGeom prst="rect">
            <a:avLst/>
          </a:prstGeom>
          <a:ln w="3175">
            <a:miter lim="400000"/>
          </a:ln>
        </p:spPr>
      </p:pic>
      <p:sp>
        <p:nvSpPr>
          <p:cNvPr id="134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9094385" y="3297544"/>
            <a:ext cx="6347680" cy="11011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dirty="0"/>
              <a:t>Relevamiento de sentencias o expedientes (delitos de drogas + vulnerabilidad o VG) entre 2014-2017.</a:t>
            </a:r>
            <a:endParaRPr dirty="0"/>
          </a:p>
        </p:txBody>
      </p:sp>
      <p:sp>
        <p:nvSpPr>
          <p:cNvPr id="135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9094385" y="4957560"/>
            <a:ext cx="6347680" cy="5496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dirty="0"/>
              <a:t>Entrevistas a defensores/as, jueces/zas y fiscales/as.</a:t>
            </a:r>
            <a:endParaRPr dirty="0"/>
          </a:p>
        </p:txBody>
      </p:sp>
      <p:sp>
        <p:nvSpPr>
          <p:cNvPr id="136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9094385" y="6341860"/>
            <a:ext cx="6347680" cy="5496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dirty="0"/>
              <a:t>Desarrollo de teoría del delito con enfoque de género.</a:t>
            </a:r>
            <a:endParaRPr dirty="0"/>
          </a:p>
        </p:txBody>
      </p:sp>
      <p:sp>
        <p:nvSpPr>
          <p:cNvPr id="137" name="Rectángulo"/>
          <p:cNvSpPr/>
          <p:nvPr/>
        </p:nvSpPr>
        <p:spPr>
          <a:xfrm>
            <a:off x="10236200" y="-10901"/>
            <a:ext cx="2137569" cy="377429"/>
          </a:xfrm>
          <a:prstGeom prst="rect">
            <a:avLst/>
          </a:prstGeom>
          <a:solidFill>
            <a:srgbClr val="E63434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8" name="Rectángulo"/>
          <p:cNvSpPr/>
          <p:nvPr/>
        </p:nvSpPr>
        <p:spPr>
          <a:xfrm>
            <a:off x="14135100" y="-10901"/>
            <a:ext cx="2137569" cy="377429"/>
          </a:xfrm>
          <a:prstGeom prst="rect">
            <a:avLst/>
          </a:prstGeom>
          <a:solidFill>
            <a:srgbClr val="0038A8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5F76F14-8013-CE4C-208B-744A6F3F9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326" y="689548"/>
            <a:ext cx="5219319" cy="732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ángulo"/>
          <p:cNvSpPr/>
          <p:nvPr/>
        </p:nvSpPr>
        <p:spPr>
          <a:xfrm rot="10800000">
            <a:off x="9563100" y="674899"/>
            <a:ext cx="2137569" cy="377429"/>
          </a:xfrm>
          <a:prstGeom prst="rect">
            <a:avLst/>
          </a:prstGeom>
          <a:solidFill>
            <a:srgbClr val="E63434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2" name="Rectángulo"/>
          <p:cNvSpPr/>
          <p:nvPr/>
        </p:nvSpPr>
        <p:spPr>
          <a:xfrm rot="10800000">
            <a:off x="13982700" y="674899"/>
            <a:ext cx="2137569" cy="377429"/>
          </a:xfrm>
          <a:prstGeom prst="rect">
            <a:avLst/>
          </a:prstGeom>
          <a:solidFill>
            <a:srgbClr val="0038A8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3" name="Imagen" descr="Imagen"/>
          <p:cNvPicPr>
            <a:picLocks noChangeAspect="1"/>
          </p:cNvPicPr>
          <p:nvPr/>
        </p:nvPicPr>
        <p:blipFill>
          <a:blip r:embed="rId2"/>
          <a:srcRect t="4199" r="1202" b="4199"/>
          <a:stretch>
            <a:fillRect/>
          </a:stretch>
        </p:blipFill>
        <p:spPr>
          <a:xfrm>
            <a:off x="7905971" y="1208"/>
            <a:ext cx="8343507" cy="91415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4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04" y="396154"/>
            <a:ext cx="14807692" cy="566592"/>
          </a:xfrm>
          <a:prstGeom prst="rect">
            <a:avLst/>
          </a:prstGeom>
          <a:ln w="3175">
            <a:miter lim="400000"/>
          </a:ln>
        </p:spPr>
      </p:pic>
      <p:pic>
        <p:nvPicPr>
          <p:cNvPr id="145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359211"/>
            <a:ext cx="16256000" cy="782178"/>
          </a:xfrm>
          <a:prstGeom prst="rect">
            <a:avLst/>
          </a:prstGeom>
          <a:ln w="3175">
            <a:miter lim="400000"/>
          </a:ln>
        </p:spPr>
      </p:pic>
      <p:pic>
        <p:nvPicPr>
          <p:cNvPr id="146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893" y="8596448"/>
            <a:ext cx="4251414" cy="307703"/>
          </a:xfrm>
          <a:prstGeom prst="rect">
            <a:avLst/>
          </a:prstGeom>
          <a:ln w="3175">
            <a:miter lim="400000"/>
          </a:ln>
        </p:spPr>
      </p:pic>
      <p:sp>
        <p:nvSpPr>
          <p:cNvPr id="147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1625765" y="2722945"/>
            <a:ext cx="5382431" cy="9803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 hallar la droga (entre las pertenencias, dentro del cuerpo, en la vivienda o vehículo) se activa una responsabilidad cuasi objetiva.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8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1625764" y="4282532"/>
            <a:ext cx="5382431" cy="947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Solo 20 % de casos va a juicio. La discusión pasa entorno al monto de la pena (principio de proporcionalidad)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9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1676400" y="5860943"/>
            <a:ext cx="5382431" cy="6509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Procesos penales permeados por estereotipos de género.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0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9386509" y="5820275"/>
            <a:ext cx="5382430" cy="6509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el mejor de los casos: “trampas” para evitar soluciones injustas.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1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9437308" y="2621417"/>
            <a:ext cx="5382430" cy="124371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Poca capacidad argumentativa para valorar </a:t>
            </a:r>
            <a:r>
              <a:rPr lang="es-A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vulnerabilidad o la VG en los distintos estamentos de la teoría del delito (por fuera de la culpabilidad o la ponderación del monto de pena).</a:t>
            </a:r>
          </a:p>
        </p:txBody>
      </p:sp>
      <p:sp>
        <p:nvSpPr>
          <p:cNvPr id="152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9437308" y="7077163"/>
            <a:ext cx="5382430" cy="6509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s-MX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general, se evitaba ofrecer el testimonio de las acusadas.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" name="LOREM IPSUM LOREM IPSUM LOREM IPSUMLOREM IPSUMLOREM  IPSUMLOREM IPSUM"/>
          <p:cNvSpPr txBox="1"/>
          <p:nvPr/>
        </p:nvSpPr>
        <p:spPr>
          <a:xfrm>
            <a:off x="1676400" y="1452784"/>
            <a:ext cx="5801960" cy="3964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/>
          <a:p>
            <a:pPr algn="l" defTabSz="457200">
              <a:lnSpc>
                <a:spcPct val="80000"/>
              </a:lnSpc>
              <a:spcBef>
                <a:spcPts val="1500"/>
              </a:spcBef>
              <a:defRPr sz="2600" b="0">
                <a:solidFill>
                  <a:srgbClr val="ED361C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ES" dirty="0"/>
              <a:t>DE DÓNDE PARTIMOS</a:t>
            </a:r>
            <a:endParaRPr dirty="0"/>
          </a:p>
        </p:txBody>
      </p:sp>
      <p:sp>
        <p:nvSpPr>
          <p:cNvPr id="154" name="Rectángulo"/>
          <p:cNvSpPr/>
          <p:nvPr/>
        </p:nvSpPr>
        <p:spPr>
          <a:xfrm rot="5400000">
            <a:off x="14998700" y="878099"/>
            <a:ext cx="2137569" cy="377429"/>
          </a:xfrm>
          <a:prstGeom prst="rect">
            <a:avLst/>
          </a:prstGeom>
          <a:solidFill>
            <a:srgbClr val="E63434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5" name="Rectángulo"/>
          <p:cNvSpPr/>
          <p:nvPr/>
        </p:nvSpPr>
        <p:spPr>
          <a:xfrm rot="5400000">
            <a:off x="14998700" y="4802385"/>
            <a:ext cx="2137569" cy="377430"/>
          </a:xfrm>
          <a:prstGeom prst="rect">
            <a:avLst/>
          </a:prstGeom>
          <a:solidFill>
            <a:srgbClr val="0038A8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" name="Lorem Ipsum ha sido el texto de relleno estándar de las industrias desde el año 1500, cuando un impresor (N. delT.Lorem ipsum dolor sit amet,">
            <a:extLst>
              <a:ext uri="{FF2B5EF4-FFF2-40B4-BE49-F238E27FC236}">
                <a16:creationId xmlns:a16="http://schemas.microsoft.com/office/drawing/2014/main" id="{B14043E6-17F9-8DE6-4B00-100E470A9229}"/>
              </a:ext>
            </a:extLst>
          </p:cNvPr>
          <p:cNvSpPr txBox="1"/>
          <p:nvPr/>
        </p:nvSpPr>
        <p:spPr>
          <a:xfrm>
            <a:off x="9386509" y="4545250"/>
            <a:ext cx="5382430" cy="6509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Fuerte sacralización de la dogmática penal tradicional.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Circunferencia.png" descr="Circunferencia.png"/>
          <p:cNvPicPr>
            <a:picLocks noChangeAspect="1"/>
          </p:cNvPicPr>
          <p:nvPr/>
        </p:nvPicPr>
        <p:blipFill>
          <a:blip r:embed="rId2"/>
          <a:srcRect l="1101" r="1097"/>
          <a:stretch>
            <a:fillRect/>
          </a:stretch>
        </p:blipFill>
        <p:spPr>
          <a:xfrm>
            <a:off x="5397993" y="2059248"/>
            <a:ext cx="5460207" cy="5460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4"/>
                  <a:pt x="4836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lose/>
                <a:moveTo>
                  <a:pt x="10800" y="5399"/>
                </a:moveTo>
                <a:cubicBezTo>
                  <a:pt x="13782" y="5399"/>
                  <a:pt x="16199" y="7818"/>
                  <a:pt x="16199" y="10800"/>
                </a:cubicBezTo>
                <a:cubicBezTo>
                  <a:pt x="16199" y="13782"/>
                  <a:pt x="13782" y="16199"/>
                  <a:pt x="10800" y="16199"/>
                </a:cubicBezTo>
                <a:cubicBezTo>
                  <a:pt x="7818" y="16199"/>
                  <a:pt x="5399" y="13782"/>
                  <a:pt x="5399" y="10800"/>
                </a:cubicBezTo>
                <a:cubicBezTo>
                  <a:pt x="5399" y="7818"/>
                  <a:pt x="7818" y="5399"/>
                  <a:pt x="10800" y="5399"/>
                </a:cubicBezTo>
                <a:close/>
              </a:path>
            </a:pathLst>
          </a:custGeom>
          <a:ln w="3175">
            <a:miter lim="400000"/>
          </a:ln>
        </p:spPr>
      </p:pic>
      <p:pic>
        <p:nvPicPr>
          <p:cNvPr id="243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04" y="396154"/>
            <a:ext cx="14807692" cy="566592"/>
          </a:xfrm>
          <a:prstGeom prst="rect">
            <a:avLst/>
          </a:prstGeom>
          <a:ln w="3175">
            <a:miter lim="400000"/>
          </a:ln>
        </p:spPr>
      </p:pic>
      <p:pic>
        <p:nvPicPr>
          <p:cNvPr id="244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359211"/>
            <a:ext cx="16256000" cy="782178"/>
          </a:xfrm>
          <a:prstGeom prst="rect">
            <a:avLst/>
          </a:prstGeom>
          <a:ln w="3175">
            <a:miter lim="400000"/>
          </a:ln>
        </p:spPr>
      </p:pic>
      <p:pic>
        <p:nvPicPr>
          <p:cNvPr id="245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893" y="8596448"/>
            <a:ext cx="4251414" cy="307703"/>
          </a:xfrm>
          <a:prstGeom prst="rect">
            <a:avLst/>
          </a:prstGeom>
          <a:ln w="3175">
            <a:miter lim="400000"/>
          </a:ln>
        </p:spPr>
      </p:pic>
      <p:sp>
        <p:nvSpPr>
          <p:cNvPr id="246" name="LOREM IPSUM LOREM IPSUM"/>
          <p:cNvSpPr txBox="1"/>
          <p:nvPr/>
        </p:nvSpPr>
        <p:spPr>
          <a:xfrm>
            <a:off x="1676400" y="1156627"/>
            <a:ext cx="7795761" cy="6839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algn="l" defTabSz="457200">
              <a:lnSpc>
                <a:spcPct val="80000"/>
              </a:lnSpc>
              <a:spcBef>
                <a:spcPts val="1500"/>
              </a:spcBef>
              <a:defRPr sz="3300" b="0">
                <a:solidFill>
                  <a:srgbClr val="ED361C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pPr lvl="1"/>
            <a:r>
              <a:rPr lang="es-AR" dirty="0"/>
              <a:t>QUÉ HICIMOS</a:t>
            </a:r>
          </a:p>
          <a:p>
            <a:pPr lvl="1"/>
            <a:r>
              <a:rPr lang="es-AR" dirty="0"/>
              <a:t>Experiencias de las mujeres. Escenarios recurrentes</a:t>
            </a:r>
            <a:endParaRPr dirty="0"/>
          </a:p>
        </p:txBody>
      </p:sp>
      <p:sp>
        <p:nvSpPr>
          <p:cNvPr id="247" name="Rectángulo"/>
          <p:cNvSpPr/>
          <p:nvPr/>
        </p:nvSpPr>
        <p:spPr>
          <a:xfrm>
            <a:off x="10236200" y="-10901"/>
            <a:ext cx="2137569" cy="377429"/>
          </a:xfrm>
          <a:prstGeom prst="rect">
            <a:avLst/>
          </a:prstGeom>
          <a:solidFill>
            <a:srgbClr val="E63434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8" name="Rectángulo"/>
          <p:cNvSpPr/>
          <p:nvPr/>
        </p:nvSpPr>
        <p:spPr>
          <a:xfrm>
            <a:off x="14135100" y="-10901"/>
            <a:ext cx="2137569" cy="377429"/>
          </a:xfrm>
          <a:prstGeom prst="rect">
            <a:avLst/>
          </a:prstGeom>
          <a:solidFill>
            <a:srgbClr val="0038A8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9" name="Oval 8"/>
          <p:cNvSpPr/>
          <p:nvPr/>
        </p:nvSpPr>
        <p:spPr>
          <a:xfrm>
            <a:off x="5242176" y="1893775"/>
            <a:ext cx="5771649" cy="5771644"/>
          </a:xfrm>
          <a:prstGeom prst="ellipse">
            <a:avLst/>
          </a:prstGeom>
          <a:ln w="63500">
            <a:solidFill>
              <a:srgbClr val="FEFFFF"/>
            </a:solidFill>
            <a:miter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 defTabSz="914330">
              <a:defRPr sz="1400" b="0">
                <a:solidFill>
                  <a:srgbClr val="222222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endParaRPr/>
          </a:p>
        </p:txBody>
      </p:sp>
      <p:sp>
        <p:nvSpPr>
          <p:cNvPr id="250" name="Círculo"/>
          <p:cNvSpPr/>
          <p:nvPr/>
        </p:nvSpPr>
        <p:spPr>
          <a:xfrm>
            <a:off x="10322819" y="2885812"/>
            <a:ext cx="613834" cy="613834"/>
          </a:xfrm>
          <a:prstGeom prst="ellipse">
            <a:avLst/>
          </a:prstGeom>
          <a:solidFill>
            <a:srgbClr val="E63434"/>
          </a:solidFill>
          <a:ln w="3175">
            <a:miter lim="400000"/>
          </a:ln>
          <a:effectLst>
            <a:outerShdw blurRad="88900" dist="38100" dir="5400000" rotWithShape="0">
              <a:srgbClr val="000000">
                <a:alpha val="11000"/>
              </a:srgbClr>
            </a:outerShdw>
          </a:effectLst>
        </p:spPr>
        <p:txBody>
          <a:bodyPr lIns="0" tIns="0" rIns="0" bIns="0" anchor="ctr"/>
          <a:lstStyle/>
          <a:p>
            <a:pPr defTabSz="914330">
              <a:defRPr sz="1800" b="0">
                <a:solidFill>
                  <a:srgbClr val="F0F0F0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51" name="Figura"/>
          <p:cNvSpPr/>
          <p:nvPr/>
        </p:nvSpPr>
        <p:spPr>
          <a:xfrm>
            <a:off x="1641736" y="2386987"/>
            <a:ext cx="3282658" cy="1908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640" y="21600"/>
                </a:lnTo>
                <a:lnTo>
                  <a:pt x="640" y="12213"/>
                </a:lnTo>
                <a:lnTo>
                  <a:pt x="0" y="10800"/>
                </a:lnTo>
                <a:lnTo>
                  <a:pt x="640" y="9387"/>
                </a:lnTo>
                <a:close/>
              </a:path>
            </a:pathLst>
          </a:custGeom>
          <a:solidFill>
            <a:srgbClr val="FEFFFF"/>
          </a:solidFill>
          <a:ln w="3175">
            <a:miter lim="400000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lIns="0" tIns="0" rIns="0" bIns="0"/>
          <a:lstStyle/>
          <a:p>
            <a:pPr algn="l" defTabSz="914330">
              <a:lnSpc>
                <a:spcPct val="130000"/>
              </a:lnSpc>
              <a:spcBef>
                <a:spcPts val="1000"/>
              </a:spcBef>
              <a:defRPr sz="1000" b="0">
                <a:solidFill>
                  <a:srgbClr val="222222">
                    <a:alpha val="70000"/>
                  </a:srgbClr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52" name="LOREM IPSUM…"/>
          <p:cNvSpPr txBox="1"/>
          <p:nvPr/>
        </p:nvSpPr>
        <p:spPr>
          <a:xfrm>
            <a:off x="1687718" y="2575540"/>
            <a:ext cx="3282657" cy="10821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defTabSz="914330">
              <a:spcBef>
                <a:spcPts val="1000"/>
              </a:spcBef>
              <a:defRPr sz="1400" b="0">
                <a:solidFill>
                  <a:srgbClr val="222222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AR" sz="1800" dirty="0"/>
              <a:t>DESCONOCIMIENTO </a:t>
            </a:r>
          </a:p>
          <a:p>
            <a:pPr defTabSz="914330">
              <a:spcBef>
                <a:spcPts val="1000"/>
              </a:spcBef>
              <a:defRPr sz="1400" b="0">
                <a:solidFill>
                  <a:srgbClr val="222222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AR" sz="1800" dirty="0"/>
              <a:t>ENGAÑO</a:t>
            </a:r>
            <a:endParaRPr lang="es-AR" sz="1800" dirty="0">
              <a:solidFill>
                <a:srgbClr val="F0F0F0"/>
              </a:solidFill>
            </a:endParaRPr>
          </a:p>
        </p:txBody>
      </p:sp>
      <p:sp>
        <p:nvSpPr>
          <p:cNvPr id="253" name="Straight Connector 41"/>
          <p:cNvSpPr/>
          <p:nvPr/>
        </p:nvSpPr>
        <p:spPr>
          <a:xfrm>
            <a:off x="1733701" y="2423928"/>
            <a:ext cx="3190692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9" rIns="45719"/>
          <a:lstStyle/>
          <a:p>
            <a:pPr algn="l" defTabSz="914330">
              <a:defRPr sz="1800" b="0">
                <a:solidFill>
                  <a:srgbClr val="222222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54" name="Círculo"/>
          <p:cNvSpPr/>
          <p:nvPr/>
        </p:nvSpPr>
        <p:spPr>
          <a:xfrm>
            <a:off x="10439467" y="5622511"/>
            <a:ext cx="613834" cy="613835"/>
          </a:xfrm>
          <a:prstGeom prst="ellipse">
            <a:avLst/>
          </a:prstGeom>
          <a:solidFill>
            <a:srgbClr val="0038A8"/>
          </a:solidFill>
          <a:ln w="3175">
            <a:miter lim="400000"/>
          </a:ln>
          <a:effectLst>
            <a:outerShdw blurRad="88900" dist="38100" dir="5400000" rotWithShape="0">
              <a:srgbClr val="000000">
                <a:alpha val="11000"/>
              </a:srgbClr>
            </a:outerShdw>
          </a:effectLst>
        </p:spPr>
        <p:txBody>
          <a:bodyPr lIns="0" tIns="0" rIns="0" bIns="0" anchor="ctr"/>
          <a:lstStyle/>
          <a:p>
            <a:pPr defTabSz="914330">
              <a:defRPr sz="1800" b="0">
                <a:solidFill>
                  <a:srgbClr val="F0F0F0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55" name="Círculo"/>
          <p:cNvSpPr/>
          <p:nvPr/>
        </p:nvSpPr>
        <p:spPr>
          <a:xfrm>
            <a:off x="5051867" y="5622511"/>
            <a:ext cx="613834" cy="613835"/>
          </a:xfrm>
          <a:prstGeom prst="ellipse">
            <a:avLst/>
          </a:prstGeom>
          <a:solidFill>
            <a:srgbClr val="F67900"/>
          </a:solidFill>
          <a:ln w="3175">
            <a:miter lim="400000"/>
          </a:ln>
          <a:effectLst>
            <a:outerShdw blurRad="88900" dist="38100" dir="5400000" rotWithShape="0">
              <a:srgbClr val="000000">
                <a:alpha val="11000"/>
              </a:srgbClr>
            </a:outerShdw>
          </a:effectLst>
        </p:spPr>
        <p:txBody>
          <a:bodyPr lIns="0" tIns="0" rIns="0" bIns="0" anchor="ctr"/>
          <a:lstStyle/>
          <a:p>
            <a:pPr defTabSz="914330">
              <a:defRPr sz="1800" b="0">
                <a:solidFill>
                  <a:srgbClr val="F0F0F0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56" name="Círculo"/>
          <p:cNvSpPr/>
          <p:nvPr/>
        </p:nvSpPr>
        <p:spPr>
          <a:xfrm>
            <a:off x="5561014" y="2678982"/>
            <a:ext cx="613834" cy="613835"/>
          </a:xfrm>
          <a:prstGeom prst="ellipse">
            <a:avLst/>
          </a:prstGeom>
          <a:solidFill>
            <a:srgbClr val="7DBE4F"/>
          </a:solidFill>
          <a:ln w="3175">
            <a:miter lim="400000"/>
          </a:ln>
          <a:effectLst>
            <a:outerShdw blurRad="88900" dist="38100" dir="5400000" rotWithShape="0">
              <a:srgbClr val="000000">
                <a:alpha val="11000"/>
              </a:srgbClr>
            </a:outerShdw>
          </a:effectLst>
        </p:spPr>
        <p:txBody>
          <a:bodyPr lIns="0" tIns="0" rIns="0" bIns="0" anchor="ctr"/>
          <a:lstStyle/>
          <a:p>
            <a:pPr defTabSz="914330">
              <a:defRPr sz="1800" b="0">
                <a:solidFill>
                  <a:srgbClr val="F0F0F0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57" name="Figura"/>
          <p:cNvSpPr/>
          <p:nvPr/>
        </p:nvSpPr>
        <p:spPr>
          <a:xfrm>
            <a:off x="1641736" y="5491717"/>
            <a:ext cx="3282658" cy="1908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640" y="21600"/>
                </a:lnTo>
                <a:lnTo>
                  <a:pt x="640" y="12213"/>
                </a:lnTo>
                <a:lnTo>
                  <a:pt x="0" y="10800"/>
                </a:lnTo>
                <a:lnTo>
                  <a:pt x="640" y="9387"/>
                </a:lnTo>
                <a:close/>
              </a:path>
            </a:pathLst>
          </a:custGeom>
          <a:solidFill>
            <a:srgbClr val="FEFFFF"/>
          </a:solidFill>
          <a:ln w="3175">
            <a:miter lim="400000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lIns="0" tIns="0" rIns="0" bIns="0"/>
          <a:lstStyle/>
          <a:p>
            <a:pPr algn="l" defTabSz="914330">
              <a:lnSpc>
                <a:spcPct val="130000"/>
              </a:lnSpc>
              <a:spcBef>
                <a:spcPts val="1000"/>
              </a:spcBef>
              <a:defRPr sz="1000" b="0">
                <a:solidFill>
                  <a:srgbClr val="222222">
                    <a:alpha val="70000"/>
                  </a:srgbClr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58" name="LOREM IPSUM…"/>
          <p:cNvSpPr txBox="1"/>
          <p:nvPr/>
        </p:nvSpPr>
        <p:spPr>
          <a:xfrm>
            <a:off x="1687718" y="5680271"/>
            <a:ext cx="3282657" cy="10821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defTabSz="914330">
              <a:spcBef>
                <a:spcPts val="1000"/>
              </a:spcBef>
              <a:defRPr sz="1400" b="0">
                <a:solidFill>
                  <a:srgbClr val="222222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AR" sz="1800" dirty="0"/>
              <a:t>INGESTA</a:t>
            </a:r>
          </a:p>
          <a:p>
            <a:pPr defTabSz="914330">
              <a:spcBef>
                <a:spcPts val="1000"/>
              </a:spcBef>
              <a:defRPr sz="1400" b="0">
                <a:solidFill>
                  <a:srgbClr val="222222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AR" sz="1800" dirty="0"/>
              <a:t>INTRODUCCIÓN EN EL CUERPO</a:t>
            </a:r>
            <a:endParaRPr sz="1800" dirty="0">
              <a:solidFill>
                <a:srgbClr val="F0F0F0"/>
              </a:solidFill>
            </a:endParaRPr>
          </a:p>
        </p:txBody>
      </p:sp>
      <p:sp>
        <p:nvSpPr>
          <p:cNvPr id="259" name="Straight Connector 41"/>
          <p:cNvSpPr/>
          <p:nvPr/>
        </p:nvSpPr>
        <p:spPr>
          <a:xfrm>
            <a:off x="1733701" y="5528659"/>
            <a:ext cx="3190692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9" rIns="45719"/>
          <a:lstStyle/>
          <a:p>
            <a:pPr algn="l" defTabSz="914330">
              <a:defRPr sz="1800" b="0">
                <a:solidFill>
                  <a:srgbClr val="222222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60" name="Figura"/>
          <p:cNvSpPr/>
          <p:nvPr/>
        </p:nvSpPr>
        <p:spPr>
          <a:xfrm>
            <a:off x="11285625" y="5491717"/>
            <a:ext cx="3282658" cy="1908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640" y="21600"/>
                </a:lnTo>
                <a:lnTo>
                  <a:pt x="640" y="12213"/>
                </a:lnTo>
                <a:lnTo>
                  <a:pt x="0" y="10800"/>
                </a:lnTo>
                <a:lnTo>
                  <a:pt x="640" y="9387"/>
                </a:lnTo>
                <a:close/>
              </a:path>
            </a:pathLst>
          </a:custGeom>
          <a:solidFill>
            <a:srgbClr val="FEFFFF"/>
          </a:solidFill>
          <a:ln w="3175">
            <a:miter lim="400000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lIns="0" tIns="0" rIns="0" bIns="0"/>
          <a:lstStyle/>
          <a:p>
            <a:pPr algn="l" defTabSz="914330">
              <a:lnSpc>
                <a:spcPct val="130000"/>
              </a:lnSpc>
              <a:spcBef>
                <a:spcPts val="1000"/>
              </a:spcBef>
              <a:defRPr sz="1000" b="0">
                <a:solidFill>
                  <a:srgbClr val="222222">
                    <a:alpha val="70000"/>
                  </a:srgbClr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61" name="LOREM IPSUM…"/>
          <p:cNvSpPr txBox="1"/>
          <p:nvPr/>
        </p:nvSpPr>
        <p:spPr>
          <a:xfrm>
            <a:off x="11331607" y="5680271"/>
            <a:ext cx="3282657" cy="10821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defTabSz="914330">
              <a:spcBef>
                <a:spcPts val="1000"/>
              </a:spcBef>
              <a:defRPr sz="1400" b="0">
                <a:solidFill>
                  <a:srgbClr val="222222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ES" sz="1800" dirty="0"/>
              <a:t>VULNERABILIDAD </a:t>
            </a:r>
          </a:p>
          <a:p>
            <a:pPr defTabSz="914330">
              <a:spcBef>
                <a:spcPts val="1000"/>
              </a:spcBef>
              <a:defRPr sz="1400" b="0">
                <a:solidFill>
                  <a:srgbClr val="222222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ES" sz="1800" dirty="0"/>
              <a:t>EXTREMA</a:t>
            </a:r>
            <a:endParaRPr sz="1800" dirty="0">
              <a:solidFill>
                <a:srgbClr val="F0F0F0"/>
              </a:solidFill>
            </a:endParaRPr>
          </a:p>
        </p:txBody>
      </p:sp>
      <p:sp>
        <p:nvSpPr>
          <p:cNvPr id="262" name="Straight Connector 41"/>
          <p:cNvSpPr/>
          <p:nvPr/>
        </p:nvSpPr>
        <p:spPr>
          <a:xfrm>
            <a:off x="11377590" y="5528659"/>
            <a:ext cx="3190692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9" rIns="45719"/>
          <a:lstStyle/>
          <a:p>
            <a:pPr algn="l" defTabSz="914330">
              <a:defRPr sz="1800" b="0">
                <a:solidFill>
                  <a:srgbClr val="222222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63" name="Figura"/>
          <p:cNvSpPr/>
          <p:nvPr/>
        </p:nvSpPr>
        <p:spPr>
          <a:xfrm>
            <a:off x="11285625" y="2288478"/>
            <a:ext cx="3282658" cy="1908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640" y="21600"/>
                </a:lnTo>
                <a:lnTo>
                  <a:pt x="640" y="12213"/>
                </a:lnTo>
                <a:lnTo>
                  <a:pt x="0" y="10800"/>
                </a:lnTo>
                <a:lnTo>
                  <a:pt x="640" y="9387"/>
                </a:lnTo>
                <a:close/>
              </a:path>
            </a:pathLst>
          </a:custGeom>
          <a:solidFill>
            <a:srgbClr val="FEFFFF"/>
          </a:solidFill>
          <a:ln w="3175">
            <a:miter lim="400000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lIns="0" tIns="0" rIns="0" bIns="0"/>
          <a:lstStyle/>
          <a:p>
            <a:pPr algn="l" defTabSz="914330">
              <a:lnSpc>
                <a:spcPct val="130000"/>
              </a:lnSpc>
              <a:spcBef>
                <a:spcPts val="1000"/>
              </a:spcBef>
              <a:defRPr sz="1000" b="0">
                <a:solidFill>
                  <a:srgbClr val="222222">
                    <a:alpha val="70000"/>
                  </a:srgbClr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264" name="LOREM IPSUM…"/>
          <p:cNvSpPr txBox="1"/>
          <p:nvPr/>
        </p:nvSpPr>
        <p:spPr>
          <a:xfrm>
            <a:off x="11331607" y="2477031"/>
            <a:ext cx="3282657" cy="10821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defTabSz="914330">
              <a:spcBef>
                <a:spcPts val="1000"/>
              </a:spcBef>
              <a:defRPr sz="1400" b="0">
                <a:solidFill>
                  <a:srgbClr val="222222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AR" sz="1800" dirty="0"/>
              <a:t>COACCIÓN DIRECTA </a:t>
            </a:r>
          </a:p>
          <a:p>
            <a:pPr defTabSz="914330">
              <a:spcBef>
                <a:spcPts val="1000"/>
              </a:spcBef>
              <a:defRPr sz="1400" b="0">
                <a:solidFill>
                  <a:srgbClr val="222222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AR" sz="1800" dirty="0"/>
              <a:t>CONTEXTO VG</a:t>
            </a:r>
            <a:endParaRPr sz="1800" dirty="0">
              <a:solidFill>
                <a:srgbClr val="F0F0F0"/>
              </a:solidFill>
            </a:endParaRPr>
          </a:p>
        </p:txBody>
      </p:sp>
      <p:sp>
        <p:nvSpPr>
          <p:cNvPr id="265" name="Straight Connector 41"/>
          <p:cNvSpPr/>
          <p:nvPr/>
        </p:nvSpPr>
        <p:spPr>
          <a:xfrm>
            <a:off x="11377590" y="2325419"/>
            <a:ext cx="3190692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9" rIns="45719"/>
          <a:lstStyle/>
          <a:p>
            <a:pPr algn="l" defTabSz="914330">
              <a:defRPr sz="1800" b="0">
                <a:solidFill>
                  <a:srgbClr val="222222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Imagen" descr="Imagen"/>
          <p:cNvPicPr>
            <a:picLocks/>
          </p:cNvPicPr>
          <p:nvPr/>
        </p:nvPicPr>
        <p:blipFill>
          <a:blip r:embed="rId3"/>
          <a:srcRect t="4199" r="1202" b="4199"/>
          <a:stretch>
            <a:fillRect/>
          </a:stretch>
        </p:blipFill>
        <p:spPr>
          <a:xfrm>
            <a:off x="6474" y="1190"/>
            <a:ext cx="16243004" cy="9141585"/>
          </a:xfrm>
          <a:prstGeom prst="rect">
            <a:avLst/>
          </a:prstGeom>
          <a:ln w="3175">
            <a:miter lim="400000"/>
          </a:ln>
        </p:spPr>
      </p:pic>
      <p:pic>
        <p:nvPicPr>
          <p:cNvPr id="194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904" y="396154"/>
            <a:ext cx="14807692" cy="566592"/>
          </a:xfrm>
          <a:prstGeom prst="rect">
            <a:avLst/>
          </a:prstGeom>
          <a:ln w="3175">
            <a:miter lim="400000"/>
          </a:ln>
        </p:spPr>
      </p:pic>
      <p:pic>
        <p:nvPicPr>
          <p:cNvPr id="195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359211"/>
            <a:ext cx="16256000" cy="782178"/>
          </a:xfrm>
          <a:prstGeom prst="rect">
            <a:avLst/>
          </a:prstGeom>
          <a:ln w="3175">
            <a:miter lim="400000"/>
          </a:ln>
        </p:spPr>
      </p:pic>
      <p:pic>
        <p:nvPicPr>
          <p:cNvPr id="196" name="Imagen" descr="Image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893" y="8596448"/>
            <a:ext cx="4251414" cy="307703"/>
          </a:xfrm>
          <a:prstGeom prst="rect">
            <a:avLst/>
          </a:prstGeom>
          <a:ln w="3175">
            <a:miter lim="400000"/>
          </a:ln>
        </p:spPr>
      </p:pic>
      <p:sp>
        <p:nvSpPr>
          <p:cNvPr id="197" name="LOREM IPSUM LOREM IPSUM"/>
          <p:cNvSpPr txBox="1"/>
          <p:nvPr/>
        </p:nvSpPr>
        <p:spPr>
          <a:xfrm>
            <a:off x="1676400" y="1256205"/>
            <a:ext cx="7795761" cy="4847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algn="l" defTabSz="457200">
              <a:lnSpc>
                <a:spcPct val="80000"/>
              </a:lnSpc>
              <a:spcBef>
                <a:spcPts val="1500"/>
              </a:spcBef>
              <a:defRPr sz="3300" b="0">
                <a:solidFill>
                  <a:srgbClr val="ED361C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rPr lang="es-ES" dirty="0"/>
              <a:t>QUÉ HICIMOS: aplicación a teoría del delito</a:t>
            </a:r>
            <a:endParaRPr dirty="0"/>
          </a:p>
        </p:txBody>
      </p:sp>
      <p:pic>
        <p:nvPicPr>
          <p:cNvPr id="198" name="Imagen" descr="Image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6469" y="4429024"/>
            <a:ext cx="13817810" cy="42258"/>
          </a:xfrm>
          <a:prstGeom prst="rect">
            <a:avLst/>
          </a:prstGeom>
          <a:ln w="3175">
            <a:miter lim="400000"/>
          </a:ln>
        </p:spPr>
      </p:pic>
      <p:pic>
        <p:nvPicPr>
          <p:cNvPr id="199" name="Imagen" descr="Image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1271" y="3555077"/>
            <a:ext cx="38101" cy="2436585"/>
          </a:xfrm>
          <a:prstGeom prst="rect">
            <a:avLst/>
          </a:prstGeom>
          <a:ln w="3175">
            <a:miter lim="400000"/>
          </a:ln>
        </p:spPr>
      </p:pic>
      <p:pic>
        <p:nvPicPr>
          <p:cNvPr id="200" name="Imagen" descr="Image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74606" y="4189486"/>
            <a:ext cx="546522" cy="546521"/>
          </a:xfrm>
          <a:prstGeom prst="rect">
            <a:avLst/>
          </a:prstGeom>
          <a:ln w="3175">
            <a:miter lim="400000"/>
          </a:ln>
        </p:spPr>
      </p:pic>
      <p:pic>
        <p:nvPicPr>
          <p:cNvPr id="201" name="Imagen" descr="Image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3468" y="3561166"/>
            <a:ext cx="38101" cy="2436585"/>
          </a:xfrm>
          <a:prstGeom prst="rect">
            <a:avLst/>
          </a:prstGeom>
          <a:ln w="3175">
            <a:miter lim="400000"/>
          </a:ln>
        </p:spPr>
      </p:pic>
      <p:pic>
        <p:nvPicPr>
          <p:cNvPr id="202" name="Imagen" descr="Imagen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95606" y="4204371"/>
            <a:ext cx="533823" cy="533822"/>
          </a:xfrm>
          <a:prstGeom prst="rect">
            <a:avLst/>
          </a:prstGeom>
          <a:ln w="3175">
            <a:miter lim="400000"/>
          </a:ln>
        </p:spPr>
      </p:pic>
      <p:pic>
        <p:nvPicPr>
          <p:cNvPr id="203" name="Imagen" descr="Image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56630" y="3502609"/>
            <a:ext cx="38101" cy="2436585"/>
          </a:xfrm>
          <a:prstGeom prst="rect">
            <a:avLst/>
          </a:prstGeom>
          <a:ln w="3175">
            <a:miter lim="400000"/>
          </a:ln>
        </p:spPr>
      </p:pic>
      <p:pic>
        <p:nvPicPr>
          <p:cNvPr id="204" name="Imagen" descr="Image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87835" y="4176892"/>
            <a:ext cx="546523" cy="546521"/>
          </a:xfrm>
          <a:prstGeom prst="rect">
            <a:avLst/>
          </a:prstGeom>
          <a:ln w="3175">
            <a:miter lim="400000"/>
          </a:ln>
        </p:spPr>
      </p:pic>
      <p:pic>
        <p:nvPicPr>
          <p:cNvPr id="206" name="Imagen" descr="Imagen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917071" y="4204371"/>
            <a:ext cx="533823" cy="533822"/>
          </a:xfrm>
          <a:prstGeom prst="rect">
            <a:avLst/>
          </a:prstGeom>
          <a:ln w="3175">
            <a:miter lim="400000"/>
          </a:ln>
        </p:spPr>
      </p:pic>
      <p:pic>
        <p:nvPicPr>
          <p:cNvPr id="207" name="Imagen" descr="Image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791534" y="3561167"/>
            <a:ext cx="38101" cy="2436585"/>
          </a:xfrm>
          <a:prstGeom prst="rect">
            <a:avLst/>
          </a:prstGeom>
          <a:ln w="3175">
            <a:miter lim="400000"/>
          </a:ln>
        </p:spPr>
      </p:pic>
      <p:pic>
        <p:nvPicPr>
          <p:cNvPr id="208" name="Imagen" descr="Image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511686" y="4191672"/>
            <a:ext cx="546523" cy="546521"/>
          </a:xfrm>
          <a:prstGeom prst="rect">
            <a:avLst/>
          </a:prstGeom>
          <a:noFill/>
          <a:ln w="3175">
            <a:miter lim="400000"/>
          </a:ln>
        </p:spPr>
      </p:pic>
      <p:sp>
        <p:nvSpPr>
          <p:cNvPr id="209" name="LOREM IPSUM"/>
          <p:cNvSpPr txBox="1"/>
          <p:nvPr/>
        </p:nvSpPr>
        <p:spPr>
          <a:xfrm>
            <a:off x="2521622" y="2788604"/>
            <a:ext cx="1639337" cy="3761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>
              <a:defRPr b="0">
                <a:solidFill>
                  <a:srgbClr val="5E5E5E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rPr lang="es-ES" dirty="0"/>
              <a:t>TIPO OBJETIVO</a:t>
            </a:r>
            <a:endParaRPr dirty="0"/>
          </a:p>
        </p:txBody>
      </p:sp>
      <p:sp>
        <p:nvSpPr>
          <p:cNvPr id="210" name="LOREM IPSUM"/>
          <p:cNvSpPr txBox="1"/>
          <p:nvPr/>
        </p:nvSpPr>
        <p:spPr>
          <a:xfrm>
            <a:off x="5385944" y="2759197"/>
            <a:ext cx="1753150" cy="3761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>
              <a:defRPr b="0">
                <a:solidFill>
                  <a:srgbClr val="5E5E5E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rPr lang="es-ES" dirty="0"/>
              <a:t>TIPO SUBJETIVO</a:t>
            </a:r>
            <a:endParaRPr dirty="0"/>
          </a:p>
        </p:txBody>
      </p:sp>
      <p:sp>
        <p:nvSpPr>
          <p:cNvPr id="211" name="LOREM IPSUM"/>
          <p:cNvSpPr txBox="1"/>
          <p:nvPr/>
        </p:nvSpPr>
        <p:spPr>
          <a:xfrm>
            <a:off x="8284063" y="2788604"/>
            <a:ext cx="1907038" cy="3761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>
              <a:defRPr b="0">
                <a:solidFill>
                  <a:srgbClr val="5E5E5E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rPr lang="es-ES" dirty="0"/>
              <a:t>ANTIJURIDICIDAD</a:t>
            </a:r>
            <a:endParaRPr dirty="0"/>
          </a:p>
        </p:txBody>
      </p:sp>
      <p:sp>
        <p:nvSpPr>
          <p:cNvPr id="212" name="LOREM IPSUM"/>
          <p:cNvSpPr txBox="1"/>
          <p:nvPr/>
        </p:nvSpPr>
        <p:spPr>
          <a:xfrm>
            <a:off x="11385152" y="2744869"/>
            <a:ext cx="1597659" cy="3761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>
              <a:defRPr b="0">
                <a:solidFill>
                  <a:srgbClr val="5E5E5E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rPr lang="es-ES" dirty="0"/>
              <a:t>CULPABILIDAD</a:t>
            </a:r>
            <a:endParaRPr dirty="0"/>
          </a:p>
        </p:txBody>
      </p:sp>
      <p:sp>
        <p:nvSpPr>
          <p:cNvPr id="213" name="LOREM IPSUM"/>
          <p:cNvSpPr txBox="1"/>
          <p:nvPr/>
        </p:nvSpPr>
        <p:spPr>
          <a:xfrm>
            <a:off x="13819406" y="2605309"/>
            <a:ext cx="1931083" cy="6839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>
              <a:defRPr b="0">
                <a:solidFill>
                  <a:srgbClr val="5E5E5E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rPr lang="es-ES" dirty="0"/>
              <a:t>DETERMINACIÓN </a:t>
            </a:r>
          </a:p>
          <a:p>
            <a:r>
              <a:rPr lang="es-ES" dirty="0"/>
              <a:t>DE LA PENA</a:t>
            </a:r>
            <a:endParaRPr dirty="0"/>
          </a:p>
        </p:txBody>
      </p:sp>
      <p:sp>
        <p:nvSpPr>
          <p:cNvPr id="214" name="Lorem Ipsum ha sido el texto de relleno estándar de las industrias desde el"/>
          <p:cNvSpPr txBox="1"/>
          <p:nvPr/>
        </p:nvSpPr>
        <p:spPr>
          <a:xfrm>
            <a:off x="31176" y="6067997"/>
            <a:ext cx="2307618" cy="13955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3866" tIns="33866" rIns="33866" bIns="33866" anchor="ctr">
            <a:spAutoFit/>
          </a:bodyPr>
          <a:lstStyle>
            <a:lvl1pPr defTabSz="457200">
              <a:lnSpc>
                <a:spcPts val="3600"/>
              </a:lnSpc>
              <a:spcBef>
                <a:spcPts val="1500"/>
              </a:spcBef>
              <a:defRPr sz="1700"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dirty="0"/>
              <a:t>Aportes inocuos / participación secundaria / estereotipos</a:t>
            </a:r>
            <a:r>
              <a:rPr dirty="0"/>
              <a:t> </a:t>
            </a:r>
          </a:p>
        </p:txBody>
      </p:sp>
      <p:sp>
        <p:nvSpPr>
          <p:cNvPr id="215" name="Rectángulo"/>
          <p:cNvSpPr/>
          <p:nvPr/>
        </p:nvSpPr>
        <p:spPr>
          <a:xfrm>
            <a:off x="10236200" y="-10901"/>
            <a:ext cx="2137569" cy="377429"/>
          </a:xfrm>
          <a:prstGeom prst="rect">
            <a:avLst/>
          </a:prstGeom>
          <a:solidFill>
            <a:srgbClr val="E63434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6" name="Rectángulo"/>
          <p:cNvSpPr/>
          <p:nvPr/>
        </p:nvSpPr>
        <p:spPr>
          <a:xfrm>
            <a:off x="14135100" y="-10901"/>
            <a:ext cx="2137569" cy="377429"/>
          </a:xfrm>
          <a:prstGeom prst="rect">
            <a:avLst/>
          </a:prstGeom>
          <a:solidFill>
            <a:srgbClr val="0038A8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7" name="Lorem Ipsum ha sido el texto de relleno estándar de las industrias desde el"/>
          <p:cNvSpPr txBox="1"/>
          <p:nvPr/>
        </p:nvSpPr>
        <p:spPr>
          <a:xfrm>
            <a:off x="4879686" y="6067997"/>
            <a:ext cx="2727564" cy="13955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defTabSz="457200">
              <a:lnSpc>
                <a:spcPts val="3600"/>
              </a:lnSpc>
              <a:spcBef>
                <a:spcPts val="1500"/>
              </a:spcBef>
              <a:defRPr sz="1700"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dirty="0"/>
              <a:t>Conocimiento efectivo (análisis contextualizado) vs. Estereotipos</a:t>
            </a:r>
            <a:endParaRPr dirty="0"/>
          </a:p>
        </p:txBody>
      </p:sp>
      <p:sp>
        <p:nvSpPr>
          <p:cNvPr id="218" name="Lorem Ipsum ha sido el texto de relleno estándar de las industrias desde el"/>
          <p:cNvSpPr txBox="1"/>
          <p:nvPr/>
        </p:nvSpPr>
        <p:spPr>
          <a:xfrm>
            <a:off x="7873800" y="5861803"/>
            <a:ext cx="2727564" cy="20495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defTabSz="457200">
              <a:lnSpc>
                <a:spcPts val="3600"/>
              </a:lnSpc>
              <a:spcBef>
                <a:spcPts val="1500"/>
              </a:spcBef>
              <a:defRPr sz="1700"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dirty="0"/>
              <a:t>Contextos de VG / Coacción / Necesidad apremiante. Roles de género.</a:t>
            </a:r>
          </a:p>
          <a:p>
            <a:r>
              <a:rPr lang="es-ES" dirty="0"/>
              <a:t>Ponderación contextualizada.</a:t>
            </a:r>
            <a:endParaRPr dirty="0"/>
          </a:p>
        </p:txBody>
      </p:sp>
      <p:sp>
        <p:nvSpPr>
          <p:cNvPr id="219" name="Lorem Ipsum ha sido el texto de relleno estándar de las industrias desde el"/>
          <p:cNvSpPr txBox="1"/>
          <p:nvPr/>
        </p:nvSpPr>
        <p:spPr>
          <a:xfrm>
            <a:off x="10795026" y="5767070"/>
            <a:ext cx="2576665" cy="23252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3866" tIns="33866" rIns="33866" bIns="33866" anchor="ctr">
            <a:spAutoFit/>
          </a:bodyPr>
          <a:lstStyle>
            <a:lvl1pPr defTabSz="457200">
              <a:lnSpc>
                <a:spcPts val="3600"/>
              </a:lnSpc>
              <a:spcBef>
                <a:spcPts val="1500"/>
              </a:spcBef>
              <a:defRPr sz="1700"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MX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</a:t>
            </a:r>
            <a:r>
              <a:rPr lang="es-MX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tado de necesidad disculpante / Falta de autonomía / Cláusula de no punibilidad para víctimas de trata.</a:t>
            </a:r>
            <a:r>
              <a:rPr lang="es-AR" dirty="0">
                <a:effectLst/>
              </a:rPr>
              <a:t> </a:t>
            </a:r>
            <a:endParaRPr dirty="0"/>
          </a:p>
        </p:txBody>
      </p:sp>
      <p:sp>
        <p:nvSpPr>
          <p:cNvPr id="220" name="Lorem Ipsum ha sido el texto de relleno estándar de las industrias desde el"/>
          <p:cNvSpPr txBox="1"/>
          <p:nvPr/>
        </p:nvSpPr>
        <p:spPr>
          <a:xfrm>
            <a:off x="13421164" y="5835728"/>
            <a:ext cx="2727563" cy="186285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defTabSz="457200">
              <a:lnSpc>
                <a:spcPts val="3600"/>
              </a:lnSpc>
              <a:spcBef>
                <a:spcPts val="1500"/>
              </a:spcBef>
              <a:defRPr sz="1700"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MX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s-MX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erforación del mínimo penal (pena en suspenso) / Reglas de Bangkok</a:t>
            </a:r>
            <a:r>
              <a:rPr lang="es-AR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Extrañamiento anticipado</a:t>
            </a:r>
            <a:endParaRPr dirty="0"/>
          </a:p>
        </p:txBody>
      </p:sp>
      <p:pic>
        <p:nvPicPr>
          <p:cNvPr id="2" name="Imagen" descr="Imagen">
            <a:extLst>
              <a:ext uri="{FF2B5EF4-FFF2-40B4-BE49-F238E27FC236}">
                <a16:creationId xmlns:a16="http://schemas.microsoft.com/office/drawing/2014/main" id="{38ADA198-8A75-8C59-3A20-0733A259E2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3411" y="4204371"/>
            <a:ext cx="533823" cy="533822"/>
          </a:xfrm>
          <a:prstGeom prst="rect">
            <a:avLst/>
          </a:prstGeom>
          <a:ln w="3175">
            <a:miter lim="400000"/>
          </a:ln>
        </p:spPr>
      </p:pic>
      <p:pic>
        <p:nvPicPr>
          <p:cNvPr id="4" name="Imagen" descr="Imagen">
            <a:extLst>
              <a:ext uri="{FF2B5EF4-FFF2-40B4-BE49-F238E27FC236}">
                <a16:creationId xmlns:a16="http://schemas.microsoft.com/office/drawing/2014/main" id="{427E7024-DE41-1A1C-D23B-893991954F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1290" y="3561165"/>
            <a:ext cx="38101" cy="2436585"/>
          </a:xfrm>
          <a:prstGeom prst="rect">
            <a:avLst/>
          </a:prstGeom>
          <a:ln w="3175">
            <a:miter lim="400000"/>
          </a:ln>
        </p:spPr>
      </p:pic>
      <p:pic>
        <p:nvPicPr>
          <p:cNvPr id="5" name="Imagen" descr="Imagen">
            <a:extLst>
              <a:ext uri="{FF2B5EF4-FFF2-40B4-BE49-F238E27FC236}">
                <a16:creationId xmlns:a16="http://schemas.microsoft.com/office/drawing/2014/main" id="{D533EF3E-7695-A545-F303-BE40DF11C7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64931" y="3517714"/>
            <a:ext cx="38101" cy="2436585"/>
          </a:xfrm>
          <a:prstGeom prst="rect">
            <a:avLst/>
          </a:prstGeom>
          <a:ln w="3175">
            <a:miter lim="400000"/>
          </a:ln>
        </p:spPr>
      </p:pic>
      <p:sp>
        <p:nvSpPr>
          <p:cNvPr id="6" name="LOREM IPSUM">
            <a:extLst>
              <a:ext uri="{FF2B5EF4-FFF2-40B4-BE49-F238E27FC236}">
                <a16:creationId xmlns:a16="http://schemas.microsoft.com/office/drawing/2014/main" id="{F1CEFFCC-79ED-9DDF-5D5D-BF61AC237796}"/>
              </a:ext>
            </a:extLst>
          </p:cNvPr>
          <p:cNvSpPr txBox="1"/>
          <p:nvPr/>
        </p:nvSpPr>
        <p:spPr>
          <a:xfrm>
            <a:off x="220305" y="2681524"/>
            <a:ext cx="1321942" cy="6839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>
              <a:defRPr b="0">
                <a:solidFill>
                  <a:srgbClr val="5E5E5E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rPr lang="es-ES" dirty="0"/>
              <a:t>CONTROL</a:t>
            </a:r>
          </a:p>
          <a:p>
            <a:r>
              <a:rPr lang="es-ES" dirty="0"/>
              <a:t>ACUSACIÓN</a:t>
            </a:r>
            <a:endParaRPr dirty="0"/>
          </a:p>
        </p:txBody>
      </p:sp>
      <p:sp>
        <p:nvSpPr>
          <p:cNvPr id="7" name="Lorem Ipsum ha sido el texto de relleno estándar de las industrias desde el">
            <a:extLst>
              <a:ext uri="{FF2B5EF4-FFF2-40B4-BE49-F238E27FC236}">
                <a16:creationId xmlns:a16="http://schemas.microsoft.com/office/drawing/2014/main" id="{1C78133F-9060-5002-41B1-854825284AA6}"/>
              </a:ext>
            </a:extLst>
          </p:cNvPr>
          <p:cNvSpPr txBox="1"/>
          <p:nvPr/>
        </p:nvSpPr>
        <p:spPr>
          <a:xfrm>
            <a:off x="2345268" y="6067997"/>
            <a:ext cx="2454219" cy="13955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3866" tIns="33866" rIns="33866" bIns="33866" anchor="ctr">
            <a:spAutoFit/>
          </a:bodyPr>
          <a:lstStyle>
            <a:lvl1pPr defTabSz="457200">
              <a:lnSpc>
                <a:spcPts val="3600"/>
              </a:lnSpc>
              <a:spcBef>
                <a:spcPts val="1500"/>
              </a:spcBef>
              <a:defRPr sz="1700"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dirty="0"/>
              <a:t>Falta de dominio (“mulas” o coimputadas con pareja maltratadora)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n" descr="Imagen"/>
          <p:cNvPicPr>
            <a:picLocks noChangeAspect="1"/>
          </p:cNvPicPr>
          <p:nvPr/>
        </p:nvPicPr>
        <p:blipFill>
          <a:blip r:embed="rId2"/>
          <a:srcRect t="4199" r="1202" b="4199"/>
          <a:stretch>
            <a:fillRect/>
          </a:stretch>
        </p:blipFill>
        <p:spPr>
          <a:xfrm>
            <a:off x="7771060" y="679450"/>
            <a:ext cx="8343507" cy="9141584"/>
          </a:xfrm>
          <a:prstGeom prst="rect">
            <a:avLst/>
          </a:prstGeom>
          <a:ln w="3175">
            <a:miter lim="400000"/>
          </a:ln>
        </p:spPr>
      </p:pic>
      <p:pic>
        <p:nvPicPr>
          <p:cNvPr id="129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04" y="396154"/>
            <a:ext cx="14807692" cy="566592"/>
          </a:xfrm>
          <a:prstGeom prst="rect">
            <a:avLst/>
          </a:prstGeom>
          <a:ln w="3175">
            <a:miter lim="400000"/>
          </a:ln>
        </p:spPr>
      </p:pic>
      <p:sp>
        <p:nvSpPr>
          <p:cNvPr id="130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9094385" y="1913244"/>
            <a:ext cx="6347680" cy="11011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b="1" dirty="0"/>
              <a:t>Mejores herramientas para una defensa con enfoque de género</a:t>
            </a:r>
          </a:p>
        </p:txBody>
      </p:sp>
      <p:sp>
        <p:nvSpPr>
          <p:cNvPr id="131" name="LOREM IPSUM LOREM IPSUM LOREM IPSUM LOREM IPSUMLOREM  IPSUMLOREM IPSUM"/>
          <p:cNvSpPr txBox="1"/>
          <p:nvPr/>
        </p:nvSpPr>
        <p:spPr>
          <a:xfrm>
            <a:off x="1676400" y="1274165"/>
            <a:ext cx="3835450" cy="10584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457200">
              <a:lnSpc>
                <a:spcPct val="80000"/>
              </a:lnSpc>
              <a:spcBef>
                <a:spcPts val="1500"/>
              </a:spcBef>
              <a:defRPr sz="2600" b="0">
                <a:solidFill>
                  <a:srgbClr val="ED361C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ES" sz="3200" dirty="0"/>
              <a:t>QUÉ LOGRAMOS</a:t>
            </a:r>
          </a:p>
          <a:p>
            <a:pPr algn="l" defTabSz="457200">
              <a:lnSpc>
                <a:spcPct val="80000"/>
              </a:lnSpc>
              <a:spcBef>
                <a:spcPts val="1500"/>
              </a:spcBef>
              <a:defRPr sz="2600" b="0">
                <a:solidFill>
                  <a:srgbClr val="ED361C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pPr>
            <a:r>
              <a:rPr lang="es-ES" sz="3200" dirty="0"/>
              <a:t>HACIA DÓNDE VAMOS</a:t>
            </a:r>
            <a:endParaRPr sz="3200" dirty="0"/>
          </a:p>
        </p:txBody>
      </p:sp>
      <p:pic>
        <p:nvPicPr>
          <p:cNvPr id="132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359211"/>
            <a:ext cx="16256000" cy="782178"/>
          </a:xfrm>
          <a:prstGeom prst="rect">
            <a:avLst/>
          </a:prstGeom>
          <a:ln w="3175">
            <a:miter lim="400000"/>
          </a:ln>
        </p:spPr>
      </p:pic>
      <p:pic>
        <p:nvPicPr>
          <p:cNvPr id="133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893" y="8596448"/>
            <a:ext cx="4251414" cy="307703"/>
          </a:xfrm>
          <a:prstGeom prst="rect">
            <a:avLst/>
          </a:prstGeom>
          <a:ln w="3175">
            <a:miter lim="400000"/>
          </a:ln>
        </p:spPr>
      </p:pic>
      <p:sp>
        <p:nvSpPr>
          <p:cNvPr id="134" name="Lorem Ipsum ha sido el texto de relleno estándar de las industrias desde el año 1500, cuando un impresor (N. delT.Lorem ipsum dolor sit amet,"/>
          <p:cNvSpPr txBox="1"/>
          <p:nvPr/>
        </p:nvSpPr>
        <p:spPr>
          <a:xfrm>
            <a:off x="9088916" y="3757888"/>
            <a:ext cx="6347680" cy="42686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marL="238125" indent="-238125" algn="l" defTabSz="457200">
              <a:lnSpc>
                <a:spcPts val="4300"/>
              </a:lnSpc>
              <a:spcBef>
                <a:spcPts val="1500"/>
              </a:spcBef>
              <a:buSzPct val="125000"/>
              <a:buChar char="•"/>
              <a:defRPr b="0">
                <a:solidFill>
                  <a:srgbClr val="5E5E5E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rPr lang="es-ES" b="1" dirty="0"/>
              <a:t>Impacto en jurisprudencia: </a:t>
            </a:r>
          </a:p>
          <a:p>
            <a:pPr>
              <a:buFont typeface="Wingdings" pitchFamily="2" charset="2"/>
              <a:buChar char="ü"/>
            </a:pPr>
            <a:r>
              <a:rPr lang="es-ES" dirty="0"/>
              <a:t> No se comprobó aporte al hecho (CFCP)</a:t>
            </a:r>
          </a:p>
          <a:p>
            <a:pPr>
              <a:buFont typeface="Wingdings" pitchFamily="2" charset="2"/>
              <a:buChar char="ü"/>
            </a:pPr>
            <a:r>
              <a:rPr lang="es-ES" dirty="0"/>
              <a:t> Estado de necesidad justificante (CFCP)</a:t>
            </a:r>
          </a:p>
          <a:p>
            <a:pPr>
              <a:buFont typeface="Wingdings" pitchFamily="2" charset="2"/>
              <a:buChar char="ü"/>
            </a:pPr>
            <a:r>
              <a:rPr lang="es-ES" dirty="0"/>
              <a:t> Estado de necesidad </a:t>
            </a:r>
            <a:r>
              <a:rPr lang="es-ES" dirty="0" err="1"/>
              <a:t>disculpante</a:t>
            </a:r>
            <a:r>
              <a:rPr lang="es-ES" dirty="0"/>
              <a:t> (CFCP)</a:t>
            </a:r>
          </a:p>
          <a:p>
            <a:pPr>
              <a:buFont typeface="Wingdings" pitchFamily="2" charset="2"/>
              <a:buChar char="ü"/>
            </a:pPr>
            <a:r>
              <a:rPr lang="es-ES" dirty="0"/>
              <a:t> Cláusula no punibilidad – Trata (</a:t>
            </a:r>
            <a:r>
              <a:rPr lang="es-ES" dirty="0" err="1"/>
              <a:t>Jdo</a:t>
            </a:r>
            <a:r>
              <a:rPr lang="es-ES" dirty="0"/>
              <a:t>. </a:t>
            </a:r>
            <a:r>
              <a:rPr lang="es-ES" dirty="0" err="1"/>
              <a:t>Pe.Ec</a:t>
            </a:r>
            <a:r>
              <a:rPr lang="es-ES" dirty="0"/>
              <a:t>.)</a:t>
            </a:r>
          </a:p>
          <a:p>
            <a:endParaRPr dirty="0"/>
          </a:p>
        </p:txBody>
      </p:sp>
      <p:sp>
        <p:nvSpPr>
          <p:cNvPr id="137" name="Rectángulo"/>
          <p:cNvSpPr/>
          <p:nvPr/>
        </p:nvSpPr>
        <p:spPr>
          <a:xfrm>
            <a:off x="10236200" y="-10901"/>
            <a:ext cx="2137569" cy="377429"/>
          </a:xfrm>
          <a:prstGeom prst="rect">
            <a:avLst/>
          </a:prstGeom>
          <a:solidFill>
            <a:srgbClr val="E63434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8" name="Rectángulo"/>
          <p:cNvSpPr/>
          <p:nvPr/>
        </p:nvSpPr>
        <p:spPr>
          <a:xfrm>
            <a:off x="14135100" y="-10901"/>
            <a:ext cx="2137569" cy="377429"/>
          </a:xfrm>
          <a:prstGeom prst="rect">
            <a:avLst/>
          </a:prstGeom>
          <a:solidFill>
            <a:srgbClr val="0038A8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9" name="Imagen" descr="Image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4148" y="2618195"/>
            <a:ext cx="4539187" cy="3710795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04" y="396154"/>
            <a:ext cx="14807692" cy="566592"/>
          </a:xfrm>
          <a:prstGeom prst="rect">
            <a:avLst/>
          </a:prstGeom>
          <a:ln w="3175">
            <a:miter lim="400000"/>
          </a:ln>
        </p:spPr>
      </p:pic>
      <p:pic>
        <p:nvPicPr>
          <p:cNvPr id="244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59211"/>
            <a:ext cx="16256000" cy="782178"/>
          </a:xfrm>
          <a:prstGeom prst="rect">
            <a:avLst/>
          </a:prstGeom>
          <a:ln w="3175">
            <a:miter lim="400000"/>
          </a:ln>
        </p:spPr>
      </p:pic>
      <p:pic>
        <p:nvPicPr>
          <p:cNvPr id="245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93" y="8596448"/>
            <a:ext cx="4251414" cy="307703"/>
          </a:xfrm>
          <a:prstGeom prst="rect">
            <a:avLst/>
          </a:prstGeom>
          <a:ln w="3175">
            <a:miter lim="400000"/>
          </a:ln>
        </p:spPr>
      </p:pic>
      <p:sp>
        <p:nvSpPr>
          <p:cNvPr id="246" name="LOREM IPSUM LOREM IPSUM"/>
          <p:cNvSpPr txBox="1"/>
          <p:nvPr/>
        </p:nvSpPr>
        <p:spPr>
          <a:xfrm>
            <a:off x="3670092" y="3596258"/>
            <a:ext cx="7795761" cy="5608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algn="l" defTabSz="457200">
              <a:lnSpc>
                <a:spcPct val="80000"/>
              </a:lnSpc>
              <a:spcBef>
                <a:spcPts val="1500"/>
              </a:spcBef>
              <a:defRPr sz="3300" b="0">
                <a:solidFill>
                  <a:srgbClr val="ED361C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pPr lvl="1"/>
            <a:r>
              <a:rPr lang="es-AR" sz="3200" dirty="0"/>
              <a:t>¡Muchas gracias!</a:t>
            </a:r>
            <a:endParaRPr sz="3200" dirty="0"/>
          </a:p>
        </p:txBody>
      </p:sp>
      <p:sp>
        <p:nvSpPr>
          <p:cNvPr id="247" name="Rectángulo"/>
          <p:cNvSpPr/>
          <p:nvPr/>
        </p:nvSpPr>
        <p:spPr>
          <a:xfrm>
            <a:off x="10236200" y="-10901"/>
            <a:ext cx="2137569" cy="377429"/>
          </a:xfrm>
          <a:prstGeom prst="rect">
            <a:avLst/>
          </a:prstGeom>
          <a:solidFill>
            <a:srgbClr val="E63434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8" name="Rectángulo"/>
          <p:cNvSpPr/>
          <p:nvPr/>
        </p:nvSpPr>
        <p:spPr>
          <a:xfrm>
            <a:off x="14135100" y="-10901"/>
            <a:ext cx="2137569" cy="377429"/>
          </a:xfrm>
          <a:prstGeom prst="rect">
            <a:avLst/>
          </a:prstGeom>
          <a:solidFill>
            <a:srgbClr val="0038A8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203081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50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3866" tIns="33866" rIns="33866" bIns="33866" numCol="1" spcCol="38100" rtlCol="0" anchor="ctr">
        <a:spAutoFit/>
      </a:bodyPr>
      <a:lstStyle>
        <a:defPPr marL="0" marR="0" indent="0" algn="ctr" defTabSz="550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50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3866" tIns="33866" rIns="33866" bIns="33866" numCol="1" spcCol="38100" rtlCol="0" anchor="ctr">
        <a:spAutoFit/>
      </a:bodyPr>
      <a:lstStyle>
        <a:defPPr marL="0" marR="0" indent="0" algn="ctr" defTabSz="550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A512BF9E793498E3011D39B1824AC" ma:contentTypeVersion="22" ma:contentTypeDescription="Crear nuevo documento." ma:contentTypeScope="" ma:versionID="9e4b3bd92b2a3e0ae6215a48fd4c9170">
  <xsd:schema xmlns:xsd="http://www.w3.org/2001/XMLSchema" xmlns:xs="http://www.w3.org/2001/XMLSchema" xmlns:p="http://schemas.microsoft.com/office/2006/metadata/properties" xmlns:ns2="33d2ceeb-fd15-4065-892e-5be14dece4ff" xmlns:ns3="14feb837-75b8-4da0-839f-eb1c5ea2152d" xmlns:ns4="61c22d5d-bdf7-4cb5-8a9c-6c28073473a9" targetNamespace="http://schemas.microsoft.com/office/2006/metadata/properties" ma:root="true" ma:fieldsID="482a91792653854c2e5e62b128ea4ed6" ns2:_="" ns3:_="" ns4:_="">
    <xsd:import namespace="33d2ceeb-fd15-4065-892e-5be14dece4ff"/>
    <xsd:import namespace="14feb837-75b8-4da0-839f-eb1c5ea2152d"/>
    <xsd:import namespace="61c22d5d-bdf7-4cb5-8a9c-6c28073473a9"/>
    <xsd:element name="properties">
      <xsd:complexType>
        <xsd:sequence>
          <xsd:element name="documentManagement">
            <xsd:complexType>
              <xsd:all>
                <xsd:element ref="ns2:n72767502c1c4e9bae8ce013fdee11cf" minOccurs="0"/>
                <xsd:element ref="ns3:TaxCatchAll" minOccurs="0"/>
                <xsd:element ref="ns2:n4242925c0c540b099bbef476ae0347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2ceeb-fd15-4065-892e-5be14dece4ff" elementFormDefault="qualified">
    <xsd:import namespace="http://schemas.microsoft.com/office/2006/documentManagement/types"/>
    <xsd:import namespace="http://schemas.microsoft.com/office/infopath/2007/PartnerControls"/>
    <xsd:element name="n72767502c1c4e9bae8ce013fdee11cf" ma:index="9" nillable="true" ma:taxonomy="true" ma:internalName="n72767502c1c4e9bae8ce013fdee11cf" ma:taxonomyFieldName="palabrasclaveempresa" ma:displayName="Palabras clave de FIIAPP" ma:fieldId="{77276750-2c1c-4e9b-ae8c-e013fdee11cf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242925c0c540b099bbef476ae0347d" ma:index="12" nillable="true" ma:taxonomy="true" ma:internalName="n4242925c0c540b099bbef476ae0347d" ma:taxonomyFieldName="palabrasclavesitio" ma:displayName="Palabras clave de sitio" ma:fieldId="{74242925-c0c5-40b0-99bb-ef476ae0347d}" ma:taxonomyMulti="true" ma:sspId="0f4afbdf-b431-4932-b70a-70c1915ab58e" ma:termSetId="9543e3d4-bc00-4806-8d2a-8eaffc9c5c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Etiquetas de imagen" ma:readOnly="false" ma:fieldId="{5cf76f15-5ced-4ddc-b409-7134ff3c332f}" ma:taxonomyMulti="true" ma:sspId="0f4afbdf-b431-4932-b70a-70c1915ab5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eb837-75b8-4da0-839f-eb1c5ea2152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ba24d67-f076-400f-a89a-89655bed651a}" ma:internalName="TaxCatchAll" ma:showField="CatchAllData" ma:web="14feb837-75b8-4da0-839f-eb1c5ea215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22d5d-bdf7-4cb5-8a9c-6c28073473a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feb837-75b8-4da0-839f-eb1c5ea2152d" xsi:nil="true"/>
    <n72767502c1c4e9bae8ce013fdee11cf xmlns="33d2ceeb-fd15-4065-892e-5be14dece4ff">
      <Terms xmlns="http://schemas.microsoft.com/office/infopath/2007/PartnerControls"/>
    </n72767502c1c4e9bae8ce013fdee11cf>
    <n4242925c0c540b099bbef476ae0347d xmlns="33d2ceeb-fd15-4065-892e-5be14dece4ff">
      <Terms xmlns="http://schemas.microsoft.com/office/infopath/2007/PartnerControls"/>
    </n4242925c0c540b099bbef476ae0347d>
    <lcf76f155ced4ddcb4097134ff3c332f xmlns="33d2ceeb-fd15-4065-892e-5be14dece4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F7E9632-74A8-44AB-8B9B-871A3AAA15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0F7593-F25D-4C9B-AFE8-FB445448B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2ceeb-fd15-4065-892e-5be14dece4ff"/>
    <ds:schemaRef ds:uri="14feb837-75b8-4da0-839f-eb1c5ea2152d"/>
    <ds:schemaRef ds:uri="61c22d5d-bdf7-4cb5-8a9c-6c2807347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AE1D8C-8AF6-48C8-970E-A29CFF76C3C0}">
  <ds:schemaRefs>
    <ds:schemaRef ds:uri="http://schemas.microsoft.com/office/2006/metadata/properties"/>
    <ds:schemaRef ds:uri="http://schemas.microsoft.com/office/infopath/2007/PartnerControls"/>
    <ds:schemaRef ds:uri="14feb837-75b8-4da0-839f-eb1c5ea2152d"/>
    <ds:schemaRef ds:uri="33d2ceeb-fd15-4065-892e-5be14dece4f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409</Words>
  <Application>Microsoft Office PowerPoint</Application>
  <PresentationFormat>Personalizado</PresentationFormat>
  <Paragraphs>52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Aptos</vt:lpstr>
      <vt:lpstr>Helvetica Neue</vt:lpstr>
      <vt:lpstr>Helvetica Neue Light</vt:lpstr>
      <vt:lpstr>Helvetica Neue Medium</vt:lpstr>
      <vt:lpstr>Wingdings</vt:lpstr>
      <vt:lpstr>White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Guirao Stern - FIIAPP</dc:creator>
  <cp:lastModifiedBy>Laura Guirao Stern - FIIAPP</cp:lastModifiedBy>
  <cp:revision>5</cp:revision>
  <dcterms:modified xsi:type="dcterms:W3CDTF">2024-05-05T21:32:31Z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0x01010041DA512BF9E793498E3011D39B1824AC</vt:lpwstr>
  </property>
  <property fmtid="{D5CDD505-2E9C-101B-9397-08002B2CF9AE}" pid="3" name="palabrasclavesitio">
    <vt:lpwstr/>
  </property>
  <property fmtid="{D5CDD505-2E9C-101B-9397-08002B2CF9AE}" pid="4" name="palabrasclaveempresa">
    <vt:lpwstr/>
  </property>
  <property fmtid="{D5CDD505-2E9C-101B-9397-08002B2CF9AE}" pid="5" name="MediaServiceImageTags">
    <vt:lpwstr/>
  </property>
</Properties>
</file>