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Ex1.xml" ContentType="application/vnd.ms-office.chartex+xml"/>
  <Override PartName="/ppt/charts/style2.xml" ContentType="application/vnd.ms-office.chartstyle+xml"/>
  <Override PartName="/ppt/charts/colors2.xml" ContentType="application/vnd.ms-office.chartcolorstyle+xml"/>
  <Override PartName="/ppt/charts/chart2.xml" ContentType="application/vnd.openxmlformats-officedocument.drawingml.chart+xml"/>
  <Override PartName="/ppt/charts/style3.xml" ContentType="application/vnd.ms-office.chartstyle+xml"/>
  <Override PartName="/ppt/charts/colors3.xml" ContentType="application/vnd.ms-office.chartcolorstyle+xml"/>
  <Override PartName="/ppt/charts/chart3.xml" ContentType="application/vnd.openxmlformats-officedocument.drawingml.chart+xml"/>
  <Override PartName="/ppt/charts/style4.xml" ContentType="application/vnd.ms-office.chartstyle+xml"/>
  <Override PartName="/ppt/charts/colors4.xml" ContentType="application/vnd.ms-office.chartcolorstyle+xml"/>
  <Override PartName="/ppt/charts/chart4.xml" ContentType="application/vnd.openxmlformats-officedocument.drawingml.chart+xml"/>
  <Override PartName="/ppt/charts/style5.xml" ContentType="application/vnd.ms-office.chartstyle+xml"/>
  <Override PartName="/ppt/charts/colors5.xml" ContentType="application/vnd.ms-office.chartcolorstyle+xml"/>
  <Override PartName="/ppt/charts/chart5.xml" ContentType="application/vnd.openxmlformats-officedocument.drawingml.chart+xml"/>
  <Override PartName="/ppt/charts/style6.xml" ContentType="application/vnd.ms-office.chartstyle+xml"/>
  <Override PartName="/ppt/charts/colors6.xml" ContentType="application/vnd.ms-office.chartcolorstyle+xml"/>
  <Override PartName="/ppt/charts/chart6.xml" ContentType="application/vnd.openxmlformats-officedocument.drawingml.chart+xml"/>
  <Override PartName="/ppt/charts/style7.xml" ContentType="application/vnd.ms-office.chartstyle+xml"/>
  <Override PartName="/ppt/charts/colors7.xml" ContentType="application/vnd.ms-office.chartcolorstyle+xml"/>
  <Override PartName="/ppt/charts/chart7.xml" ContentType="application/vnd.openxmlformats-officedocument.drawingml.chart+xml"/>
  <Override PartName="/ppt/charts/style8.xml" ContentType="application/vnd.ms-office.chartstyle+xml"/>
  <Override PartName="/ppt/charts/colors8.xml" ContentType="application/vnd.ms-office.chartcolorstyle+xml"/>
  <Override PartName="/ppt/charts/chart8.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30"/>
  </p:notesMasterIdLst>
  <p:sldIdLst>
    <p:sldId id="256" r:id="rId5"/>
    <p:sldId id="257" r:id="rId6"/>
    <p:sldId id="265" r:id="rId7"/>
    <p:sldId id="266" r:id="rId8"/>
    <p:sldId id="268" r:id="rId9"/>
    <p:sldId id="269" r:id="rId10"/>
    <p:sldId id="267" r:id="rId11"/>
    <p:sldId id="270" r:id="rId12"/>
    <p:sldId id="260" r:id="rId13"/>
    <p:sldId id="259" r:id="rId14"/>
    <p:sldId id="271" r:id="rId15"/>
    <p:sldId id="272" r:id="rId16"/>
    <p:sldId id="273" r:id="rId17"/>
    <p:sldId id="274" r:id="rId18"/>
    <p:sldId id="261" r:id="rId19"/>
    <p:sldId id="263" r:id="rId20"/>
    <p:sldId id="275" r:id="rId21"/>
    <p:sldId id="276" r:id="rId22"/>
    <p:sldId id="262" r:id="rId23"/>
    <p:sldId id="277" r:id="rId24"/>
    <p:sldId id="278" r:id="rId25"/>
    <p:sldId id="258" r:id="rId26"/>
    <p:sldId id="279" r:id="rId27"/>
    <p:sldId id="280" r:id="rId28"/>
    <p:sldId id="264" r:id="rId29"/>
  </p:sldIdLst>
  <p:sldSz cx="16256000" cy="9144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50333"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50333"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50333"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50333"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50333"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50333"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50333"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50333"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50333"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9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file:///G:\Mi%20unidad\02%20-%20RMG%20ABOGADOS\RMG%20-%20Clientes%20Activos\Maciel%20Guerre&#241;o,%20Rub&#233;n\2024%20-%20Consultor&#237;a%20IDP%20-%20COPOLAD\Datos%20penitenciarios\300424%20NOMINA%20TOTAL%20MPL%20PARA%20EL%20DR.%20MACIE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Mi%20unidad\02%20-%20RMG%20ABOGADOS\RMG%20-%20Clientes%20Activos\Maciel%20Guerre&#241;o,%20Rub&#233;n\2024%20-%20Consultor&#237;a%20IDP%20-%20COPOLAD\Datos%20penitenciarios\300424%20NOMINA%20TOTAL%20MPL%20PARA%20EL%20DR.%20MACIEL.xlsx" TargetMode="External"/><Relationship Id="rId2" Type="http://schemas.microsoft.com/office/2011/relationships/chartColorStyle" Target="colors3.xml"/><Relationship Id="rId1" Type="http://schemas.microsoft.com/office/2011/relationships/chartStyle" Target="style3.xml"/></Relationships>
</file>

<file path=ppt/charts/_rels/chart3.xml.rels><?xml version="1.0" encoding="UTF-8" standalone="yes"?>
<Relationships xmlns="http://schemas.openxmlformats.org/package/2006/relationships"><Relationship Id="rId3" Type="http://schemas.openxmlformats.org/officeDocument/2006/relationships/oleObject" Target="file:///G:\Mi%20unidad\02%20-%20RMG%20ABOGADOS\RMG%20-%20Clientes%20Activos\Maciel%20Guerre&#241;o,%20Rub&#233;n\2024%20-%20Consultor&#237;a%20IDP%20-%20COPOLAD\Datos%20penitenciarios\INFORME%20DDHH%202017_2023.xlsx" TargetMode="External"/><Relationship Id="rId2" Type="http://schemas.microsoft.com/office/2011/relationships/chartColorStyle" Target="colors4.xml"/><Relationship Id="rId1" Type="http://schemas.microsoft.com/office/2011/relationships/chartStyle" Target="style4.xml"/></Relationships>
</file>

<file path=ppt/charts/_rels/chart4.xml.rels><?xml version="1.0" encoding="UTF-8" standalone="yes"?>
<Relationships xmlns="http://schemas.openxmlformats.org/package/2006/relationships"><Relationship Id="rId3" Type="http://schemas.openxmlformats.org/officeDocument/2006/relationships/oleObject" Target="file:///G:\Mi%20unidad\02%20-%20RMG%20ABOGADOS\RMG%20-%20Clientes%20Activos\Maciel%20Guerre&#241;o,%20Rub&#233;n\2024%20-%20Consultor&#237;a%20IDP%20-%20COPOLAD\Datos%20penitenciarios\INFORME%20DDHH%202017_2023.xlsx" TargetMode="External"/><Relationship Id="rId2" Type="http://schemas.microsoft.com/office/2011/relationships/chartColorStyle" Target="colors5.xml"/><Relationship Id="rId1" Type="http://schemas.microsoft.com/office/2011/relationships/chartStyle" Target="style5.xml"/></Relationships>
</file>

<file path=ppt/charts/_rels/chart5.xml.rels><?xml version="1.0" encoding="UTF-8" standalone="yes"?>
<Relationships xmlns="http://schemas.openxmlformats.org/package/2006/relationships"><Relationship Id="rId3" Type="http://schemas.openxmlformats.org/officeDocument/2006/relationships/oleObject" Target="file:///G:\Mi%20unidad\02%20-%20RMG%20ABOGADOS\RMG%20-%20Clientes%20Activos\Maciel%20Guerre&#241;o,%20Rub&#233;n\2024%20-%20Consultor&#237;a%20IDP%20-%20COPOLAD\Datos%20penitenciarios\300424%20NOMINA%20TOTAL%20MPL%20PARA%20EL%20DR.%20MACIEL.xlsx" TargetMode="External"/><Relationship Id="rId2" Type="http://schemas.microsoft.com/office/2011/relationships/chartColorStyle" Target="colors6.xml"/><Relationship Id="rId1" Type="http://schemas.microsoft.com/office/2011/relationships/chartStyle" Target="style6.xml"/></Relationships>
</file>

<file path=ppt/charts/_rels/chart6.xml.rels><?xml version="1.0" encoding="UTF-8" standalone="yes"?>
<Relationships xmlns="http://schemas.openxmlformats.org/package/2006/relationships"><Relationship Id="rId3" Type="http://schemas.openxmlformats.org/officeDocument/2006/relationships/oleObject" Target="file:///G:\Mi%20unidad\02%20-%20RMG%20ABOGADOS\RMG%20-%20Clientes%20Activos\Maciel%20Guerre&#241;o,%20Rub&#233;n\2024%20-%20Consultor&#237;a%20IDP%20-%20COPOLAD\Datos%20penitenciarios\300424%20NOMINA%20TOTAL%20MPL%20PARA%20EL%20DR.%20MACIEL.xlsx" TargetMode="External"/><Relationship Id="rId2" Type="http://schemas.microsoft.com/office/2011/relationships/chartColorStyle" Target="colors7.xml"/><Relationship Id="rId1" Type="http://schemas.microsoft.com/office/2011/relationships/chartStyle" Target="style7.xml"/></Relationships>
</file>

<file path=ppt/charts/_rels/chart7.xml.rels><?xml version="1.0" encoding="UTF-8" standalone="yes"?>
<Relationships xmlns="http://schemas.openxmlformats.org/package/2006/relationships"><Relationship Id="rId3" Type="http://schemas.openxmlformats.org/officeDocument/2006/relationships/oleObject" Target="file:///G:\Mi%20unidad\02%20-%20RMG%20ABOGADOS\RMG%20-%20Clientes%20Activos\Maciel%20Guerre&#241;o,%20Rub&#233;n\2024%20-%20Consultor&#237;a%20IDP%20-%20COPOLAD\Datos%20penitenciarios\300424%20NOMINA%20TOTAL%20MPL%20PARA%20EL%20DR.%20MACIEL.xlsx" TargetMode="External"/><Relationship Id="rId2" Type="http://schemas.microsoft.com/office/2011/relationships/chartColorStyle" Target="colors8.xml"/><Relationship Id="rId1" Type="http://schemas.microsoft.com/office/2011/relationships/chartStyle" Target="style8.xml"/></Relationships>
</file>

<file path=ppt/charts/_rels/chart8.xml.rels><?xml version="1.0" encoding="UTF-8" standalone="yes"?>
<Relationships xmlns="http://schemas.openxmlformats.org/package/2006/relationships"><Relationship Id="rId3" Type="http://schemas.openxmlformats.org/officeDocument/2006/relationships/oleObject" Target="file:///G:\Mi%20unidad\02%20-%20RMG%20ABOGADOS\RMG%20-%20Clientes%20Activos\Maciel%20Guerre&#241;o,%20Rub&#233;n\2024%20-%20Consultor&#237;a%20IDP%20-%20COPOLAD\Datos%20penitenciarios\300424%20NOMINA%20TOTAL%20MPL%20PARA%20EL%20DR.%20MACIEL.xlsx" TargetMode="External"/><Relationship Id="rId2" Type="http://schemas.microsoft.com/office/2011/relationships/chartColorStyle" Target="colors9.xml"/><Relationship Id="rId1" Type="http://schemas.microsoft.com/office/2011/relationships/chartStyle" Target="style9.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G:\Mi%20unidad\02%20-%20RMG%20ABOGADOS\RMG%20-%20Clientes%20Activos\Maciel%20Guerre&#241;o,%20Rub&#233;n\2024%20-%20Consultor&#237;a%20IDP%20-%20COPOLAD\Datos%20penitenciarios\300424%20NOMINA%20TOTAL%20MPL%20PARA%20EL%20DR.%20MACI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16302772878943"/>
          <c:y val="2.8940022048455492E-2"/>
          <c:w val="0.84511835862788443"/>
          <c:h val="0.93182557663156695"/>
        </c:manualLayout>
      </c:layout>
      <c:barChart>
        <c:barDir val="bar"/>
        <c:grouping val="clustered"/>
        <c:varyColors val="0"/>
        <c:ser>
          <c:idx val="0"/>
          <c:order val="0"/>
          <c:tx>
            <c:strRef>
              <c:f>GRÁFICOS!$E$24</c:f>
              <c:strCache>
                <c:ptCount val="1"/>
                <c:pt idx="0">
                  <c:v>MPL</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GRÁFICOS!$B$25:$B$34</c:f>
              <c:strCache>
                <c:ptCount val="10"/>
                <c:pt idx="0">
                  <c:v>Nueva Oportunidad</c:v>
                </c:pt>
                <c:pt idx="1">
                  <c:v>San Pedro</c:v>
                </c:pt>
                <c:pt idx="2">
                  <c:v>Villarrica</c:v>
                </c:pt>
                <c:pt idx="3">
                  <c:v>Misiones</c:v>
                </c:pt>
                <c:pt idx="4">
                  <c:v>Encarnación</c:v>
                </c:pt>
                <c:pt idx="5">
                  <c:v>Pedro Juan Caballero</c:v>
                </c:pt>
                <c:pt idx="6">
                  <c:v>Concepción</c:v>
                </c:pt>
                <c:pt idx="7">
                  <c:v>Juana Ma. De Lara</c:v>
                </c:pt>
                <c:pt idx="8">
                  <c:v>Serafina Dávalos</c:v>
                </c:pt>
                <c:pt idx="9">
                  <c:v>Buen Pastor</c:v>
                </c:pt>
              </c:strCache>
            </c:strRef>
          </c:cat>
          <c:val>
            <c:numRef>
              <c:f>GRÁFICOS!$E$25:$E$34</c:f>
              <c:numCache>
                <c:formatCode>General</c:formatCode>
                <c:ptCount val="10"/>
                <c:pt idx="0">
                  <c:v>19</c:v>
                </c:pt>
                <c:pt idx="1">
                  <c:v>23</c:v>
                </c:pt>
                <c:pt idx="2">
                  <c:v>39</c:v>
                </c:pt>
                <c:pt idx="3">
                  <c:v>47</c:v>
                </c:pt>
                <c:pt idx="4">
                  <c:v>57</c:v>
                </c:pt>
                <c:pt idx="5">
                  <c:v>57</c:v>
                </c:pt>
                <c:pt idx="6">
                  <c:v>61</c:v>
                </c:pt>
                <c:pt idx="7">
                  <c:v>76</c:v>
                </c:pt>
                <c:pt idx="8">
                  <c:v>78</c:v>
                </c:pt>
                <c:pt idx="9">
                  <c:v>544</c:v>
                </c:pt>
              </c:numCache>
            </c:numRef>
          </c:val>
          <c:extLst>
            <c:ext xmlns:c16="http://schemas.microsoft.com/office/drawing/2014/chart" uri="{C3380CC4-5D6E-409C-BE32-E72D297353CC}">
              <c16:uniqueId val="{00000000-19D1-452D-8384-80A64D119D78}"/>
            </c:ext>
          </c:extLst>
        </c:ser>
        <c:dLbls>
          <c:dLblPos val="inEnd"/>
          <c:showLegendKey val="0"/>
          <c:showVal val="1"/>
          <c:showCatName val="0"/>
          <c:showSerName val="0"/>
          <c:showPercent val="0"/>
          <c:showBubbleSize val="0"/>
        </c:dLbls>
        <c:gapWidth val="82"/>
        <c:axId val="1526617199"/>
        <c:axId val="1526619119"/>
      </c:barChart>
      <c:catAx>
        <c:axId val="1526617199"/>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ES"/>
          </a:p>
        </c:txPr>
        <c:crossAx val="1526619119"/>
        <c:crosses val="autoZero"/>
        <c:auto val="1"/>
        <c:lblAlgn val="ctr"/>
        <c:lblOffset val="100"/>
        <c:noMultiLvlLbl val="0"/>
      </c:catAx>
      <c:valAx>
        <c:axId val="1526619119"/>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ES"/>
          </a:p>
        </c:txPr>
        <c:crossAx val="1526617199"/>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GRÁFICOS!$C$24</c:f>
              <c:strCache>
                <c:ptCount val="1"/>
                <c:pt idx="0">
                  <c:v>Condenadas</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s-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GRÁFICOS!$B$25:$B$34</c:f>
              <c:strCache>
                <c:ptCount val="10"/>
                <c:pt idx="0">
                  <c:v>Nueva Oportunidad</c:v>
                </c:pt>
                <c:pt idx="1">
                  <c:v>San Pedro</c:v>
                </c:pt>
                <c:pt idx="2">
                  <c:v>Villarrica</c:v>
                </c:pt>
                <c:pt idx="3">
                  <c:v>Misiones</c:v>
                </c:pt>
                <c:pt idx="4">
                  <c:v>Encarnación</c:v>
                </c:pt>
                <c:pt idx="5">
                  <c:v>Pedro Juan Caballero</c:v>
                </c:pt>
                <c:pt idx="6">
                  <c:v>Concepción</c:v>
                </c:pt>
                <c:pt idx="7">
                  <c:v>Juana Ma. De Lara</c:v>
                </c:pt>
                <c:pt idx="8">
                  <c:v>Serafina Dávalos</c:v>
                </c:pt>
                <c:pt idx="9">
                  <c:v>Buen Pastor</c:v>
                </c:pt>
              </c:strCache>
            </c:strRef>
          </c:cat>
          <c:val>
            <c:numRef>
              <c:f>GRÁFICOS!$C$25:$C$34</c:f>
              <c:numCache>
                <c:formatCode>General</c:formatCode>
                <c:ptCount val="10"/>
                <c:pt idx="0">
                  <c:v>19</c:v>
                </c:pt>
                <c:pt idx="1">
                  <c:v>5</c:v>
                </c:pt>
                <c:pt idx="2">
                  <c:v>10</c:v>
                </c:pt>
                <c:pt idx="3">
                  <c:v>15</c:v>
                </c:pt>
                <c:pt idx="4">
                  <c:v>18</c:v>
                </c:pt>
                <c:pt idx="5">
                  <c:v>19</c:v>
                </c:pt>
                <c:pt idx="6">
                  <c:v>12</c:v>
                </c:pt>
                <c:pt idx="7">
                  <c:v>31</c:v>
                </c:pt>
                <c:pt idx="8">
                  <c:v>26</c:v>
                </c:pt>
                <c:pt idx="9">
                  <c:v>226</c:v>
                </c:pt>
              </c:numCache>
            </c:numRef>
          </c:val>
          <c:extLst>
            <c:ext xmlns:c16="http://schemas.microsoft.com/office/drawing/2014/chart" uri="{C3380CC4-5D6E-409C-BE32-E72D297353CC}">
              <c16:uniqueId val="{00000000-F2E6-4850-990B-E0FEEA1003D7}"/>
            </c:ext>
          </c:extLst>
        </c:ser>
        <c:ser>
          <c:idx val="1"/>
          <c:order val="1"/>
          <c:tx>
            <c:strRef>
              <c:f>GRÁFICOS!$D$24</c:f>
              <c:strCache>
                <c:ptCount val="1"/>
                <c:pt idx="0">
                  <c:v>Prevenidas</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GRÁFICOS!$B$25:$B$34</c:f>
              <c:strCache>
                <c:ptCount val="10"/>
                <c:pt idx="0">
                  <c:v>Nueva Oportunidad</c:v>
                </c:pt>
                <c:pt idx="1">
                  <c:v>San Pedro</c:v>
                </c:pt>
                <c:pt idx="2">
                  <c:v>Villarrica</c:v>
                </c:pt>
                <c:pt idx="3">
                  <c:v>Misiones</c:v>
                </c:pt>
                <c:pt idx="4">
                  <c:v>Encarnación</c:v>
                </c:pt>
                <c:pt idx="5">
                  <c:v>Pedro Juan Caballero</c:v>
                </c:pt>
                <c:pt idx="6">
                  <c:v>Concepción</c:v>
                </c:pt>
                <c:pt idx="7">
                  <c:v>Juana Ma. De Lara</c:v>
                </c:pt>
                <c:pt idx="8">
                  <c:v>Serafina Dávalos</c:v>
                </c:pt>
                <c:pt idx="9">
                  <c:v>Buen Pastor</c:v>
                </c:pt>
              </c:strCache>
            </c:strRef>
          </c:cat>
          <c:val>
            <c:numRef>
              <c:f>GRÁFICOS!$D$25:$D$34</c:f>
              <c:numCache>
                <c:formatCode>General</c:formatCode>
                <c:ptCount val="10"/>
                <c:pt idx="0">
                  <c:v>0</c:v>
                </c:pt>
                <c:pt idx="1">
                  <c:v>18</c:v>
                </c:pt>
                <c:pt idx="2">
                  <c:v>29</c:v>
                </c:pt>
                <c:pt idx="3">
                  <c:v>32</c:v>
                </c:pt>
                <c:pt idx="4">
                  <c:v>39</c:v>
                </c:pt>
                <c:pt idx="5">
                  <c:v>38</c:v>
                </c:pt>
                <c:pt idx="6">
                  <c:v>49</c:v>
                </c:pt>
                <c:pt idx="7">
                  <c:v>45</c:v>
                </c:pt>
                <c:pt idx="8">
                  <c:v>52</c:v>
                </c:pt>
                <c:pt idx="9">
                  <c:v>318</c:v>
                </c:pt>
              </c:numCache>
            </c:numRef>
          </c:val>
          <c:extLst>
            <c:ext xmlns:c16="http://schemas.microsoft.com/office/drawing/2014/chart" uri="{C3380CC4-5D6E-409C-BE32-E72D297353CC}">
              <c16:uniqueId val="{00000001-F2E6-4850-990B-E0FEEA1003D7}"/>
            </c:ext>
          </c:extLst>
        </c:ser>
        <c:dLbls>
          <c:showLegendKey val="0"/>
          <c:showVal val="0"/>
          <c:showCatName val="0"/>
          <c:showSerName val="0"/>
          <c:showPercent val="0"/>
          <c:showBubbleSize val="0"/>
        </c:dLbls>
        <c:gapWidth val="150"/>
        <c:overlap val="100"/>
        <c:axId val="1261908063"/>
        <c:axId val="1261909023"/>
      </c:barChart>
      <c:catAx>
        <c:axId val="1261908063"/>
        <c:scaling>
          <c:orientation val="minMax"/>
        </c:scaling>
        <c:delete val="0"/>
        <c:axPos val="l"/>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cap="all" baseline="0">
                <a:solidFill>
                  <a:schemeClr val="tx1"/>
                </a:solidFill>
                <a:latin typeface="+mn-lt"/>
                <a:ea typeface="+mn-ea"/>
                <a:cs typeface="+mn-cs"/>
              </a:defRPr>
            </a:pPr>
            <a:endParaRPr lang="es-ES"/>
          </a:p>
        </c:txPr>
        <c:crossAx val="1261909023"/>
        <c:crosses val="autoZero"/>
        <c:auto val="1"/>
        <c:lblAlgn val="ctr"/>
        <c:lblOffset val="100"/>
        <c:noMultiLvlLbl val="0"/>
      </c:catAx>
      <c:valAx>
        <c:axId val="1261909023"/>
        <c:scaling>
          <c:orientation val="minMax"/>
        </c:scaling>
        <c:delete val="0"/>
        <c:axPos val="b"/>
        <c:majorGridlines>
          <c:spPr>
            <a:ln>
              <a:solidFill>
                <a:schemeClr val="tx1">
                  <a:lumMod val="15000"/>
                  <a:lumOff val="85000"/>
                </a:schemeClr>
              </a:solidFill>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261908063"/>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PY" sz="1600" b="1" dirty="0">
                <a:solidFill>
                  <a:schemeClr val="tx1"/>
                </a:solidFill>
              </a:rPr>
              <a:t>Evolución</a:t>
            </a:r>
            <a:r>
              <a:rPr lang="es-PY" sz="1600" b="1" baseline="0" dirty="0">
                <a:solidFill>
                  <a:schemeClr val="tx1"/>
                </a:solidFill>
              </a:rPr>
              <a:t> de la población total de MPL en el sistema penitenciario desde 2013 al 30/4/2024</a:t>
            </a:r>
            <a:r>
              <a:rPr lang="es-PY" sz="1200" b="1" baseline="0" dirty="0">
                <a:solidFill>
                  <a:schemeClr val="tx1"/>
                </a:solidFill>
              </a:rPr>
              <a:t>.</a:t>
            </a:r>
            <a:endParaRPr lang="es-PY" sz="1200" b="1"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barChart>
        <c:barDir val="col"/>
        <c:grouping val="clustered"/>
        <c:varyColors val="0"/>
        <c:ser>
          <c:idx val="0"/>
          <c:order val="0"/>
          <c:tx>
            <c:strRef>
              <c:f>MUJERES!$F$4</c:f>
              <c:strCache>
                <c:ptCount val="1"/>
                <c:pt idx="0">
                  <c:v>TOTAL MPL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MUJERES!$C$5:$C$16</c:f>
              <c:numCache>
                <c:formatCode>General</c:formatCode>
                <c:ptCount val="12"/>
                <c:pt idx="0">
                  <c:v>2013</c:v>
                </c:pt>
                <c:pt idx="1">
                  <c:v>2014</c:v>
                </c:pt>
                <c:pt idx="2">
                  <c:v>2015</c:v>
                </c:pt>
                <c:pt idx="3">
                  <c:v>2016</c:v>
                </c:pt>
                <c:pt idx="4">
                  <c:v>2017</c:v>
                </c:pt>
                <c:pt idx="5">
                  <c:v>2018</c:v>
                </c:pt>
                <c:pt idx="6">
                  <c:v>2019</c:v>
                </c:pt>
                <c:pt idx="7">
                  <c:v>2020</c:v>
                </c:pt>
                <c:pt idx="8">
                  <c:v>2021</c:v>
                </c:pt>
                <c:pt idx="9">
                  <c:v>2022</c:v>
                </c:pt>
                <c:pt idx="10">
                  <c:v>2023</c:v>
                </c:pt>
                <c:pt idx="11">
                  <c:v>2024</c:v>
                </c:pt>
              </c:numCache>
            </c:numRef>
          </c:cat>
          <c:val>
            <c:numRef>
              <c:f>MUJERES!$F$5:$F$16</c:f>
              <c:numCache>
                <c:formatCode>General</c:formatCode>
                <c:ptCount val="12"/>
                <c:pt idx="0">
                  <c:v>652</c:v>
                </c:pt>
                <c:pt idx="1">
                  <c:v>778</c:v>
                </c:pt>
                <c:pt idx="2">
                  <c:v>791</c:v>
                </c:pt>
                <c:pt idx="3">
                  <c:v>808</c:v>
                </c:pt>
                <c:pt idx="4">
                  <c:v>833</c:v>
                </c:pt>
                <c:pt idx="5">
                  <c:v>896</c:v>
                </c:pt>
                <c:pt idx="6">
                  <c:v>903</c:v>
                </c:pt>
                <c:pt idx="7">
                  <c:v>742</c:v>
                </c:pt>
                <c:pt idx="8">
                  <c:v>738</c:v>
                </c:pt>
                <c:pt idx="9">
                  <c:v>850</c:v>
                </c:pt>
                <c:pt idx="10">
                  <c:v>940</c:v>
                </c:pt>
                <c:pt idx="11">
                  <c:v>995</c:v>
                </c:pt>
              </c:numCache>
            </c:numRef>
          </c:val>
          <c:extLst>
            <c:ext xmlns:c16="http://schemas.microsoft.com/office/drawing/2014/chart" uri="{C3380CC4-5D6E-409C-BE32-E72D297353CC}">
              <c16:uniqueId val="{00000000-7E86-47EC-8A74-3C26202B28E8}"/>
            </c:ext>
          </c:extLst>
        </c:ser>
        <c:dLbls>
          <c:showLegendKey val="0"/>
          <c:showVal val="0"/>
          <c:showCatName val="0"/>
          <c:showSerName val="0"/>
          <c:showPercent val="0"/>
          <c:showBubbleSize val="0"/>
        </c:dLbls>
        <c:gapWidth val="219"/>
        <c:overlap val="-27"/>
        <c:axId val="2079447679"/>
        <c:axId val="2079448639"/>
      </c:barChart>
      <c:catAx>
        <c:axId val="20794476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079448639"/>
        <c:crosses val="autoZero"/>
        <c:auto val="1"/>
        <c:lblAlgn val="ctr"/>
        <c:lblOffset val="100"/>
        <c:noMultiLvlLbl val="0"/>
      </c:catAx>
      <c:valAx>
        <c:axId val="20794486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07944767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271865643282453E-2"/>
          <c:y val="6.1998429084380607E-2"/>
          <c:w val="0.95072813435671755"/>
          <c:h val="0.86153094142728903"/>
        </c:manualLayout>
      </c:layout>
      <c:lineChart>
        <c:grouping val="standard"/>
        <c:varyColors val="0"/>
        <c:ser>
          <c:idx val="0"/>
          <c:order val="0"/>
          <c:tx>
            <c:strRef>
              <c:f>MUJERES!$D$4</c:f>
              <c:strCache>
                <c:ptCount val="1"/>
                <c:pt idx="0">
                  <c:v>PROCESADAS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MUJERES!$C$5:$C$16</c:f>
              <c:numCache>
                <c:formatCode>General</c:formatCode>
                <c:ptCount val="12"/>
                <c:pt idx="0">
                  <c:v>2013</c:v>
                </c:pt>
                <c:pt idx="1">
                  <c:v>2014</c:v>
                </c:pt>
                <c:pt idx="2">
                  <c:v>2015</c:v>
                </c:pt>
                <c:pt idx="3">
                  <c:v>2016</c:v>
                </c:pt>
                <c:pt idx="4">
                  <c:v>2017</c:v>
                </c:pt>
                <c:pt idx="5">
                  <c:v>2018</c:v>
                </c:pt>
                <c:pt idx="6">
                  <c:v>2019</c:v>
                </c:pt>
                <c:pt idx="7">
                  <c:v>2020</c:v>
                </c:pt>
                <c:pt idx="8">
                  <c:v>2021</c:v>
                </c:pt>
                <c:pt idx="9">
                  <c:v>2022</c:v>
                </c:pt>
                <c:pt idx="10">
                  <c:v>2023</c:v>
                </c:pt>
                <c:pt idx="11">
                  <c:v>2024</c:v>
                </c:pt>
              </c:numCache>
            </c:numRef>
          </c:cat>
          <c:val>
            <c:numRef>
              <c:f>MUJERES!$D$5:$D$16</c:f>
              <c:numCache>
                <c:formatCode>General</c:formatCode>
                <c:ptCount val="12"/>
                <c:pt idx="0">
                  <c:v>444</c:v>
                </c:pt>
                <c:pt idx="1">
                  <c:v>569</c:v>
                </c:pt>
                <c:pt idx="2">
                  <c:v>590</c:v>
                </c:pt>
                <c:pt idx="3">
                  <c:v>552</c:v>
                </c:pt>
                <c:pt idx="4">
                  <c:v>561</c:v>
                </c:pt>
                <c:pt idx="5">
                  <c:v>534</c:v>
                </c:pt>
                <c:pt idx="6">
                  <c:v>569</c:v>
                </c:pt>
                <c:pt idx="7">
                  <c:v>457</c:v>
                </c:pt>
                <c:pt idx="8">
                  <c:v>435</c:v>
                </c:pt>
                <c:pt idx="9">
                  <c:v>523</c:v>
                </c:pt>
                <c:pt idx="10">
                  <c:v>567</c:v>
                </c:pt>
                <c:pt idx="11">
                  <c:v>621</c:v>
                </c:pt>
              </c:numCache>
            </c:numRef>
          </c:val>
          <c:smooth val="0"/>
          <c:extLst>
            <c:ext xmlns:c16="http://schemas.microsoft.com/office/drawing/2014/chart" uri="{C3380CC4-5D6E-409C-BE32-E72D297353CC}">
              <c16:uniqueId val="{00000000-2E1C-4D86-875C-88E6A913CE84}"/>
            </c:ext>
          </c:extLst>
        </c:ser>
        <c:ser>
          <c:idx val="1"/>
          <c:order val="1"/>
          <c:tx>
            <c:strRef>
              <c:f>MUJERES!$E$4</c:f>
              <c:strCache>
                <c:ptCount val="1"/>
                <c:pt idx="0">
                  <c:v>CONDENADAS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s-E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MUJERES!$C$5:$C$16</c:f>
              <c:numCache>
                <c:formatCode>General</c:formatCode>
                <c:ptCount val="12"/>
                <c:pt idx="0">
                  <c:v>2013</c:v>
                </c:pt>
                <c:pt idx="1">
                  <c:v>2014</c:v>
                </c:pt>
                <c:pt idx="2">
                  <c:v>2015</c:v>
                </c:pt>
                <c:pt idx="3">
                  <c:v>2016</c:v>
                </c:pt>
                <c:pt idx="4">
                  <c:v>2017</c:v>
                </c:pt>
                <c:pt idx="5">
                  <c:v>2018</c:v>
                </c:pt>
                <c:pt idx="6">
                  <c:v>2019</c:v>
                </c:pt>
                <c:pt idx="7">
                  <c:v>2020</c:v>
                </c:pt>
                <c:pt idx="8">
                  <c:v>2021</c:v>
                </c:pt>
                <c:pt idx="9">
                  <c:v>2022</c:v>
                </c:pt>
                <c:pt idx="10">
                  <c:v>2023</c:v>
                </c:pt>
                <c:pt idx="11">
                  <c:v>2024</c:v>
                </c:pt>
              </c:numCache>
            </c:numRef>
          </c:cat>
          <c:val>
            <c:numRef>
              <c:f>MUJERES!$E$5:$E$16</c:f>
              <c:numCache>
                <c:formatCode>General</c:formatCode>
                <c:ptCount val="12"/>
                <c:pt idx="0">
                  <c:v>208</c:v>
                </c:pt>
                <c:pt idx="1">
                  <c:v>209</c:v>
                </c:pt>
                <c:pt idx="2">
                  <c:v>201</c:v>
                </c:pt>
                <c:pt idx="3">
                  <c:v>256</c:v>
                </c:pt>
                <c:pt idx="4">
                  <c:v>272</c:v>
                </c:pt>
                <c:pt idx="5">
                  <c:v>362</c:v>
                </c:pt>
                <c:pt idx="6">
                  <c:v>334</c:v>
                </c:pt>
                <c:pt idx="7">
                  <c:v>285</c:v>
                </c:pt>
                <c:pt idx="8">
                  <c:v>303</c:v>
                </c:pt>
                <c:pt idx="9">
                  <c:v>327</c:v>
                </c:pt>
                <c:pt idx="10">
                  <c:v>373</c:v>
                </c:pt>
                <c:pt idx="11">
                  <c:v>374</c:v>
                </c:pt>
              </c:numCache>
            </c:numRef>
          </c:val>
          <c:smooth val="0"/>
          <c:extLst>
            <c:ext xmlns:c16="http://schemas.microsoft.com/office/drawing/2014/chart" uri="{C3380CC4-5D6E-409C-BE32-E72D297353CC}">
              <c16:uniqueId val="{00000001-2E1C-4D86-875C-88E6A913CE84}"/>
            </c:ext>
          </c:extLst>
        </c:ser>
        <c:dLbls>
          <c:showLegendKey val="0"/>
          <c:showVal val="0"/>
          <c:showCatName val="0"/>
          <c:showSerName val="0"/>
          <c:showPercent val="0"/>
          <c:showBubbleSize val="0"/>
        </c:dLbls>
        <c:smooth val="0"/>
        <c:axId val="2092755903"/>
        <c:axId val="2092752543"/>
      </c:lineChart>
      <c:catAx>
        <c:axId val="2092755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ES"/>
          </a:p>
        </c:txPr>
        <c:crossAx val="2092752543"/>
        <c:crosses val="autoZero"/>
        <c:auto val="1"/>
        <c:lblAlgn val="ctr"/>
        <c:lblOffset val="100"/>
        <c:noMultiLvlLbl val="0"/>
      </c:catAx>
      <c:valAx>
        <c:axId val="20927525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20927559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GRÁFICOS!$E$52</c:f>
              <c:strCache>
                <c:ptCount val="1"/>
                <c:pt idx="0">
                  <c:v>MPL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GRÁFICOS!$B$53:$B$62</c:f>
              <c:strCache>
                <c:ptCount val="10"/>
                <c:pt idx="0">
                  <c:v>Lesión grave</c:v>
                </c:pt>
                <c:pt idx="1">
                  <c:v>Violación del deber de cuidado</c:v>
                </c:pt>
                <c:pt idx="2">
                  <c:v>Robo</c:v>
                </c:pt>
                <c:pt idx="3">
                  <c:v>Violencia familiar</c:v>
                </c:pt>
                <c:pt idx="4">
                  <c:v>Hurto</c:v>
                </c:pt>
                <c:pt idx="5">
                  <c:v>Abuso sexual</c:v>
                </c:pt>
                <c:pt idx="6">
                  <c:v>Hurto agravado</c:v>
                </c:pt>
                <c:pt idx="7">
                  <c:v>Robo agravado</c:v>
                </c:pt>
                <c:pt idx="8">
                  <c:v>Homicidio doloso</c:v>
                </c:pt>
                <c:pt idx="9">
                  <c:v>Ley 1340 (Drogas)</c:v>
                </c:pt>
              </c:strCache>
            </c:strRef>
          </c:cat>
          <c:val>
            <c:numRef>
              <c:f>GRÁFICOS!$E$53:$E$62</c:f>
              <c:numCache>
                <c:formatCode>General</c:formatCode>
                <c:ptCount val="10"/>
                <c:pt idx="0">
                  <c:v>9</c:v>
                </c:pt>
                <c:pt idx="1">
                  <c:v>13</c:v>
                </c:pt>
                <c:pt idx="2">
                  <c:v>22</c:v>
                </c:pt>
                <c:pt idx="3">
                  <c:v>45</c:v>
                </c:pt>
                <c:pt idx="4">
                  <c:v>46</c:v>
                </c:pt>
                <c:pt idx="5">
                  <c:v>50</c:v>
                </c:pt>
                <c:pt idx="6">
                  <c:v>70</c:v>
                </c:pt>
                <c:pt idx="7">
                  <c:v>102</c:v>
                </c:pt>
                <c:pt idx="8">
                  <c:v>132</c:v>
                </c:pt>
                <c:pt idx="9">
                  <c:v>442</c:v>
                </c:pt>
              </c:numCache>
            </c:numRef>
          </c:val>
          <c:extLst>
            <c:ext xmlns:c16="http://schemas.microsoft.com/office/drawing/2014/chart" uri="{C3380CC4-5D6E-409C-BE32-E72D297353CC}">
              <c16:uniqueId val="{00000000-D6BA-4043-A1F5-161E68A439FF}"/>
            </c:ext>
          </c:extLst>
        </c:ser>
        <c:dLbls>
          <c:showLegendKey val="0"/>
          <c:showVal val="0"/>
          <c:showCatName val="0"/>
          <c:showSerName val="0"/>
          <c:showPercent val="0"/>
          <c:showBubbleSize val="0"/>
        </c:dLbls>
        <c:gapWidth val="182"/>
        <c:axId val="1458215775"/>
        <c:axId val="1342378783"/>
      </c:barChart>
      <c:catAx>
        <c:axId val="145821577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s-ES"/>
          </a:p>
        </c:txPr>
        <c:crossAx val="1342378783"/>
        <c:crosses val="autoZero"/>
        <c:auto val="1"/>
        <c:lblAlgn val="ctr"/>
        <c:lblOffset val="100"/>
        <c:noMultiLvlLbl val="0"/>
      </c:catAx>
      <c:valAx>
        <c:axId val="134237878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4582157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GRÁFICOS!$E$65</c:f>
              <c:strCache>
                <c:ptCount val="1"/>
                <c:pt idx="0">
                  <c:v>MPL</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732-46A8-8693-1A06EEB78842}"/>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732-46A8-8693-1A06EEB7884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lt1"/>
                    </a:solidFill>
                    <a:latin typeface="+mn-lt"/>
                    <a:ea typeface="+mn-ea"/>
                    <a:cs typeface="+mn-cs"/>
                  </a:defRPr>
                </a:pPr>
                <a:endParaRPr lang="es-E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GRÁFICOS!$B$66:$B$67</c:f>
              <c:strCache>
                <c:ptCount val="2"/>
                <c:pt idx="0">
                  <c:v>Drogas</c:v>
                </c:pt>
                <c:pt idx="1">
                  <c:v>Otros</c:v>
                </c:pt>
              </c:strCache>
            </c:strRef>
          </c:cat>
          <c:val>
            <c:numRef>
              <c:f>GRÁFICOS!$E$66:$E$67</c:f>
              <c:numCache>
                <c:formatCode>General</c:formatCode>
                <c:ptCount val="2"/>
                <c:pt idx="0">
                  <c:v>442</c:v>
                </c:pt>
                <c:pt idx="1">
                  <c:v>559</c:v>
                </c:pt>
              </c:numCache>
            </c:numRef>
          </c:val>
          <c:extLst>
            <c:ext xmlns:c16="http://schemas.microsoft.com/office/drawing/2014/chart" uri="{C3380CC4-5D6E-409C-BE32-E72D297353CC}">
              <c16:uniqueId val="{00000004-A732-46A8-8693-1A06EEB7884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8073009623797025"/>
          <c:y val="0.45810112277631954"/>
          <c:w val="0.11492125984251969"/>
          <c:h val="0.1562510936132983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es-ES"/>
        </a:p>
      </c:txPr>
    </c:legend>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es-E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GRÁFICOS!$H$24</c:f>
              <c:strCache>
                <c:ptCount val="1"/>
                <c:pt idx="0">
                  <c:v>MPL x Drogas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GRÁFICOS!$B$25:$B$34</c:f>
              <c:strCache>
                <c:ptCount val="10"/>
                <c:pt idx="0">
                  <c:v>Nueva Oportunidad</c:v>
                </c:pt>
                <c:pt idx="1">
                  <c:v>San Pedro</c:v>
                </c:pt>
                <c:pt idx="2">
                  <c:v>Villarrica</c:v>
                </c:pt>
                <c:pt idx="3">
                  <c:v>Misiones</c:v>
                </c:pt>
                <c:pt idx="4">
                  <c:v>Encarnación</c:v>
                </c:pt>
                <c:pt idx="5">
                  <c:v>Pedro Juan Caballero</c:v>
                </c:pt>
                <c:pt idx="6">
                  <c:v>Concepción</c:v>
                </c:pt>
                <c:pt idx="7">
                  <c:v>Juana Ma. De Lara</c:v>
                </c:pt>
                <c:pt idx="8">
                  <c:v>Serafina Dávalos</c:v>
                </c:pt>
                <c:pt idx="9">
                  <c:v>Buen Pastor</c:v>
                </c:pt>
              </c:strCache>
            </c:strRef>
          </c:cat>
          <c:val>
            <c:numRef>
              <c:f>GRÁFICOS!$H$25:$H$34</c:f>
              <c:numCache>
                <c:formatCode>General</c:formatCode>
                <c:ptCount val="10"/>
                <c:pt idx="0">
                  <c:v>12</c:v>
                </c:pt>
                <c:pt idx="1">
                  <c:v>11</c:v>
                </c:pt>
                <c:pt idx="2">
                  <c:v>11</c:v>
                </c:pt>
                <c:pt idx="3">
                  <c:v>18</c:v>
                </c:pt>
                <c:pt idx="4">
                  <c:v>38</c:v>
                </c:pt>
                <c:pt idx="5">
                  <c:v>21</c:v>
                </c:pt>
                <c:pt idx="6">
                  <c:v>35</c:v>
                </c:pt>
                <c:pt idx="7">
                  <c:v>27</c:v>
                </c:pt>
                <c:pt idx="8">
                  <c:v>36</c:v>
                </c:pt>
                <c:pt idx="9">
                  <c:v>233</c:v>
                </c:pt>
              </c:numCache>
            </c:numRef>
          </c:val>
          <c:extLst>
            <c:ext xmlns:c16="http://schemas.microsoft.com/office/drawing/2014/chart" uri="{C3380CC4-5D6E-409C-BE32-E72D297353CC}">
              <c16:uniqueId val="{00000000-AC04-4711-8FFB-E3DB4EB7B8CC}"/>
            </c:ext>
          </c:extLst>
        </c:ser>
        <c:dLbls>
          <c:showLegendKey val="0"/>
          <c:showVal val="0"/>
          <c:showCatName val="0"/>
          <c:showSerName val="0"/>
          <c:showPercent val="0"/>
          <c:showBubbleSize val="0"/>
        </c:dLbls>
        <c:gapWidth val="182"/>
        <c:axId val="1362324527"/>
        <c:axId val="1362323567"/>
      </c:barChart>
      <c:catAx>
        <c:axId val="136232452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ES"/>
          </a:p>
        </c:txPr>
        <c:crossAx val="1362323567"/>
        <c:crosses val="autoZero"/>
        <c:auto val="1"/>
        <c:lblAlgn val="ctr"/>
        <c:lblOffset val="100"/>
        <c:noMultiLvlLbl val="0"/>
      </c:catAx>
      <c:valAx>
        <c:axId val="136232356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36232452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GRÁFICOS!$B$66</c:f>
              <c:strCache>
                <c:ptCount val="1"/>
                <c:pt idx="0">
                  <c:v>Drogas</c:v>
                </c:pt>
              </c:strCache>
            </c:strRef>
          </c:tx>
          <c:dPt>
            <c:idx val="0"/>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83D-43E5-BCDC-0EC3DE2F55B2}"/>
              </c:ext>
            </c:extLst>
          </c:dPt>
          <c:dPt>
            <c:idx val="1"/>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83D-43E5-BCDC-0EC3DE2F55B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lt1"/>
                    </a:solidFill>
                    <a:latin typeface="+mn-lt"/>
                    <a:ea typeface="+mn-ea"/>
                    <a:cs typeface="+mn-cs"/>
                  </a:defRPr>
                </a:pPr>
                <a:endParaRPr lang="es-E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GRÁFICOS!$C$65:$D$65</c:f>
              <c:strCache>
                <c:ptCount val="2"/>
                <c:pt idx="0">
                  <c:v>Condenadas</c:v>
                </c:pt>
                <c:pt idx="1">
                  <c:v>Procesadas</c:v>
                </c:pt>
              </c:strCache>
            </c:strRef>
          </c:cat>
          <c:val>
            <c:numRef>
              <c:f>GRÁFICOS!$C$66:$D$66</c:f>
              <c:numCache>
                <c:formatCode>General</c:formatCode>
                <c:ptCount val="2"/>
                <c:pt idx="0">
                  <c:v>160</c:v>
                </c:pt>
                <c:pt idx="1">
                  <c:v>282</c:v>
                </c:pt>
              </c:numCache>
            </c:numRef>
          </c:val>
          <c:extLst>
            <c:ext xmlns:c16="http://schemas.microsoft.com/office/drawing/2014/chart" uri="{C3380CC4-5D6E-409C-BE32-E72D297353CC}">
              <c16:uniqueId val="{00000004-483D-43E5-BCDC-0EC3DE2F55B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dk1">
                  <a:lumMod val="75000"/>
                  <a:lumOff val="25000"/>
                </a:schemeClr>
              </a:solidFill>
              <a:latin typeface="+mn-lt"/>
              <a:ea typeface="+mn-ea"/>
              <a:cs typeface="+mn-cs"/>
            </a:defRPr>
          </a:pPr>
          <a:endParaRPr lang="es-ES"/>
        </a:p>
      </c:txPr>
    </c:legend>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es-E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GRÁFICOS!$C$3:$D$3</cx:f>
        <cx:lvl ptCount="2">
          <cx:pt idx="0">Condenadas</cx:pt>
          <cx:pt idx="1">Prevenidas</cx:pt>
        </cx:lvl>
      </cx:strDim>
      <cx:numDim type="size">
        <cx:f dir="row">GRÁFICOS!$C$5:$D$5</cx:f>
        <cx:lvl ptCount="2" formatCode="0,00%">
          <cx:pt idx="0">0.38059999999999999</cx:pt>
          <cx:pt idx="1">0.61939999999999995</cx:pt>
        </cx:lvl>
      </cx:numDim>
    </cx:data>
  </cx:chartData>
  <cx:chart>
    <cx:plotArea>
      <cx:plotAreaRegion>
        <cx:plotSurface>
          <cx:spPr>
            <a:noFill/>
            <a:effectLst/>
          </cx:spPr>
        </cx:plotSurface>
        <cx:series layoutId="sunburst" uniqueId="{C49A1C57-2440-486D-B442-CADAF29A7F99}">
          <cx:dataLabels>
            <cx:txPr>
              <a:bodyPr spcFirstLastPara="1" vertOverflow="ellipsis" horzOverflow="overflow" wrap="square" lIns="0" tIns="0" rIns="0" bIns="0" anchor="ctr" anchorCtr="1"/>
              <a:lstStyle/>
              <a:p>
                <a:pPr algn="ctr" rtl="0">
                  <a:defRPr sz="2400"/>
                </a:pPr>
                <a:endParaRPr lang="es-ES" sz="2400" b="1" i="0" u="none" strike="noStrike" kern="1200" baseline="0">
                  <a:solidFill>
                    <a:srgbClr val="FFFFFF"/>
                  </a:solidFill>
                  <a:latin typeface="Helvetica Neue Medium"/>
                </a:endParaRPr>
              </a:p>
            </cx:txPr>
            <cx:visibility seriesName="0" categoryName="0" value="1"/>
            <cx:separator>, </cx:separator>
          </cx:dataLabels>
          <cx:dataId val="0"/>
        </cx:series>
      </cx:plotAreaRegion>
    </cx:plotArea>
    <cx:legend pos="r" align="ctr" overlay="0">
      <cx:spPr>
        <a:noFill/>
      </cx:spPr>
      <cx:txPr>
        <a:bodyPr spcFirstLastPara="1" vertOverflow="ellipsis" horzOverflow="overflow" wrap="square" lIns="0" tIns="0" rIns="0" bIns="0" anchor="ctr" anchorCtr="1"/>
        <a:lstStyle/>
        <a:p>
          <a:pPr algn="ctr" rtl="0">
            <a:defRPr sz="2800" b="1"/>
          </a:pPr>
          <a:endParaRPr lang="es-ES" sz="2800" b="1" i="0" u="none" strike="noStrike" kern="1200" baseline="0">
            <a:solidFill>
              <a:srgbClr val="000000">
                <a:lumMod val="75000"/>
                <a:lumOff val="25000"/>
              </a:srgbClr>
            </a:solidFill>
            <a:latin typeface="Helvetica Neue Medium"/>
          </a:endParaRPr>
        </a:p>
      </cx:txPr>
    </cx:legend>
  </cx:chart>
  <cx:spPr>
    <a:solidFill>
      <a:schemeClr val="bg1"/>
    </a:solidFill>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ítulo y subtítulo">
    <p:spTree>
      <p:nvGrpSpPr>
        <p:cNvPr id="1" name=""/>
        <p:cNvGrpSpPr/>
        <p:nvPr/>
      </p:nvGrpSpPr>
      <p:grpSpPr>
        <a:xfrm>
          <a:off x="0" y="0"/>
          <a:ext cx="0" cy="0"/>
          <a:chOff x="0" y="0"/>
          <a:chExt cx="0" cy="0"/>
        </a:xfrm>
      </p:grpSpPr>
      <p:sp>
        <p:nvSpPr>
          <p:cNvPr id="11" name="Texto del título"/>
          <p:cNvSpPr txBox="1">
            <a:spLocks noGrp="1"/>
          </p:cNvSpPr>
          <p:nvPr>
            <p:ph type="title"/>
          </p:nvPr>
        </p:nvSpPr>
        <p:spPr>
          <a:xfrm>
            <a:off x="1185333" y="1532466"/>
            <a:ext cx="13885335" cy="3098801"/>
          </a:xfrm>
          <a:prstGeom prst="rect">
            <a:avLst/>
          </a:prstGeom>
        </p:spPr>
        <p:txBody>
          <a:bodyPr anchor="b"/>
          <a:lstStyle/>
          <a:p>
            <a:r>
              <a:t>Texto del título</a:t>
            </a:r>
          </a:p>
        </p:txBody>
      </p:sp>
      <p:sp>
        <p:nvSpPr>
          <p:cNvPr id="12" name="Nivel de texto 1…"/>
          <p:cNvSpPr txBox="1">
            <a:spLocks noGrp="1"/>
          </p:cNvSpPr>
          <p:nvPr>
            <p:ph type="body" sz="quarter" idx="1"/>
          </p:nvPr>
        </p:nvSpPr>
        <p:spPr>
          <a:xfrm>
            <a:off x="1185333" y="4715933"/>
            <a:ext cx="13885335" cy="1058334"/>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Nivel de texto 1</a:t>
            </a:r>
          </a:p>
          <a:p>
            <a:pPr lvl="1"/>
            <a:r>
              <a:t>Nivel de texto 2</a:t>
            </a:r>
          </a:p>
          <a:p>
            <a:pPr lvl="2"/>
            <a:r>
              <a:t>Nivel de texto 3</a:t>
            </a:r>
          </a:p>
          <a:p>
            <a:pPr lvl="3"/>
            <a:r>
              <a:t>Nivel de texto 4</a:t>
            </a:r>
          </a:p>
          <a:p>
            <a:pPr lvl="4"/>
            <a:r>
              <a:t>Nivel de texto 5</a:t>
            </a:r>
          </a:p>
        </p:txBody>
      </p:sp>
      <p:sp>
        <p:nvSpPr>
          <p:cNvPr id="1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
    <p:spTree>
      <p:nvGrpSpPr>
        <p:cNvPr id="1" name=""/>
        <p:cNvGrpSpPr/>
        <p:nvPr/>
      </p:nvGrpSpPr>
      <p:grpSpPr>
        <a:xfrm>
          <a:off x="0" y="0"/>
          <a:ext cx="0" cy="0"/>
          <a:chOff x="0" y="0"/>
          <a:chExt cx="0" cy="0"/>
        </a:xfrm>
      </p:grpSpPr>
      <p:sp>
        <p:nvSpPr>
          <p:cNvPr id="93" name="– Juan López"/>
          <p:cNvSpPr txBox="1">
            <a:spLocks noGrp="1"/>
          </p:cNvSpPr>
          <p:nvPr>
            <p:ph type="body" sz="quarter" idx="13"/>
          </p:nvPr>
        </p:nvSpPr>
        <p:spPr>
          <a:xfrm>
            <a:off x="1591733" y="5969000"/>
            <a:ext cx="13081001" cy="393700"/>
          </a:xfrm>
          <a:prstGeom prst="rect">
            <a:avLst/>
          </a:prstGeom>
        </p:spPr>
        <p:txBody>
          <a:bodyPr anchor="t">
            <a:spAutoFit/>
          </a:bodyPr>
          <a:lstStyle>
            <a:lvl1pPr marL="0" indent="0" algn="ctr">
              <a:spcBef>
                <a:spcPts val="0"/>
              </a:spcBef>
              <a:buSzTx/>
              <a:buNone/>
              <a:defRPr sz="2000" i="1"/>
            </a:lvl1pPr>
          </a:lstStyle>
          <a:p>
            <a:r>
              <a:t>– Juan López</a:t>
            </a:r>
          </a:p>
        </p:txBody>
      </p:sp>
      <p:sp>
        <p:nvSpPr>
          <p:cNvPr id="94" name="“Escribir una cita aquí”"/>
          <p:cNvSpPr txBox="1">
            <a:spLocks noGrp="1"/>
          </p:cNvSpPr>
          <p:nvPr>
            <p:ph type="body" sz="quarter" idx="14"/>
          </p:nvPr>
        </p:nvSpPr>
        <p:spPr>
          <a:xfrm>
            <a:off x="1591733" y="4050844"/>
            <a:ext cx="13081001" cy="551245"/>
          </a:xfrm>
          <a:prstGeom prst="rect">
            <a:avLst/>
          </a:prstGeom>
        </p:spPr>
        <p:txBody>
          <a:bodyPr>
            <a:spAutoFit/>
          </a:bodyPr>
          <a:lstStyle>
            <a:lvl1pPr marL="0" indent="0" algn="ctr">
              <a:spcBef>
                <a:spcPts val="0"/>
              </a:spcBef>
              <a:buSzTx/>
              <a:buNone/>
              <a:defRPr sz="3200">
                <a:latin typeface="+mn-lt"/>
                <a:ea typeface="+mn-ea"/>
                <a:cs typeface="+mn-cs"/>
                <a:sym typeface="Helvetica Neue Medium"/>
              </a:defRPr>
            </a:lvl1pPr>
          </a:lstStyle>
          <a:p>
            <a:r>
              <a:t>“Escribir una cita aquí” </a:t>
            </a:r>
          </a:p>
        </p:txBody>
      </p:sp>
      <p:sp>
        <p:nvSpPr>
          <p:cNvPr id="95"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Imagen"/>
          <p:cNvSpPr>
            <a:spLocks noGrp="1"/>
          </p:cNvSpPr>
          <p:nvPr>
            <p:ph type="pic" idx="13"/>
          </p:nvPr>
        </p:nvSpPr>
        <p:spPr>
          <a:xfrm>
            <a:off x="-1" y="-1"/>
            <a:ext cx="16256001" cy="9144001"/>
          </a:xfrm>
          <a:prstGeom prst="rect">
            <a:avLst/>
          </a:prstGeom>
        </p:spPr>
        <p:txBody>
          <a:bodyPr lIns="91439" tIns="45719" rIns="91439" bIns="45719" anchor="t">
            <a:noAutofit/>
          </a:bodyPr>
          <a:lstStyle/>
          <a:p>
            <a:endParaRPr/>
          </a:p>
        </p:txBody>
      </p:sp>
      <p:sp>
        <p:nvSpPr>
          <p:cNvPr id="10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110"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horizontal)">
    <p:spTree>
      <p:nvGrpSpPr>
        <p:cNvPr id="1" name=""/>
        <p:cNvGrpSpPr/>
        <p:nvPr/>
      </p:nvGrpSpPr>
      <p:grpSpPr>
        <a:xfrm>
          <a:off x="0" y="0"/>
          <a:ext cx="0" cy="0"/>
          <a:chOff x="0" y="0"/>
          <a:chExt cx="0" cy="0"/>
        </a:xfrm>
      </p:grpSpPr>
      <p:sp>
        <p:nvSpPr>
          <p:cNvPr id="20" name="Imagen"/>
          <p:cNvSpPr>
            <a:spLocks noGrp="1"/>
          </p:cNvSpPr>
          <p:nvPr>
            <p:ph type="pic" idx="13"/>
          </p:nvPr>
        </p:nvSpPr>
        <p:spPr>
          <a:xfrm>
            <a:off x="2083979" y="448733"/>
            <a:ext cx="12090401" cy="5825068"/>
          </a:xfrm>
          <a:prstGeom prst="rect">
            <a:avLst/>
          </a:prstGeom>
        </p:spPr>
        <p:txBody>
          <a:bodyPr lIns="91439" tIns="45719" rIns="91439" bIns="45719" anchor="t">
            <a:noAutofit/>
          </a:bodyPr>
          <a:lstStyle/>
          <a:p>
            <a:endParaRPr/>
          </a:p>
        </p:txBody>
      </p:sp>
      <p:sp>
        <p:nvSpPr>
          <p:cNvPr id="21" name="Texto del título"/>
          <p:cNvSpPr txBox="1">
            <a:spLocks noGrp="1"/>
          </p:cNvSpPr>
          <p:nvPr>
            <p:ph type="title"/>
          </p:nvPr>
        </p:nvSpPr>
        <p:spPr>
          <a:xfrm>
            <a:off x="423333" y="6341533"/>
            <a:ext cx="15409334" cy="1337734"/>
          </a:xfrm>
          <a:prstGeom prst="rect">
            <a:avLst/>
          </a:prstGeom>
        </p:spPr>
        <p:txBody>
          <a:bodyPr anchor="b"/>
          <a:lstStyle/>
          <a:p>
            <a:r>
              <a:t>Texto del título</a:t>
            </a:r>
          </a:p>
        </p:txBody>
      </p:sp>
      <p:sp>
        <p:nvSpPr>
          <p:cNvPr id="22" name="Nivel de texto 1…"/>
          <p:cNvSpPr txBox="1">
            <a:spLocks noGrp="1"/>
          </p:cNvSpPr>
          <p:nvPr>
            <p:ph type="body" sz="quarter" idx="1"/>
          </p:nvPr>
        </p:nvSpPr>
        <p:spPr>
          <a:xfrm>
            <a:off x="423333" y="7628466"/>
            <a:ext cx="15409334" cy="1058335"/>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Nivel de texto 1</a:t>
            </a:r>
          </a:p>
          <a:p>
            <a:pPr lvl="1"/>
            <a:r>
              <a:t>Nivel de texto 2</a:t>
            </a:r>
          </a:p>
          <a:p>
            <a:pPr lvl="2"/>
            <a:r>
              <a:t>Nivel de texto 3</a:t>
            </a:r>
          </a:p>
          <a:p>
            <a:pPr lvl="3"/>
            <a:r>
              <a:t>Nivel de texto 4</a:t>
            </a:r>
          </a:p>
          <a:p>
            <a:pPr lvl="4"/>
            <a:r>
              <a:t>Nivel de texto 5</a:t>
            </a:r>
          </a:p>
        </p:txBody>
      </p:sp>
      <p:sp>
        <p:nvSpPr>
          <p:cNvPr id="2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ítulo (centro)">
    <p:spTree>
      <p:nvGrpSpPr>
        <p:cNvPr id="1" name=""/>
        <p:cNvGrpSpPr/>
        <p:nvPr/>
      </p:nvGrpSpPr>
      <p:grpSpPr>
        <a:xfrm>
          <a:off x="0" y="0"/>
          <a:ext cx="0" cy="0"/>
          <a:chOff x="0" y="0"/>
          <a:chExt cx="0" cy="0"/>
        </a:xfrm>
      </p:grpSpPr>
      <p:sp>
        <p:nvSpPr>
          <p:cNvPr id="30" name="Texto del título"/>
          <p:cNvSpPr txBox="1">
            <a:spLocks noGrp="1"/>
          </p:cNvSpPr>
          <p:nvPr>
            <p:ph type="title"/>
          </p:nvPr>
        </p:nvSpPr>
        <p:spPr>
          <a:xfrm>
            <a:off x="1185333" y="3022600"/>
            <a:ext cx="13885335" cy="3098800"/>
          </a:xfrm>
          <a:prstGeom prst="rect">
            <a:avLst/>
          </a:prstGeom>
        </p:spPr>
        <p:txBody>
          <a:bodyPr/>
          <a:lstStyle/>
          <a:p>
            <a:r>
              <a:t>Texto del título</a:t>
            </a:r>
          </a:p>
        </p:txBody>
      </p:sp>
      <p:sp>
        <p:nvSpPr>
          <p:cNvPr id="3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vertical)">
    <p:spTree>
      <p:nvGrpSpPr>
        <p:cNvPr id="1" name=""/>
        <p:cNvGrpSpPr/>
        <p:nvPr/>
      </p:nvGrpSpPr>
      <p:grpSpPr>
        <a:xfrm>
          <a:off x="0" y="0"/>
          <a:ext cx="0" cy="0"/>
          <a:chOff x="0" y="0"/>
          <a:chExt cx="0" cy="0"/>
        </a:xfrm>
      </p:grpSpPr>
      <p:sp>
        <p:nvSpPr>
          <p:cNvPr id="38" name="Imagen"/>
          <p:cNvSpPr>
            <a:spLocks noGrp="1"/>
          </p:cNvSpPr>
          <p:nvPr>
            <p:ph type="pic" sz="half" idx="13"/>
          </p:nvPr>
        </p:nvSpPr>
        <p:spPr>
          <a:xfrm>
            <a:off x="8777320" y="634999"/>
            <a:ext cx="6350001" cy="7645401"/>
          </a:xfrm>
          <a:prstGeom prst="rect">
            <a:avLst/>
          </a:prstGeom>
        </p:spPr>
        <p:txBody>
          <a:bodyPr lIns="91439" tIns="45719" rIns="91439" bIns="45719" anchor="t">
            <a:noAutofit/>
          </a:bodyPr>
          <a:lstStyle/>
          <a:p>
            <a:endParaRPr/>
          </a:p>
        </p:txBody>
      </p:sp>
      <p:sp>
        <p:nvSpPr>
          <p:cNvPr id="39" name="Texto del título"/>
          <p:cNvSpPr txBox="1">
            <a:spLocks noGrp="1"/>
          </p:cNvSpPr>
          <p:nvPr>
            <p:ph type="title"/>
          </p:nvPr>
        </p:nvSpPr>
        <p:spPr>
          <a:xfrm>
            <a:off x="1100666" y="634999"/>
            <a:ext cx="6815668" cy="3699935"/>
          </a:xfrm>
          <a:prstGeom prst="rect">
            <a:avLst/>
          </a:prstGeom>
        </p:spPr>
        <p:txBody>
          <a:bodyPr anchor="b"/>
          <a:lstStyle>
            <a:lvl1pPr>
              <a:defRPr sz="5600"/>
            </a:lvl1pPr>
          </a:lstStyle>
          <a:p>
            <a:r>
              <a:t>Texto del título</a:t>
            </a:r>
          </a:p>
        </p:txBody>
      </p:sp>
      <p:sp>
        <p:nvSpPr>
          <p:cNvPr id="40" name="Nivel de texto 1…"/>
          <p:cNvSpPr txBox="1">
            <a:spLocks noGrp="1"/>
          </p:cNvSpPr>
          <p:nvPr>
            <p:ph type="body" sz="quarter" idx="1"/>
          </p:nvPr>
        </p:nvSpPr>
        <p:spPr>
          <a:xfrm>
            <a:off x="1100666" y="4351866"/>
            <a:ext cx="6815668" cy="3818468"/>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Nivel de texto 1</a:t>
            </a:r>
          </a:p>
          <a:p>
            <a:pPr lvl="1"/>
            <a:r>
              <a:t>Nivel de texto 2</a:t>
            </a:r>
          </a:p>
          <a:p>
            <a:pPr lvl="2"/>
            <a:r>
              <a:t>Nivel de texto 3</a:t>
            </a:r>
          </a:p>
          <a:p>
            <a:pPr lvl="3"/>
            <a:r>
              <a:t>Nivel de texto 4</a:t>
            </a:r>
          </a:p>
          <a:p>
            <a:pPr lvl="4"/>
            <a:r>
              <a:t>Nivel de texto 5</a:t>
            </a:r>
          </a:p>
        </p:txBody>
      </p:sp>
      <p:sp>
        <p:nvSpPr>
          <p:cNvPr id="4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ítulo (arriba)">
    <p:spTree>
      <p:nvGrpSpPr>
        <p:cNvPr id="1" name=""/>
        <p:cNvGrpSpPr/>
        <p:nvPr/>
      </p:nvGrpSpPr>
      <p:grpSpPr>
        <a:xfrm>
          <a:off x="0" y="0"/>
          <a:ext cx="0" cy="0"/>
          <a:chOff x="0" y="0"/>
          <a:chExt cx="0" cy="0"/>
        </a:xfrm>
      </p:grpSpPr>
      <p:sp>
        <p:nvSpPr>
          <p:cNvPr id="48" name="Texto del título"/>
          <p:cNvSpPr txBox="1">
            <a:spLocks noGrp="1"/>
          </p:cNvSpPr>
          <p:nvPr>
            <p:ph type="title"/>
          </p:nvPr>
        </p:nvSpPr>
        <p:spPr>
          <a:prstGeom prst="rect">
            <a:avLst/>
          </a:prstGeom>
        </p:spPr>
        <p:txBody>
          <a:bodyPr/>
          <a:lstStyle/>
          <a:p>
            <a:r>
              <a:t>Texto del título</a:t>
            </a:r>
          </a:p>
        </p:txBody>
      </p:sp>
      <p:sp>
        <p:nvSpPr>
          <p:cNvPr id="49"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ítulo y viñetas">
    <p:spTree>
      <p:nvGrpSpPr>
        <p:cNvPr id="1" name=""/>
        <p:cNvGrpSpPr/>
        <p:nvPr/>
      </p:nvGrpSpPr>
      <p:grpSpPr>
        <a:xfrm>
          <a:off x="0" y="0"/>
          <a:ext cx="0" cy="0"/>
          <a:chOff x="0" y="0"/>
          <a:chExt cx="0" cy="0"/>
        </a:xfrm>
      </p:grpSpPr>
      <p:sp>
        <p:nvSpPr>
          <p:cNvPr id="56" name="Texto del título"/>
          <p:cNvSpPr txBox="1">
            <a:spLocks noGrp="1"/>
          </p:cNvSpPr>
          <p:nvPr>
            <p:ph type="title"/>
          </p:nvPr>
        </p:nvSpPr>
        <p:spPr>
          <a:prstGeom prst="rect">
            <a:avLst/>
          </a:prstGeom>
        </p:spPr>
        <p:txBody>
          <a:bodyPr/>
          <a:lstStyle/>
          <a:p>
            <a:r>
              <a:t>Texto del título</a:t>
            </a:r>
          </a:p>
        </p:txBody>
      </p:sp>
      <p:sp>
        <p:nvSpPr>
          <p:cNvPr id="57" name="Nivel de texto 1…"/>
          <p:cNvSpPr txBox="1">
            <a:spLocks noGrp="1"/>
          </p:cNvSpPr>
          <p:nvPr>
            <p:ph type="body" idx="1"/>
          </p:nvPr>
        </p:nvSpPr>
        <p:spPr>
          <a:prstGeom prst="rect">
            <a:avLst/>
          </a:prstGeom>
        </p:spPr>
        <p:txBody>
          <a:bodyPr/>
          <a:lstStyle>
            <a:lvl1pPr marL="423333" indent="-423333">
              <a:defRPr sz="3200"/>
            </a:lvl1pPr>
            <a:lvl2pPr marL="1058333" indent="-423333">
              <a:defRPr sz="3200"/>
            </a:lvl2pPr>
            <a:lvl3pPr marL="1693333" indent="-423333">
              <a:defRPr sz="3200"/>
            </a:lvl3pPr>
            <a:lvl4pPr marL="2328333" indent="-423333">
              <a:defRPr sz="3200"/>
            </a:lvl4pPr>
            <a:lvl5pPr marL="2963333" indent="-423333">
              <a:defRPr sz="3200"/>
            </a:lvl5pPr>
          </a:lstStyle>
          <a:p>
            <a:r>
              <a:t>Nivel de texto 1</a:t>
            </a:r>
          </a:p>
          <a:p>
            <a:pPr lvl="1"/>
            <a:r>
              <a:t>Nivel de texto 2</a:t>
            </a:r>
          </a:p>
          <a:p>
            <a:pPr lvl="2"/>
            <a:r>
              <a:t>Nivel de texto 3</a:t>
            </a:r>
          </a:p>
          <a:p>
            <a:pPr lvl="3"/>
            <a:r>
              <a:t>Nivel de texto 4</a:t>
            </a:r>
          </a:p>
          <a:p>
            <a:pPr lvl="4"/>
            <a:r>
              <a:t>Nivel de texto 5</a:t>
            </a:r>
          </a:p>
        </p:txBody>
      </p:sp>
      <p:sp>
        <p:nvSpPr>
          <p:cNvPr id="58"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ítulo, viñetas y foto">
    <p:spTree>
      <p:nvGrpSpPr>
        <p:cNvPr id="1" name=""/>
        <p:cNvGrpSpPr/>
        <p:nvPr/>
      </p:nvGrpSpPr>
      <p:grpSpPr>
        <a:xfrm>
          <a:off x="0" y="0"/>
          <a:ext cx="0" cy="0"/>
          <a:chOff x="0" y="0"/>
          <a:chExt cx="0" cy="0"/>
        </a:xfrm>
      </p:grpSpPr>
      <p:sp>
        <p:nvSpPr>
          <p:cNvPr id="65" name="Imagen"/>
          <p:cNvSpPr>
            <a:spLocks noGrp="1"/>
          </p:cNvSpPr>
          <p:nvPr>
            <p:ph type="pic" sz="half" idx="13"/>
          </p:nvPr>
        </p:nvSpPr>
        <p:spPr>
          <a:xfrm>
            <a:off x="8779933" y="2099733"/>
            <a:ext cx="6350001" cy="6197601"/>
          </a:xfrm>
          <a:prstGeom prst="rect">
            <a:avLst/>
          </a:prstGeom>
        </p:spPr>
        <p:txBody>
          <a:bodyPr lIns="91439" tIns="45719" rIns="91439" bIns="45719" anchor="t">
            <a:noAutofit/>
          </a:bodyPr>
          <a:lstStyle/>
          <a:p>
            <a:endParaRPr/>
          </a:p>
        </p:txBody>
      </p:sp>
      <p:sp>
        <p:nvSpPr>
          <p:cNvPr id="66" name="Texto del título"/>
          <p:cNvSpPr txBox="1">
            <a:spLocks noGrp="1"/>
          </p:cNvSpPr>
          <p:nvPr>
            <p:ph type="title"/>
          </p:nvPr>
        </p:nvSpPr>
        <p:spPr>
          <a:prstGeom prst="rect">
            <a:avLst/>
          </a:prstGeom>
        </p:spPr>
        <p:txBody>
          <a:bodyPr/>
          <a:lstStyle/>
          <a:p>
            <a:r>
              <a:t>Texto del título</a:t>
            </a:r>
          </a:p>
        </p:txBody>
      </p:sp>
      <p:sp>
        <p:nvSpPr>
          <p:cNvPr id="67" name="Nivel de texto 1…"/>
          <p:cNvSpPr txBox="1">
            <a:spLocks noGrp="1"/>
          </p:cNvSpPr>
          <p:nvPr>
            <p:ph type="body" sz="half" idx="1"/>
          </p:nvPr>
        </p:nvSpPr>
        <p:spPr>
          <a:xfrm>
            <a:off x="1126066" y="2099733"/>
            <a:ext cx="6815668" cy="6197601"/>
          </a:xfrm>
          <a:prstGeom prst="rect">
            <a:avLst/>
          </a:prstGeom>
        </p:spPr>
        <p:txBody>
          <a:bodyPr/>
          <a:lstStyle>
            <a:lvl1pPr marL="352926" indent="-352926">
              <a:spcBef>
                <a:spcPts val="3000"/>
              </a:spcBef>
              <a:defRPr sz="2400"/>
            </a:lvl1pPr>
            <a:lvl2pPr marL="911726" indent="-352926">
              <a:spcBef>
                <a:spcPts val="3000"/>
              </a:spcBef>
              <a:defRPr sz="2400"/>
            </a:lvl2pPr>
            <a:lvl3pPr marL="1470526" indent="-352926">
              <a:spcBef>
                <a:spcPts val="3000"/>
              </a:spcBef>
              <a:defRPr sz="2400"/>
            </a:lvl3pPr>
            <a:lvl4pPr marL="2029326" indent="-352926">
              <a:spcBef>
                <a:spcPts val="3000"/>
              </a:spcBef>
              <a:defRPr sz="2400"/>
            </a:lvl4pPr>
            <a:lvl5pPr marL="2588126" indent="-352926">
              <a:spcBef>
                <a:spcPts val="3000"/>
              </a:spcBef>
              <a:defRPr sz="2400"/>
            </a:lvl5pPr>
          </a:lstStyle>
          <a:p>
            <a:r>
              <a:t>Nivel de texto 1</a:t>
            </a:r>
          </a:p>
          <a:p>
            <a:pPr lvl="1"/>
            <a:r>
              <a:t>Nivel de texto 2</a:t>
            </a:r>
          </a:p>
          <a:p>
            <a:pPr lvl="2"/>
            <a:r>
              <a:t>Nivel de texto 3</a:t>
            </a:r>
          </a:p>
          <a:p>
            <a:pPr lvl="3"/>
            <a:r>
              <a:t>Nivel de texto 4</a:t>
            </a:r>
          </a:p>
          <a:p>
            <a:pPr lvl="4"/>
            <a:r>
              <a:t>Nivel de texto 5</a:t>
            </a:r>
          </a:p>
        </p:txBody>
      </p:sp>
      <p:sp>
        <p:nvSpPr>
          <p:cNvPr id="68"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iñetas">
    <p:spTree>
      <p:nvGrpSpPr>
        <p:cNvPr id="1" name=""/>
        <p:cNvGrpSpPr/>
        <p:nvPr/>
      </p:nvGrpSpPr>
      <p:grpSpPr>
        <a:xfrm>
          <a:off x="0" y="0"/>
          <a:ext cx="0" cy="0"/>
          <a:chOff x="0" y="0"/>
          <a:chExt cx="0" cy="0"/>
        </a:xfrm>
      </p:grpSpPr>
      <p:sp>
        <p:nvSpPr>
          <p:cNvPr id="75" name="Nivel de texto 1…"/>
          <p:cNvSpPr txBox="1">
            <a:spLocks noGrp="1"/>
          </p:cNvSpPr>
          <p:nvPr>
            <p:ph type="body" idx="1"/>
          </p:nvPr>
        </p:nvSpPr>
        <p:spPr>
          <a:xfrm>
            <a:off x="1126066" y="1185333"/>
            <a:ext cx="14003869" cy="6773335"/>
          </a:xfrm>
          <a:prstGeom prst="rect">
            <a:avLst/>
          </a:prstGeom>
        </p:spPr>
        <p:txBody>
          <a:bodyPr/>
          <a:lstStyle>
            <a:lvl1pPr marL="423333" indent="-423333">
              <a:defRPr sz="3200"/>
            </a:lvl1pPr>
            <a:lvl2pPr marL="1058333" indent="-423333">
              <a:defRPr sz="3200"/>
            </a:lvl2pPr>
            <a:lvl3pPr marL="1693333" indent="-423333">
              <a:defRPr sz="3200"/>
            </a:lvl3pPr>
            <a:lvl4pPr marL="2328333" indent="-423333">
              <a:defRPr sz="3200"/>
            </a:lvl4pPr>
            <a:lvl5pPr marL="2963333" indent="-423333">
              <a:defRPr sz="3200"/>
            </a:lvl5pPr>
          </a:lstStyle>
          <a:p>
            <a:r>
              <a:t>Nivel de texto 1</a:t>
            </a:r>
          </a:p>
          <a:p>
            <a:pPr lvl="1"/>
            <a:r>
              <a:t>Nivel de texto 2</a:t>
            </a:r>
          </a:p>
          <a:p>
            <a:pPr lvl="2"/>
            <a:r>
              <a:t>Nivel de texto 3</a:t>
            </a:r>
          </a:p>
          <a:p>
            <a:pPr lvl="3"/>
            <a:r>
              <a:t>Nivel de texto 4</a:t>
            </a:r>
          </a:p>
          <a:p>
            <a:pPr lvl="4"/>
            <a:r>
              <a:t>Nivel de texto 5</a:t>
            </a:r>
          </a:p>
        </p:txBody>
      </p:sp>
      <p:sp>
        <p:nvSpPr>
          <p:cNvPr id="7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3 fotos">
    <p:spTree>
      <p:nvGrpSpPr>
        <p:cNvPr id="1" name=""/>
        <p:cNvGrpSpPr/>
        <p:nvPr/>
      </p:nvGrpSpPr>
      <p:grpSpPr>
        <a:xfrm>
          <a:off x="0" y="0"/>
          <a:ext cx="0" cy="0"/>
          <a:chOff x="0" y="0"/>
          <a:chExt cx="0" cy="0"/>
        </a:xfrm>
      </p:grpSpPr>
      <p:sp>
        <p:nvSpPr>
          <p:cNvPr id="83" name="Imagen"/>
          <p:cNvSpPr>
            <a:spLocks noGrp="1"/>
          </p:cNvSpPr>
          <p:nvPr>
            <p:ph type="pic" sz="quarter" idx="13"/>
          </p:nvPr>
        </p:nvSpPr>
        <p:spPr>
          <a:xfrm>
            <a:off x="10507133" y="4699000"/>
            <a:ext cx="4936068" cy="3699934"/>
          </a:xfrm>
          <a:prstGeom prst="rect">
            <a:avLst/>
          </a:prstGeom>
        </p:spPr>
        <p:txBody>
          <a:bodyPr lIns="91439" tIns="45719" rIns="91439" bIns="45719" anchor="t">
            <a:noAutofit/>
          </a:bodyPr>
          <a:lstStyle/>
          <a:p>
            <a:endParaRPr/>
          </a:p>
        </p:txBody>
      </p:sp>
      <p:sp>
        <p:nvSpPr>
          <p:cNvPr id="84" name="Imagen"/>
          <p:cNvSpPr>
            <a:spLocks noGrp="1"/>
          </p:cNvSpPr>
          <p:nvPr>
            <p:ph type="pic" sz="quarter" idx="14"/>
          </p:nvPr>
        </p:nvSpPr>
        <p:spPr>
          <a:xfrm>
            <a:off x="10507133" y="753533"/>
            <a:ext cx="4936068" cy="3699934"/>
          </a:xfrm>
          <a:prstGeom prst="rect">
            <a:avLst/>
          </a:prstGeom>
        </p:spPr>
        <p:txBody>
          <a:bodyPr lIns="91439" tIns="45719" rIns="91439" bIns="45719" anchor="t">
            <a:noAutofit/>
          </a:bodyPr>
          <a:lstStyle/>
          <a:p>
            <a:endParaRPr/>
          </a:p>
        </p:txBody>
      </p:sp>
      <p:sp>
        <p:nvSpPr>
          <p:cNvPr id="85" name="Imagen"/>
          <p:cNvSpPr>
            <a:spLocks noGrp="1"/>
          </p:cNvSpPr>
          <p:nvPr>
            <p:ph type="pic" idx="15"/>
          </p:nvPr>
        </p:nvSpPr>
        <p:spPr>
          <a:xfrm>
            <a:off x="804333" y="753533"/>
            <a:ext cx="9448801" cy="7645401"/>
          </a:xfrm>
          <a:prstGeom prst="rect">
            <a:avLst/>
          </a:prstGeom>
        </p:spPr>
        <p:txBody>
          <a:bodyPr lIns="91439" tIns="45719" rIns="91439" bIns="45719" anchor="t">
            <a:noAutofit/>
          </a:bodyPr>
          <a:lstStyle/>
          <a:p>
            <a:endParaRPr/>
          </a:p>
        </p:txBody>
      </p:sp>
      <p:sp>
        <p:nvSpPr>
          <p:cNvPr id="8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o del título"/>
          <p:cNvSpPr txBox="1">
            <a:spLocks noGrp="1"/>
          </p:cNvSpPr>
          <p:nvPr>
            <p:ph type="title"/>
          </p:nvPr>
        </p:nvSpPr>
        <p:spPr>
          <a:xfrm>
            <a:off x="1126066" y="237066"/>
            <a:ext cx="14003869" cy="152400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normAutofit/>
          </a:bodyPr>
          <a:lstStyle/>
          <a:p>
            <a:r>
              <a:t>Texto del título</a:t>
            </a:r>
          </a:p>
        </p:txBody>
      </p:sp>
      <p:sp>
        <p:nvSpPr>
          <p:cNvPr id="3" name="Nivel de texto 1…"/>
          <p:cNvSpPr txBox="1">
            <a:spLocks noGrp="1"/>
          </p:cNvSpPr>
          <p:nvPr>
            <p:ph type="body" idx="1"/>
          </p:nvPr>
        </p:nvSpPr>
        <p:spPr>
          <a:xfrm>
            <a:off x="1126066" y="2099733"/>
            <a:ext cx="14003869" cy="619760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normAutofit/>
          </a:bodyPr>
          <a:lstStyle/>
          <a:p>
            <a:r>
              <a:t>Nivel de texto 1</a:t>
            </a:r>
          </a:p>
          <a:p>
            <a:pPr lvl="1"/>
            <a:r>
              <a:t>Nivel de texto 2</a:t>
            </a:r>
          </a:p>
          <a:p>
            <a:pPr lvl="2"/>
            <a:r>
              <a:t>Nivel de texto 3</a:t>
            </a:r>
          </a:p>
          <a:p>
            <a:pPr lvl="3"/>
            <a:r>
              <a:t>Nivel de texto 4</a:t>
            </a:r>
          </a:p>
          <a:p>
            <a:pPr lvl="4"/>
            <a:r>
              <a:t>Nivel de texto 5</a:t>
            </a:r>
          </a:p>
        </p:txBody>
      </p:sp>
      <p:sp>
        <p:nvSpPr>
          <p:cNvPr id="4" name="Número de diapositiva"/>
          <p:cNvSpPr txBox="1">
            <a:spLocks noGrp="1"/>
          </p:cNvSpPr>
          <p:nvPr>
            <p:ph type="sldNum" sz="quarter" idx="2"/>
          </p:nvPr>
        </p:nvSpPr>
        <p:spPr>
          <a:xfrm>
            <a:off x="7970571" y="8720666"/>
            <a:ext cx="306392" cy="290441"/>
          </a:xfrm>
          <a:prstGeom prst="rect">
            <a:avLst/>
          </a:prstGeom>
          <a:ln w="3175">
            <a:miter lim="400000"/>
          </a:ln>
        </p:spPr>
        <p:txBody>
          <a:bodyPr wrap="none" lIns="33866" tIns="33866" rIns="33866" bIns="33866">
            <a:spAutoFit/>
          </a:bodyPr>
          <a:lstStyle>
            <a:lvl1pPr>
              <a:defRPr sz="1600" b="0">
                <a:latin typeface="Helvetica Neue Light"/>
                <a:ea typeface="Helvetica Neue Light"/>
                <a:cs typeface="Helvetica Neue Light"/>
                <a:sym typeface="Helvetica Neue Light"/>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50333" rtl="0" latinLnBrk="0">
        <a:lnSpc>
          <a:spcPct val="100000"/>
        </a:lnSpc>
        <a:spcBef>
          <a:spcPts val="0"/>
        </a:spcBef>
        <a:spcAft>
          <a:spcPts val="0"/>
        </a:spcAft>
        <a:buClrTx/>
        <a:buSzTx/>
        <a:buFontTx/>
        <a:buNone/>
        <a:tabLst/>
        <a:defRPr sz="7400" b="0" i="0" u="none" strike="noStrike" cap="none" spc="0" baseline="0">
          <a:ln>
            <a:noFill/>
          </a:ln>
          <a:solidFill>
            <a:srgbClr val="000000"/>
          </a:solidFill>
          <a:uFillTx/>
          <a:latin typeface="+mn-lt"/>
          <a:ea typeface="+mn-ea"/>
          <a:cs typeface="+mn-cs"/>
          <a:sym typeface="Helvetica Neue Medium"/>
        </a:defRPr>
      </a:lvl1pPr>
      <a:lvl2pPr marL="0" marR="0" indent="0" algn="ctr" defTabSz="550333" rtl="0" latinLnBrk="0">
        <a:lnSpc>
          <a:spcPct val="100000"/>
        </a:lnSpc>
        <a:spcBef>
          <a:spcPts val="0"/>
        </a:spcBef>
        <a:spcAft>
          <a:spcPts val="0"/>
        </a:spcAft>
        <a:buClrTx/>
        <a:buSzTx/>
        <a:buFontTx/>
        <a:buNone/>
        <a:tabLst/>
        <a:defRPr sz="7400" b="0" i="0" u="none" strike="noStrike" cap="none" spc="0" baseline="0">
          <a:ln>
            <a:noFill/>
          </a:ln>
          <a:solidFill>
            <a:srgbClr val="000000"/>
          </a:solidFill>
          <a:uFillTx/>
          <a:latin typeface="+mn-lt"/>
          <a:ea typeface="+mn-ea"/>
          <a:cs typeface="+mn-cs"/>
          <a:sym typeface="Helvetica Neue Medium"/>
        </a:defRPr>
      </a:lvl2pPr>
      <a:lvl3pPr marL="0" marR="0" indent="0" algn="ctr" defTabSz="550333" rtl="0" latinLnBrk="0">
        <a:lnSpc>
          <a:spcPct val="100000"/>
        </a:lnSpc>
        <a:spcBef>
          <a:spcPts val="0"/>
        </a:spcBef>
        <a:spcAft>
          <a:spcPts val="0"/>
        </a:spcAft>
        <a:buClrTx/>
        <a:buSzTx/>
        <a:buFontTx/>
        <a:buNone/>
        <a:tabLst/>
        <a:defRPr sz="7400" b="0" i="0" u="none" strike="noStrike" cap="none" spc="0" baseline="0">
          <a:ln>
            <a:noFill/>
          </a:ln>
          <a:solidFill>
            <a:srgbClr val="000000"/>
          </a:solidFill>
          <a:uFillTx/>
          <a:latin typeface="+mn-lt"/>
          <a:ea typeface="+mn-ea"/>
          <a:cs typeface="+mn-cs"/>
          <a:sym typeface="Helvetica Neue Medium"/>
        </a:defRPr>
      </a:lvl3pPr>
      <a:lvl4pPr marL="0" marR="0" indent="0" algn="ctr" defTabSz="550333" rtl="0" latinLnBrk="0">
        <a:lnSpc>
          <a:spcPct val="100000"/>
        </a:lnSpc>
        <a:spcBef>
          <a:spcPts val="0"/>
        </a:spcBef>
        <a:spcAft>
          <a:spcPts val="0"/>
        </a:spcAft>
        <a:buClrTx/>
        <a:buSzTx/>
        <a:buFontTx/>
        <a:buNone/>
        <a:tabLst/>
        <a:defRPr sz="7400" b="0" i="0" u="none" strike="noStrike" cap="none" spc="0" baseline="0">
          <a:ln>
            <a:noFill/>
          </a:ln>
          <a:solidFill>
            <a:srgbClr val="000000"/>
          </a:solidFill>
          <a:uFillTx/>
          <a:latin typeface="+mn-lt"/>
          <a:ea typeface="+mn-ea"/>
          <a:cs typeface="+mn-cs"/>
          <a:sym typeface="Helvetica Neue Medium"/>
        </a:defRPr>
      </a:lvl4pPr>
      <a:lvl5pPr marL="0" marR="0" indent="0" algn="ctr" defTabSz="550333" rtl="0" latinLnBrk="0">
        <a:lnSpc>
          <a:spcPct val="100000"/>
        </a:lnSpc>
        <a:spcBef>
          <a:spcPts val="0"/>
        </a:spcBef>
        <a:spcAft>
          <a:spcPts val="0"/>
        </a:spcAft>
        <a:buClrTx/>
        <a:buSzTx/>
        <a:buFontTx/>
        <a:buNone/>
        <a:tabLst/>
        <a:defRPr sz="7400" b="0" i="0" u="none" strike="noStrike" cap="none" spc="0" baseline="0">
          <a:ln>
            <a:noFill/>
          </a:ln>
          <a:solidFill>
            <a:srgbClr val="000000"/>
          </a:solidFill>
          <a:uFillTx/>
          <a:latin typeface="+mn-lt"/>
          <a:ea typeface="+mn-ea"/>
          <a:cs typeface="+mn-cs"/>
          <a:sym typeface="Helvetica Neue Medium"/>
        </a:defRPr>
      </a:lvl5pPr>
      <a:lvl6pPr marL="0" marR="0" indent="0" algn="ctr" defTabSz="550333" rtl="0" latinLnBrk="0">
        <a:lnSpc>
          <a:spcPct val="100000"/>
        </a:lnSpc>
        <a:spcBef>
          <a:spcPts val="0"/>
        </a:spcBef>
        <a:spcAft>
          <a:spcPts val="0"/>
        </a:spcAft>
        <a:buClrTx/>
        <a:buSzTx/>
        <a:buFontTx/>
        <a:buNone/>
        <a:tabLst/>
        <a:defRPr sz="7400" b="0" i="0" u="none" strike="noStrike" cap="none" spc="0" baseline="0">
          <a:ln>
            <a:noFill/>
          </a:ln>
          <a:solidFill>
            <a:srgbClr val="000000"/>
          </a:solidFill>
          <a:uFillTx/>
          <a:latin typeface="+mn-lt"/>
          <a:ea typeface="+mn-ea"/>
          <a:cs typeface="+mn-cs"/>
          <a:sym typeface="Helvetica Neue Medium"/>
        </a:defRPr>
      </a:lvl6pPr>
      <a:lvl7pPr marL="0" marR="0" indent="0" algn="ctr" defTabSz="550333" rtl="0" latinLnBrk="0">
        <a:lnSpc>
          <a:spcPct val="100000"/>
        </a:lnSpc>
        <a:spcBef>
          <a:spcPts val="0"/>
        </a:spcBef>
        <a:spcAft>
          <a:spcPts val="0"/>
        </a:spcAft>
        <a:buClrTx/>
        <a:buSzTx/>
        <a:buFontTx/>
        <a:buNone/>
        <a:tabLst/>
        <a:defRPr sz="7400" b="0" i="0" u="none" strike="noStrike" cap="none" spc="0" baseline="0">
          <a:ln>
            <a:noFill/>
          </a:ln>
          <a:solidFill>
            <a:srgbClr val="000000"/>
          </a:solidFill>
          <a:uFillTx/>
          <a:latin typeface="+mn-lt"/>
          <a:ea typeface="+mn-ea"/>
          <a:cs typeface="+mn-cs"/>
          <a:sym typeface="Helvetica Neue Medium"/>
        </a:defRPr>
      </a:lvl7pPr>
      <a:lvl8pPr marL="0" marR="0" indent="0" algn="ctr" defTabSz="550333" rtl="0" latinLnBrk="0">
        <a:lnSpc>
          <a:spcPct val="100000"/>
        </a:lnSpc>
        <a:spcBef>
          <a:spcPts val="0"/>
        </a:spcBef>
        <a:spcAft>
          <a:spcPts val="0"/>
        </a:spcAft>
        <a:buClrTx/>
        <a:buSzTx/>
        <a:buFontTx/>
        <a:buNone/>
        <a:tabLst/>
        <a:defRPr sz="7400" b="0" i="0" u="none" strike="noStrike" cap="none" spc="0" baseline="0">
          <a:ln>
            <a:noFill/>
          </a:ln>
          <a:solidFill>
            <a:srgbClr val="000000"/>
          </a:solidFill>
          <a:uFillTx/>
          <a:latin typeface="+mn-lt"/>
          <a:ea typeface="+mn-ea"/>
          <a:cs typeface="+mn-cs"/>
          <a:sym typeface="Helvetica Neue Medium"/>
        </a:defRPr>
      </a:lvl8pPr>
      <a:lvl9pPr marL="0" marR="0" indent="0" algn="ctr" defTabSz="550333" rtl="0" latinLnBrk="0">
        <a:lnSpc>
          <a:spcPct val="100000"/>
        </a:lnSpc>
        <a:spcBef>
          <a:spcPts val="0"/>
        </a:spcBef>
        <a:spcAft>
          <a:spcPts val="0"/>
        </a:spcAft>
        <a:buClrTx/>
        <a:buSzTx/>
        <a:buFontTx/>
        <a:buNone/>
        <a:tabLst/>
        <a:defRPr sz="7400" b="0" i="0" u="none" strike="noStrike" cap="none" spc="0" baseline="0">
          <a:ln>
            <a:noFill/>
          </a:ln>
          <a:solidFill>
            <a:srgbClr val="000000"/>
          </a:solidFill>
          <a:uFillTx/>
          <a:latin typeface="+mn-lt"/>
          <a:ea typeface="+mn-ea"/>
          <a:cs typeface="+mn-cs"/>
          <a:sym typeface="Helvetica Neue Medium"/>
        </a:defRPr>
      </a:lvl9pPr>
    </p:titleStyle>
    <p:bodyStyle>
      <a:lvl1pPr marL="415192" marR="0" indent="-415192" algn="l" defTabSz="550333" latinLnBrk="0">
        <a:lnSpc>
          <a:spcPct val="100000"/>
        </a:lnSpc>
        <a:spcBef>
          <a:spcPts val="3900"/>
        </a:spcBef>
        <a:spcAft>
          <a:spcPts val="0"/>
        </a:spcAft>
        <a:buClrTx/>
        <a:buSzPct val="125000"/>
        <a:buFontTx/>
        <a:buChar char="•"/>
        <a:tabLst/>
        <a:defRPr sz="3400" b="0" i="0" u="none" strike="noStrike" cap="none" spc="0" baseline="0">
          <a:ln>
            <a:noFill/>
          </a:ln>
          <a:solidFill>
            <a:srgbClr val="000000"/>
          </a:solidFill>
          <a:uFillTx/>
          <a:latin typeface="Helvetica Neue"/>
          <a:ea typeface="Helvetica Neue"/>
          <a:cs typeface="Helvetica Neue"/>
          <a:sym typeface="Helvetica Neue"/>
        </a:defRPr>
      </a:lvl1pPr>
      <a:lvl2pPr marL="1050192" marR="0" indent="-415192" algn="l" defTabSz="550333" latinLnBrk="0">
        <a:lnSpc>
          <a:spcPct val="100000"/>
        </a:lnSpc>
        <a:spcBef>
          <a:spcPts val="3900"/>
        </a:spcBef>
        <a:spcAft>
          <a:spcPts val="0"/>
        </a:spcAft>
        <a:buClrTx/>
        <a:buSzPct val="125000"/>
        <a:buFontTx/>
        <a:buChar char="•"/>
        <a:tabLst/>
        <a:defRPr sz="3400" b="0" i="0" u="none" strike="noStrike" cap="none" spc="0" baseline="0">
          <a:ln>
            <a:noFill/>
          </a:ln>
          <a:solidFill>
            <a:srgbClr val="000000"/>
          </a:solidFill>
          <a:uFillTx/>
          <a:latin typeface="Helvetica Neue"/>
          <a:ea typeface="Helvetica Neue"/>
          <a:cs typeface="Helvetica Neue"/>
          <a:sym typeface="Helvetica Neue"/>
        </a:defRPr>
      </a:lvl2pPr>
      <a:lvl3pPr marL="1685192" marR="0" indent="-415192" algn="l" defTabSz="550333" latinLnBrk="0">
        <a:lnSpc>
          <a:spcPct val="100000"/>
        </a:lnSpc>
        <a:spcBef>
          <a:spcPts val="3900"/>
        </a:spcBef>
        <a:spcAft>
          <a:spcPts val="0"/>
        </a:spcAft>
        <a:buClrTx/>
        <a:buSzPct val="125000"/>
        <a:buFontTx/>
        <a:buChar char="•"/>
        <a:tabLst/>
        <a:defRPr sz="3400" b="0" i="0" u="none" strike="noStrike" cap="none" spc="0" baseline="0">
          <a:ln>
            <a:noFill/>
          </a:ln>
          <a:solidFill>
            <a:srgbClr val="000000"/>
          </a:solidFill>
          <a:uFillTx/>
          <a:latin typeface="Helvetica Neue"/>
          <a:ea typeface="Helvetica Neue"/>
          <a:cs typeface="Helvetica Neue"/>
          <a:sym typeface="Helvetica Neue"/>
        </a:defRPr>
      </a:lvl3pPr>
      <a:lvl4pPr marL="2320192" marR="0" indent="-415192" algn="l" defTabSz="550333" latinLnBrk="0">
        <a:lnSpc>
          <a:spcPct val="100000"/>
        </a:lnSpc>
        <a:spcBef>
          <a:spcPts val="3900"/>
        </a:spcBef>
        <a:spcAft>
          <a:spcPts val="0"/>
        </a:spcAft>
        <a:buClrTx/>
        <a:buSzPct val="125000"/>
        <a:buFontTx/>
        <a:buChar char="•"/>
        <a:tabLst/>
        <a:defRPr sz="3400" b="0" i="0" u="none" strike="noStrike" cap="none" spc="0" baseline="0">
          <a:ln>
            <a:noFill/>
          </a:ln>
          <a:solidFill>
            <a:srgbClr val="000000"/>
          </a:solidFill>
          <a:uFillTx/>
          <a:latin typeface="Helvetica Neue"/>
          <a:ea typeface="Helvetica Neue"/>
          <a:cs typeface="Helvetica Neue"/>
          <a:sym typeface="Helvetica Neue"/>
        </a:defRPr>
      </a:lvl4pPr>
      <a:lvl5pPr marL="2955192" marR="0" indent="-415192" algn="l" defTabSz="550333" latinLnBrk="0">
        <a:lnSpc>
          <a:spcPct val="100000"/>
        </a:lnSpc>
        <a:spcBef>
          <a:spcPts val="3900"/>
        </a:spcBef>
        <a:spcAft>
          <a:spcPts val="0"/>
        </a:spcAft>
        <a:buClrTx/>
        <a:buSzPct val="125000"/>
        <a:buFontTx/>
        <a:buChar char="•"/>
        <a:tabLst/>
        <a:defRPr sz="3400" b="0" i="0" u="none" strike="noStrike" cap="none" spc="0" baseline="0">
          <a:ln>
            <a:noFill/>
          </a:ln>
          <a:solidFill>
            <a:srgbClr val="000000"/>
          </a:solidFill>
          <a:uFillTx/>
          <a:latin typeface="Helvetica Neue"/>
          <a:ea typeface="Helvetica Neue"/>
          <a:cs typeface="Helvetica Neue"/>
          <a:sym typeface="Helvetica Neue"/>
        </a:defRPr>
      </a:lvl5pPr>
      <a:lvl6pPr marL="3590192" marR="0" indent="-415192" algn="l" defTabSz="550333" latinLnBrk="0">
        <a:lnSpc>
          <a:spcPct val="100000"/>
        </a:lnSpc>
        <a:spcBef>
          <a:spcPts val="3900"/>
        </a:spcBef>
        <a:spcAft>
          <a:spcPts val="0"/>
        </a:spcAft>
        <a:buClrTx/>
        <a:buSzPct val="125000"/>
        <a:buFontTx/>
        <a:buChar char="•"/>
        <a:tabLst/>
        <a:defRPr sz="3400" b="0" i="0" u="none" strike="noStrike" cap="none" spc="0" baseline="0">
          <a:ln>
            <a:noFill/>
          </a:ln>
          <a:solidFill>
            <a:srgbClr val="000000"/>
          </a:solidFill>
          <a:uFillTx/>
          <a:latin typeface="Helvetica Neue"/>
          <a:ea typeface="Helvetica Neue"/>
          <a:cs typeface="Helvetica Neue"/>
          <a:sym typeface="Helvetica Neue"/>
        </a:defRPr>
      </a:lvl6pPr>
      <a:lvl7pPr marL="4225192" marR="0" indent="-415192" algn="l" defTabSz="550333" latinLnBrk="0">
        <a:lnSpc>
          <a:spcPct val="100000"/>
        </a:lnSpc>
        <a:spcBef>
          <a:spcPts val="3900"/>
        </a:spcBef>
        <a:spcAft>
          <a:spcPts val="0"/>
        </a:spcAft>
        <a:buClrTx/>
        <a:buSzPct val="125000"/>
        <a:buFontTx/>
        <a:buChar char="•"/>
        <a:tabLst/>
        <a:defRPr sz="3400" b="0" i="0" u="none" strike="noStrike" cap="none" spc="0" baseline="0">
          <a:ln>
            <a:noFill/>
          </a:ln>
          <a:solidFill>
            <a:srgbClr val="000000"/>
          </a:solidFill>
          <a:uFillTx/>
          <a:latin typeface="Helvetica Neue"/>
          <a:ea typeface="Helvetica Neue"/>
          <a:cs typeface="Helvetica Neue"/>
          <a:sym typeface="Helvetica Neue"/>
        </a:defRPr>
      </a:lvl7pPr>
      <a:lvl8pPr marL="4860192" marR="0" indent="-415192" algn="l" defTabSz="550333" latinLnBrk="0">
        <a:lnSpc>
          <a:spcPct val="100000"/>
        </a:lnSpc>
        <a:spcBef>
          <a:spcPts val="3900"/>
        </a:spcBef>
        <a:spcAft>
          <a:spcPts val="0"/>
        </a:spcAft>
        <a:buClrTx/>
        <a:buSzPct val="125000"/>
        <a:buFontTx/>
        <a:buChar char="•"/>
        <a:tabLst/>
        <a:defRPr sz="3400" b="0" i="0" u="none" strike="noStrike" cap="none" spc="0" baseline="0">
          <a:ln>
            <a:noFill/>
          </a:ln>
          <a:solidFill>
            <a:srgbClr val="000000"/>
          </a:solidFill>
          <a:uFillTx/>
          <a:latin typeface="Helvetica Neue"/>
          <a:ea typeface="Helvetica Neue"/>
          <a:cs typeface="Helvetica Neue"/>
          <a:sym typeface="Helvetica Neue"/>
        </a:defRPr>
      </a:lvl8pPr>
      <a:lvl9pPr marL="5495192" marR="0" indent="-415192" algn="l" defTabSz="550333" latinLnBrk="0">
        <a:lnSpc>
          <a:spcPct val="100000"/>
        </a:lnSpc>
        <a:spcBef>
          <a:spcPts val="3900"/>
        </a:spcBef>
        <a:spcAft>
          <a:spcPts val="0"/>
        </a:spcAft>
        <a:buClrTx/>
        <a:buSzPct val="125000"/>
        <a:buFontTx/>
        <a:buChar char="•"/>
        <a:tabLst/>
        <a:defRPr sz="34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50333"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50333"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50333"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50333"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50333"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50333"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50333"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50333"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50333"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chart" Target="../charts/chart5.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chart" Target="../charts/chart6.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chart" Target="../charts/chart7.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chart" Target="../charts/chart8.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7"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5.png"/><Relationship Id="rId7"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microsoft.com/office/2014/relationships/chartEx" Target="../charts/chartEx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COPOLAD_Congreso_Asuncion_Paraguay_mayo_2024_PPT_Presentación_1280x720px_IMAGEN_LOGO.jpg" descr="COPOLAD_Congreso_Asuncion_Paraguay_mayo_2024_PPT_Presentación_1280x720px_IMAGEN_LOGO.jpg"/>
          <p:cNvPicPr>
            <a:picLocks noChangeAspect="1"/>
          </p:cNvPicPr>
          <p:nvPr/>
        </p:nvPicPr>
        <p:blipFill>
          <a:blip r:embed="rId2"/>
          <a:stretch>
            <a:fillRect/>
          </a:stretch>
        </p:blipFill>
        <p:spPr>
          <a:xfrm>
            <a:off x="0" y="6959600"/>
            <a:ext cx="16256000" cy="2184400"/>
          </a:xfrm>
          <a:prstGeom prst="rect">
            <a:avLst/>
          </a:prstGeom>
          <a:ln w="3175">
            <a:miter lim="400000"/>
          </a:ln>
        </p:spPr>
      </p:pic>
      <p:pic>
        <p:nvPicPr>
          <p:cNvPr id="120" name="COPOLAD_Congreso_Asuncion_Paraguay_mayo_2024_PPT_Presentación_1280x720px_IMAGEN_FONDO.jpg" descr="COPOLAD_Congreso_Asuncion_Paraguay_mayo_2024_PPT_Presentación_1280x720px_IMAGEN_FONDO.jpg"/>
          <p:cNvPicPr>
            <a:picLocks noChangeAspect="1"/>
          </p:cNvPicPr>
          <p:nvPr/>
        </p:nvPicPr>
        <p:blipFill>
          <a:blip r:embed="rId3"/>
          <a:stretch>
            <a:fillRect/>
          </a:stretch>
        </p:blipFill>
        <p:spPr>
          <a:xfrm>
            <a:off x="0" y="0"/>
            <a:ext cx="16256000" cy="6997700"/>
          </a:xfrm>
          <a:prstGeom prst="rect">
            <a:avLst/>
          </a:prstGeom>
          <a:ln w="3175">
            <a:miter lim="400000"/>
          </a:ln>
        </p:spPr>
      </p:pic>
      <p:pic>
        <p:nvPicPr>
          <p:cNvPr id="121" name="Imagen" descr="Imagen"/>
          <p:cNvPicPr>
            <a:picLocks noChangeAspect="1"/>
          </p:cNvPicPr>
          <p:nvPr/>
        </p:nvPicPr>
        <p:blipFill>
          <a:blip r:embed="rId4"/>
          <a:stretch>
            <a:fillRect/>
          </a:stretch>
        </p:blipFill>
        <p:spPr>
          <a:xfrm>
            <a:off x="12953638" y="520344"/>
            <a:ext cx="1372325" cy="1372312"/>
          </a:xfrm>
          <a:prstGeom prst="rect">
            <a:avLst/>
          </a:prstGeom>
          <a:ln w="3175">
            <a:miter lim="400000"/>
          </a:ln>
        </p:spPr>
      </p:pic>
      <p:sp>
        <p:nvSpPr>
          <p:cNvPr id="122" name="Construyendo Justicia:…"/>
          <p:cNvSpPr txBox="1"/>
          <p:nvPr/>
        </p:nvSpPr>
        <p:spPr>
          <a:xfrm>
            <a:off x="495300" y="583080"/>
            <a:ext cx="11548125" cy="3761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spAutoFit/>
          </a:bodyPr>
          <a:lstStyle/>
          <a:p>
            <a:pPr algn="l" defTabSz="457200">
              <a:defRPr sz="5000" b="0">
                <a:solidFill>
                  <a:srgbClr val="FFFFFF"/>
                </a:solidFill>
                <a:latin typeface="HK Grotesk Pro Medium"/>
                <a:ea typeface="HK Grotesk Pro Medium"/>
                <a:cs typeface="HK Grotesk Pro Medium"/>
                <a:sym typeface="HK Grotesk Pro Medium"/>
              </a:defRPr>
            </a:pPr>
            <a:r>
              <a:rPr lang="es-PY" dirty="0"/>
              <a:t>Una aproximación a la realidad de las mujeres encarceladas por hechos punibles relacionados a las drogas en Paraguay</a:t>
            </a:r>
          </a:p>
          <a:p>
            <a:pPr algn="l" defTabSz="457200">
              <a:defRPr sz="5000" b="0">
                <a:solidFill>
                  <a:srgbClr val="FFFFFF"/>
                </a:solidFill>
                <a:latin typeface="HK Grotesk Pro Medium"/>
                <a:ea typeface="HK Grotesk Pro Medium"/>
                <a:cs typeface="HK Grotesk Pro Medium"/>
                <a:sym typeface="HK Grotesk Pro Medium"/>
              </a:defRPr>
            </a:pPr>
            <a:endParaRPr lang="es-PY" dirty="0"/>
          </a:p>
          <a:p>
            <a:pPr algn="l" defTabSz="457200">
              <a:defRPr sz="5000" b="0">
                <a:solidFill>
                  <a:srgbClr val="FFFFFF"/>
                </a:solidFill>
                <a:latin typeface="HK Grotesk Pro Medium"/>
                <a:ea typeface="HK Grotesk Pro Medium"/>
                <a:cs typeface="HK Grotesk Pro Medium"/>
                <a:sym typeface="HK Grotesk Pro Medium"/>
              </a:defRPr>
            </a:pPr>
            <a:r>
              <a:rPr lang="es-PY" sz="3200" dirty="0"/>
              <a:t>RUBÉN MACIEL GUERREÑO</a:t>
            </a:r>
            <a:endParaRPr sz="3200" dirty="0"/>
          </a:p>
        </p:txBody>
      </p:sp>
      <p:sp>
        <p:nvSpPr>
          <p:cNvPr id="123" name="Asunción, Paraguay"/>
          <p:cNvSpPr txBox="1"/>
          <p:nvPr/>
        </p:nvSpPr>
        <p:spPr>
          <a:xfrm>
            <a:off x="482600" y="4887383"/>
            <a:ext cx="3460285" cy="56303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3866" tIns="33866" rIns="33866" bIns="33866" anchor="ctr">
            <a:spAutoFit/>
          </a:bodyPr>
          <a:lstStyle>
            <a:lvl1pPr algn="l" defTabSz="457200">
              <a:defRPr sz="3000" b="0">
                <a:solidFill>
                  <a:srgbClr val="FFFFFF"/>
                </a:solidFill>
                <a:latin typeface="HK Grotesk Pro Bold"/>
                <a:ea typeface="HK Grotesk Pro Bold"/>
                <a:cs typeface="HK Grotesk Pro Bold"/>
                <a:sym typeface="HK Grotesk Pro Bold"/>
              </a:defRPr>
            </a:lvl1pPr>
          </a:lstStyle>
          <a:p>
            <a:r>
              <a:t>Asunción, Paraguay</a:t>
            </a:r>
          </a:p>
        </p:txBody>
      </p:sp>
      <p:sp>
        <p:nvSpPr>
          <p:cNvPr id="124" name="Del 6 al 8 de mayo de 2024"/>
          <p:cNvSpPr txBox="1"/>
          <p:nvPr/>
        </p:nvSpPr>
        <p:spPr>
          <a:xfrm>
            <a:off x="686667" y="5729371"/>
            <a:ext cx="3048376" cy="53005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3866" tIns="33866" rIns="33866" bIns="33866" anchor="ctr">
            <a:spAutoFit/>
          </a:bodyPr>
          <a:lstStyle>
            <a:lvl1pPr algn="l" defTabSz="457200">
              <a:defRPr sz="3000" b="0">
                <a:solidFill>
                  <a:srgbClr val="FFFFFF"/>
                </a:solidFill>
                <a:latin typeface="HK Grotesk Pro Medium"/>
                <a:ea typeface="HK Grotesk Pro Medium"/>
                <a:cs typeface="HK Grotesk Pro Medium"/>
                <a:sym typeface="HK Grotesk Pro Medium"/>
              </a:defRPr>
            </a:lvl1pPr>
          </a:lstStyle>
          <a:p>
            <a:r>
              <a:rPr lang="es-PY" dirty="0"/>
              <a:t>6</a:t>
            </a:r>
            <a:r>
              <a:rPr dirty="0"/>
              <a:t> de mayo de 2024</a:t>
            </a:r>
          </a:p>
        </p:txBody>
      </p:sp>
      <p:sp>
        <p:nvSpPr>
          <p:cNvPr id="125" name="Rectángulo"/>
          <p:cNvSpPr/>
          <p:nvPr/>
        </p:nvSpPr>
        <p:spPr>
          <a:xfrm>
            <a:off x="495300" y="5595408"/>
            <a:ext cx="5054600" cy="772584"/>
          </a:xfrm>
          <a:prstGeom prst="rect">
            <a:avLst/>
          </a:prstGeom>
          <a:ln w="12700">
            <a:solidFill>
              <a:srgbClr val="FFFFFF"/>
            </a:solidFill>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126" name="Línea"/>
          <p:cNvSpPr/>
          <p:nvPr/>
        </p:nvSpPr>
        <p:spPr>
          <a:xfrm>
            <a:off x="482550" y="4452937"/>
            <a:ext cx="5080100" cy="1"/>
          </a:xfrm>
          <a:prstGeom prst="line">
            <a:avLst/>
          </a:prstGeom>
          <a:ln w="12700">
            <a:solidFill>
              <a:srgbClr val="FFFFFF"/>
            </a:solidFill>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Imagen" descr="Imagen"/>
          <p:cNvPicPr>
            <a:picLocks noChangeAspect="1"/>
          </p:cNvPicPr>
          <p:nvPr/>
        </p:nvPicPr>
        <p:blipFill>
          <a:blip r:embed="rId2"/>
          <a:stretch>
            <a:fillRect/>
          </a:stretch>
        </p:blipFill>
        <p:spPr>
          <a:xfrm>
            <a:off x="-19050" y="2286"/>
            <a:ext cx="10680700" cy="9139429"/>
          </a:xfrm>
          <a:prstGeom prst="rect">
            <a:avLst/>
          </a:prstGeom>
          <a:ln w="3175">
            <a:miter lim="400000"/>
          </a:ln>
        </p:spPr>
      </p:pic>
      <p:pic>
        <p:nvPicPr>
          <p:cNvPr id="158" name="Imagen" descr="Imagen"/>
          <p:cNvPicPr>
            <a:picLocks noChangeAspect="1"/>
          </p:cNvPicPr>
          <p:nvPr/>
        </p:nvPicPr>
        <p:blipFill>
          <a:blip r:embed="rId3"/>
          <a:stretch>
            <a:fillRect/>
          </a:stretch>
        </p:blipFill>
        <p:spPr>
          <a:xfrm>
            <a:off x="628904" y="396154"/>
            <a:ext cx="14807692" cy="566592"/>
          </a:xfrm>
          <a:prstGeom prst="rect">
            <a:avLst/>
          </a:prstGeom>
          <a:ln w="3175">
            <a:miter lim="400000"/>
          </a:ln>
        </p:spPr>
      </p:pic>
      <p:pic>
        <p:nvPicPr>
          <p:cNvPr id="159" name="Imagen" descr="Imagen"/>
          <p:cNvPicPr>
            <a:picLocks noChangeAspect="1"/>
          </p:cNvPicPr>
          <p:nvPr/>
        </p:nvPicPr>
        <p:blipFill>
          <a:blip r:embed="rId4"/>
          <a:stretch>
            <a:fillRect/>
          </a:stretch>
        </p:blipFill>
        <p:spPr>
          <a:xfrm>
            <a:off x="0" y="8359211"/>
            <a:ext cx="16256000" cy="782178"/>
          </a:xfrm>
          <a:prstGeom prst="rect">
            <a:avLst/>
          </a:prstGeom>
          <a:ln w="3175">
            <a:miter lim="400000"/>
          </a:ln>
        </p:spPr>
      </p:pic>
      <p:pic>
        <p:nvPicPr>
          <p:cNvPr id="160" name="Imagen" descr="Imagen"/>
          <p:cNvPicPr>
            <a:picLocks noChangeAspect="1"/>
          </p:cNvPicPr>
          <p:nvPr/>
        </p:nvPicPr>
        <p:blipFill>
          <a:blip r:embed="rId5"/>
          <a:stretch>
            <a:fillRect/>
          </a:stretch>
        </p:blipFill>
        <p:spPr>
          <a:xfrm>
            <a:off x="388893" y="8596448"/>
            <a:ext cx="4251414" cy="307703"/>
          </a:xfrm>
          <a:prstGeom prst="rect">
            <a:avLst/>
          </a:prstGeom>
          <a:ln w="3175">
            <a:miter lim="400000"/>
          </a:ln>
        </p:spPr>
      </p:pic>
      <p:sp>
        <p:nvSpPr>
          <p:cNvPr id="166" name="Lorem Ipsum ha sido el texto de relleno estándar de las industrias desde el año 1500, cuando un impresor (N. delT.Lorem ipsum dolor sit amet,"/>
          <p:cNvSpPr txBox="1"/>
          <p:nvPr/>
        </p:nvSpPr>
        <p:spPr>
          <a:xfrm>
            <a:off x="10867632" y="3108877"/>
            <a:ext cx="4568964" cy="243699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spAutoFit/>
          </a:bodyPr>
          <a:lstStyle>
            <a:lvl1pPr marL="238125" indent="-238125" algn="l" defTabSz="457200">
              <a:lnSpc>
                <a:spcPts val="3900"/>
              </a:lnSpc>
              <a:spcBef>
                <a:spcPts val="1500"/>
              </a:spcBef>
              <a:buSzPct val="125000"/>
              <a:buChar char="•"/>
              <a:defRPr sz="1700" b="0">
                <a:solidFill>
                  <a:srgbClr val="5E5E5E"/>
                </a:solidFill>
                <a:latin typeface="HK Grotesk Pro Medium"/>
                <a:ea typeface="HK Grotesk Pro Medium"/>
                <a:cs typeface="HK Grotesk Pro Medium"/>
                <a:sym typeface="HK Grotesk Pro Medium"/>
              </a:defRPr>
            </a:lvl1pPr>
          </a:lstStyle>
          <a:p>
            <a:pPr marL="0" indent="0">
              <a:buNone/>
            </a:pPr>
            <a:r>
              <a:rPr lang="es-PY" sz="8800" dirty="0">
                <a:solidFill>
                  <a:schemeClr val="tx1"/>
                </a:solidFill>
              </a:rPr>
              <a:t>442</a:t>
            </a:r>
          </a:p>
          <a:p>
            <a:pPr marL="0" indent="0">
              <a:buNone/>
            </a:pPr>
            <a:r>
              <a:rPr lang="es-PY" sz="2800" b="1" dirty="0">
                <a:solidFill>
                  <a:schemeClr val="tx1"/>
                </a:solidFill>
              </a:rPr>
              <a:t>Mujeres privadas de libertad</a:t>
            </a:r>
          </a:p>
          <a:p>
            <a:pPr marL="0" indent="0">
              <a:buNone/>
            </a:pPr>
            <a:r>
              <a:rPr lang="es-PY" sz="3200" dirty="0"/>
              <a:t>Por hechos tipificados     en la </a:t>
            </a:r>
            <a:r>
              <a:rPr lang="es-PY" sz="3200" b="1" dirty="0">
                <a:solidFill>
                  <a:schemeClr val="tx1"/>
                </a:solidFill>
              </a:rPr>
              <a:t>Ley 1.340</a:t>
            </a:r>
            <a:endParaRPr sz="3200" b="1" dirty="0">
              <a:solidFill>
                <a:schemeClr val="tx1"/>
              </a:solidFill>
            </a:endParaRPr>
          </a:p>
        </p:txBody>
      </p:sp>
      <p:sp>
        <p:nvSpPr>
          <p:cNvPr id="167" name="Rectángulo"/>
          <p:cNvSpPr/>
          <p:nvPr/>
        </p:nvSpPr>
        <p:spPr>
          <a:xfrm rot="5400000">
            <a:off x="14998700" y="878099"/>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168" name="Rectángulo"/>
          <p:cNvSpPr/>
          <p:nvPr/>
        </p:nvSpPr>
        <p:spPr>
          <a:xfrm rot="5400000">
            <a:off x="14998700" y="4802385"/>
            <a:ext cx="2137569" cy="377430"/>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175" name="LOREM IPSUM LOREM IPSUM LOREM IPSUMLOREM IPSUMLOREM  IPSUMLOREM IPSUM"/>
          <p:cNvSpPr txBox="1"/>
          <p:nvPr/>
        </p:nvSpPr>
        <p:spPr>
          <a:xfrm>
            <a:off x="1663700" y="1026040"/>
            <a:ext cx="8623300" cy="71652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3866" tIns="33866" rIns="33866" bIns="33866" anchor="ctr">
            <a:spAutoFit/>
          </a:bodyPr>
          <a:lstStyle/>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dirty="0"/>
              <a:t>LOS 10 PRINCIPALES HECHOS PUNIBLES QUE MOTIVAN EL ENCARCELAMIENTO DE MUJERES EN PARAGUAY</a:t>
            </a:r>
            <a:endParaRPr dirty="0"/>
          </a:p>
        </p:txBody>
      </p:sp>
      <p:sp>
        <p:nvSpPr>
          <p:cNvPr id="176" name="Texto"/>
          <p:cNvSpPr txBox="1"/>
          <p:nvPr/>
        </p:nvSpPr>
        <p:spPr>
          <a:xfrm>
            <a:off x="1416562" y="3204633"/>
            <a:ext cx="976876" cy="550334"/>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sp>
        <p:nvSpPr>
          <p:cNvPr id="177" name="Texto"/>
          <p:cNvSpPr txBox="1"/>
          <p:nvPr/>
        </p:nvSpPr>
        <p:spPr>
          <a:xfrm>
            <a:off x="4832862" y="3204633"/>
            <a:ext cx="976876" cy="550334"/>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sp>
        <p:nvSpPr>
          <p:cNvPr id="178" name="Texto"/>
          <p:cNvSpPr txBox="1"/>
          <p:nvPr/>
        </p:nvSpPr>
        <p:spPr>
          <a:xfrm>
            <a:off x="8249162" y="3204633"/>
            <a:ext cx="976876" cy="550334"/>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sp>
        <p:nvSpPr>
          <p:cNvPr id="179" name="Texto"/>
          <p:cNvSpPr txBox="1"/>
          <p:nvPr/>
        </p:nvSpPr>
        <p:spPr>
          <a:xfrm>
            <a:off x="1416562" y="6481344"/>
            <a:ext cx="976876" cy="550335"/>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sp>
        <p:nvSpPr>
          <p:cNvPr id="180" name="Texto"/>
          <p:cNvSpPr txBox="1"/>
          <p:nvPr/>
        </p:nvSpPr>
        <p:spPr>
          <a:xfrm>
            <a:off x="4832862" y="6481344"/>
            <a:ext cx="976876" cy="550335"/>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sp>
        <p:nvSpPr>
          <p:cNvPr id="181" name="Texto"/>
          <p:cNvSpPr txBox="1"/>
          <p:nvPr/>
        </p:nvSpPr>
        <p:spPr>
          <a:xfrm>
            <a:off x="8249162" y="6481344"/>
            <a:ext cx="976876" cy="550335"/>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graphicFrame>
        <p:nvGraphicFramePr>
          <p:cNvPr id="2" name="Gráfico 1">
            <a:extLst>
              <a:ext uri="{FF2B5EF4-FFF2-40B4-BE49-F238E27FC236}">
                <a16:creationId xmlns:a16="http://schemas.microsoft.com/office/drawing/2014/main" id="{417FA233-424F-5EBB-F891-69642FDBE1E8}"/>
              </a:ext>
            </a:extLst>
          </p:cNvPr>
          <p:cNvGraphicFramePr/>
          <p:nvPr>
            <p:extLst>
              <p:ext uri="{D42A27DB-BD31-4B8C-83A1-F6EECF244321}">
                <p14:modId xmlns:p14="http://schemas.microsoft.com/office/powerpoint/2010/main" val="2944815235"/>
              </p:ext>
            </p:extLst>
          </p:nvPr>
        </p:nvGraphicFramePr>
        <p:xfrm>
          <a:off x="1416562" y="1979797"/>
          <a:ext cx="8997439" cy="5776707"/>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Imagen" descr="Imagen"/>
          <p:cNvPicPr>
            <a:picLocks noChangeAspect="1"/>
          </p:cNvPicPr>
          <p:nvPr/>
        </p:nvPicPr>
        <p:blipFill>
          <a:blip r:embed="rId2"/>
          <a:stretch>
            <a:fillRect/>
          </a:stretch>
        </p:blipFill>
        <p:spPr>
          <a:xfrm>
            <a:off x="-19050" y="2286"/>
            <a:ext cx="10680700" cy="9139429"/>
          </a:xfrm>
          <a:prstGeom prst="rect">
            <a:avLst/>
          </a:prstGeom>
          <a:ln w="3175">
            <a:miter lim="400000"/>
          </a:ln>
        </p:spPr>
      </p:pic>
      <p:pic>
        <p:nvPicPr>
          <p:cNvPr id="158" name="Imagen" descr="Imagen"/>
          <p:cNvPicPr>
            <a:picLocks noChangeAspect="1"/>
          </p:cNvPicPr>
          <p:nvPr/>
        </p:nvPicPr>
        <p:blipFill>
          <a:blip r:embed="rId3"/>
          <a:stretch>
            <a:fillRect/>
          </a:stretch>
        </p:blipFill>
        <p:spPr>
          <a:xfrm>
            <a:off x="628904" y="396154"/>
            <a:ext cx="14807692" cy="566592"/>
          </a:xfrm>
          <a:prstGeom prst="rect">
            <a:avLst/>
          </a:prstGeom>
          <a:ln w="3175">
            <a:miter lim="400000"/>
          </a:ln>
        </p:spPr>
      </p:pic>
      <p:pic>
        <p:nvPicPr>
          <p:cNvPr id="159" name="Imagen" descr="Imagen"/>
          <p:cNvPicPr>
            <a:picLocks noChangeAspect="1"/>
          </p:cNvPicPr>
          <p:nvPr/>
        </p:nvPicPr>
        <p:blipFill>
          <a:blip r:embed="rId4"/>
          <a:stretch>
            <a:fillRect/>
          </a:stretch>
        </p:blipFill>
        <p:spPr>
          <a:xfrm>
            <a:off x="0" y="8359211"/>
            <a:ext cx="16256000" cy="782178"/>
          </a:xfrm>
          <a:prstGeom prst="rect">
            <a:avLst/>
          </a:prstGeom>
          <a:ln w="3175">
            <a:miter lim="400000"/>
          </a:ln>
        </p:spPr>
      </p:pic>
      <p:pic>
        <p:nvPicPr>
          <p:cNvPr id="160" name="Imagen" descr="Imagen"/>
          <p:cNvPicPr>
            <a:picLocks noChangeAspect="1"/>
          </p:cNvPicPr>
          <p:nvPr/>
        </p:nvPicPr>
        <p:blipFill>
          <a:blip r:embed="rId5"/>
          <a:stretch>
            <a:fillRect/>
          </a:stretch>
        </p:blipFill>
        <p:spPr>
          <a:xfrm>
            <a:off x="388893" y="8596448"/>
            <a:ext cx="4251414" cy="307703"/>
          </a:xfrm>
          <a:prstGeom prst="rect">
            <a:avLst/>
          </a:prstGeom>
          <a:ln w="3175">
            <a:miter lim="400000"/>
          </a:ln>
        </p:spPr>
      </p:pic>
      <p:sp>
        <p:nvSpPr>
          <p:cNvPr id="166" name="Lorem Ipsum ha sido el texto de relleno estándar de las industrias desde el año 1500, cuando un impresor (N. delT.Lorem ipsum dolor sit amet,"/>
          <p:cNvSpPr txBox="1"/>
          <p:nvPr/>
        </p:nvSpPr>
        <p:spPr>
          <a:xfrm>
            <a:off x="10867632" y="3108877"/>
            <a:ext cx="4568964" cy="243699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3866" tIns="33866" rIns="33866" bIns="33866" anchor="ctr">
            <a:spAutoFit/>
          </a:bodyPr>
          <a:lstStyle>
            <a:lvl1pPr marL="238125" indent="-238125" algn="l" defTabSz="457200">
              <a:lnSpc>
                <a:spcPts val="3900"/>
              </a:lnSpc>
              <a:spcBef>
                <a:spcPts val="1500"/>
              </a:spcBef>
              <a:buSzPct val="125000"/>
              <a:buChar char="•"/>
              <a:defRPr sz="1700" b="0">
                <a:solidFill>
                  <a:srgbClr val="5E5E5E"/>
                </a:solidFill>
                <a:latin typeface="HK Grotesk Pro Medium"/>
                <a:ea typeface="HK Grotesk Pro Medium"/>
                <a:cs typeface="HK Grotesk Pro Medium"/>
                <a:sym typeface="HK Grotesk Pro Medium"/>
              </a:defRPr>
            </a:lvl1pPr>
          </a:lstStyle>
          <a:p>
            <a:pPr marL="0" indent="0">
              <a:buNone/>
            </a:pPr>
            <a:r>
              <a:rPr lang="es-PY" sz="8800" dirty="0">
                <a:solidFill>
                  <a:schemeClr val="tx1"/>
                </a:solidFill>
              </a:rPr>
              <a:t>442</a:t>
            </a:r>
          </a:p>
          <a:p>
            <a:pPr marL="0" indent="0">
              <a:buNone/>
            </a:pPr>
            <a:r>
              <a:rPr lang="es-PY" sz="2800" b="1" dirty="0">
                <a:solidFill>
                  <a:schemeClr val="tx1"/>
                </a:solidFill>
              </a:rPr>
              <a:t>Mujeres privadas de libertad</a:t>
            </a:r>
          </a:p>
          <a:p>
            <a:pPr marL="0" indent="0">
              <a:buNone/>
            </a:pPr>
            <a:r>
              <a:rPr lang="es-PY" sz="3200" dirty="0"/>
              <a:t>Por hechos tipificados     en la </a:t>
            </a:r>
            <a:r>
              <a:rPr lang="es-PY" sz="3200" b="1" dirty="0">
                <a:solidFill>
                  <a:schemeClr val="tx1"/>
                </a:solidFill>
              </a:rPr>
              <a:t>Ley 1.340</a:t>
            </a:r>
            <a:endParaRPr sz="3200" b="1" dirty="0">
              <a:solidFill>
                <a:schemeClr val="tx1"/>
              </a:solidFill>
            </a:endParaRPr>
          </a:p>
        </p:txBody>
      </p:sp>
      <p:sp>
        <p:nvSpPr>
          <p:cNvPr id="167" name="Rectángulo"/>
          <p:cNvSpPr/>
          <p:nvPr/>
        </p:nvSpPr>
        <p:spPr>
          <a:xfrm rot="5400000">
            <a:off x="14998700" y="878099"/>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168" name="Rectángulo"/>
          <p:cNvSpPr/>
          <p:nvPr/>
        </p:nvSpPr>
        <p:spPr>
          <a:xfrm rot="5400000">
            <a:off x="14998700" y="4802385"/>
            <a:ext cx="2137569" cy="377430"/>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175" name="LOREM IPSUM LOREM IPSUM LOREM IPSUMLOREM IPSUMLOREM  IPSUMLOREM IPSUM"/>
          <p:cNvSpPr txBox="1"/>
          <p:nvPr/>
        </p:nvSpPr>
        <p:spPr>
          <a:xfrm>
            <a:off x="1663700" y="1026040"/>
            <a:ext cx="8623300" cy="71652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3866" tIns="33866" rIns="33866" bIns="33866" anchor="ctr">
            <a:spAutoFit/>
          </a:bodyPr>
          <a:lstStyle/>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dirty="0"/>
              <a:t>PORCENTAJE DE MUJERES PRIVADAS DE LIBERTAD POR HECHOS PUNIBLES RELACIONADOS A LAS DROGAS</a:t>
            </a:r>
            <a:endParaRPr dirty="0"/>
          </a:p>
        </p:txBody>
      </p:sp>
      <p:sp>
        <p:nvSpPr>
          <p:cNvPr id="176" name="Texto"/>
          <p:cNvSpPr txBox="1"/>
          <p:nvPr/>
        </p:nvSpPr>
        <p:spPr>
          <a:xfrm>
            <a:off x="1416562" y="3204633"/>
            <a:ext cx="976876" cy="550334"/>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sp>
        <p:nvSpPr>
          <p:cNvPr id="177" name="Texto"/>
          <p:cNvSpPr txBox="1"/>
          <p:nvPr/>
        </p:nvSpPr>
        <p:spPr>
          <a:xfrm>
            <a:off x="4832862" y="3204633"/>
            <a:ext cx="976876" cy="550334"/>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sp>
        <p:nvSpPr>
          <p:cNvPr id="178" name="Texto"/>
          <p:cNvSpPr txBox="1"/>
          <p:nvPr/>
        </p:nvSpPr>
        <p:spPr>
          <a:xfrm>
            <a:off x="8249162" y="3204633"/>
            <a:ext cx="976876" cy="550334"/>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sp>
        <p:nvSpPr>
          <p:cNvPr id="179" name="Texto"/>
          <p:cNvSpPr txBox="1"/>
          <p:nvPr/>
        </p:nvSpPr>
        <p:spPr>
          <a:xfrm>
            <a:off x="1416562" y="6481344"/>
            <a:ext cx="976876" cy="550335"/>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sp>
        <p:nvSpPr>
          <p:cNvPr id="180" name="Texto"/>
          <p:cNvSpPr txBox="1"/>
          <p:nvPr/>
        </p:nvSpPr>
        <p:spPr>
          <a:xfrm>
            <a:off x="4832862" y="6481344"/>
            <a:ext cx="976876" cy="550335"/>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sp>
        <p:nvSpPr>
          <p:cNvPr id="181" name="Texto"/>
          <p:cNvSpPr txBox="1"/>
          <p:nvPr/>
        </p:nvSpPr>
        <p:spPr>
          <a:xfrm>
            <a:off x="8249162" y="6481344"/>
            <a:ext cx="976876" cy="550335"/>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graphicFrame>
        <p:nvGraphicFramePr>
          <p:cNvPr id="3" name="Gráfico 2">
            <a:extLst>
              <a:ext uri="{FF2B5EF4-FFF2-40B4-BE49-F238E27FC236}">
                <a16:creationId xmlns:a16="http://schemas.microsoft.com/office/drawing/2014/main" id="{7E4433FC-7C1A-187D-0F22-1DDAA7720DC1}"/>
              </a:ext>
            </a:extLst>
          </p:cNvPr>
          <p:cNvGraphicFramePr/>
          <p:nvPr>
            <p:extLst>
              <p:ext uri="{D42A27DB-BD31-4B8C-83A1-F6EECF244321}">
                <p14:modId xmlns:p14="http://schemas.microsoft.com/office/powerpoint/2010/main" val="762883246"/>
              </p:ext>
            </p:extLst>
          </p:nvPr>
        </p:nvGraphicFramePr>
        <p:xfrm>
          <a:off x="1736954" y="2006657"/>
          <a:ext cx="8688505" cy="557274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12640951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Imagen" descr="Imagen"/>
          <p:cNvPicPr>
            <a:picLocks noChangeAspect="1"/>
          </p:cNvPicPr>
          <p:nvPr/>
        </p:nvPicPr>
        <p:blipFill>
          <a:blip r:embed="rId2"/>
          <a:stretch>
            <a:fillRect/>
          </a:stretch>
        </p:blipFill>
        <p:spPr>
          <a:xfrm>
            <a:off x="-19050" y="2286"/>
            <a:ext cx="10680700" cy="9139429"/>
          </a:xfrm>
          <a:prstGeom prst="rect">
            <a:avLst/>
          </a:prstGeom>
          <a:ln w="3175">
            <a:miter lim="400000"/>
          </a:ln>
        </p:spPr>
      </p:pic>
      <p:pic>
        <p:nvPicPr>
          <p:cNvPr id="158" name="Imagen" descr="Imagen"/>
          <p:cNvPicPr>
            <a:picLocks noChangeAspect="1"/>
          </p:cNvPicPr>
          <p:nvPr/>
        </p:nvPicPr>
        <p:blipFill>
          <a:blip r:embed="rId3"/>
          <a:stretch>
            <a:fillRect/>
          </a:stretch>
        </p:blipFill>
        <p:spPr>
          <a:xfrm>
            <a:off x="628904" y="396154"/>
            <a:ext cx="14807692" cy="566592"/>
          </a:xfrm>
          <a:prstGeom prst="rect">
            <a:avLst/>
          </a:prstGeom>
          <a:ln w="3175">
            <a:miter lim="400000"/>
          </a:ln>
        </p:spPr>
      </p:pic>
      <p:pic>
        <p:nvPicPr>
          <p:cNvPr id="159" name="Imagen" descr="Imagen"/>
          <p:cNvPicPr>
            <a:picLocks noChangeAspect="1"/>
          </p:cNvPicPr>
          <p:nvPr/>
        </p:nvPicPr>
        <p:blipFill>
          <a:blip r:embed="rId4"/>
          <a:stretch>
            <a:fillRect/>
          </a:stretch>
        </p:blipFill>
        <p:spPr>
          <a:xfrm>
            <a:off x="0" y="8359211"/>
            <a:ext cx="16256000" cy="782178"/>
          </a:xfrm>
          <a:prstGeom prst="rect">
            <a:avLst/>
          </a:prstGeom>
          <a:ln w="3175">
            <a:miter lim="400000"/>
          </a:ln>
        </p:spPr>
      </p:pic>
      <p:pic>
        <p:nvPicPr>
          <p:cNvPr id="160" name="Imagen" descr="Imagen"/>
          <p:cNvPicPr>
            <a:picLocks noChangeAspect="1"/>
          </p:cNvPicPr>
          <p:nvPr/>
        </p:nvPicPr>
        <p:blipFill>
          <a:blip r:embed="rId5"/>
          <a:stretch>
            <a:fillRect/>
          </a:stretch>
        </p:blipFill>
        <p:spPr>
          <a:xfrm>
            <a:off x="388893" y="8596448"/>
            <a:ext cx="4251414" cy="307703"/>
          </a:xfrm>
          <a:prstGeom prst="rect">
            <a:avLst/>
          </a:prstGeom>
          <a:ln w="3175">
            <a:miter lim="400000"/>
          </a:ln>
        </p:spPr>
      </p:pic>
      <p:sp>
        <p:nvSpPr>
          <p:cNvPr id="166" name="Lorem Ipsum ha sido el texto de relleno estándar de las industrias desde el año 1500, cuando un impresor (N. delT.Lorem ipsum dolor sit amet,"/>
          <p:cNvSpPr txBox="1"/>
          <p:nvPr/>
        </p:nvSpPr>
        <p:spPr>
          <a:xfrm>
            <a:off x="10867632" y="2762629"/>
            <a:ext cx="4568964" cy="312948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spAutoFit/>
          </a:bodyPr>
          <a:lstStyle>
            <a:lvl1pPr marL="238125" indent="-238125" algn="l" defTabSz="457200">
              <a:lnSpc>
                <a:spcPts val="3900"/>
              </a:lnSpc>
              <a:spcBef>
                <a:spcPts val="1500"/>
              </a:spcBef>
              <a:buSzPct val="125000"/>
              <a:buChar char="•"/>
              <a:defRPr sz="1700" b="0">
                <a:solidFill>
                  <a:srgbClr val="5E5E5E"/>
                </a:solidFill>
                <a:latin typeface="HK Grotesk Pro Medium"/>
                <a:ea typeface="HK Grotesk Pro Medium"/>
                <a:cs typeface="HK Grotesk Pro Medium"/>
                <a:sym typeface="HK Grotesk Pro Medium"/>
              </a:defRPr>
            </a:lvl1pPr>
          </a:lstStyle>
          <a:p>
            <a:pPr marL="0" indent="0">
              <a:buNone/>
            </a:pPr>
            <a:r>
              <a:rPr lang="es-PY" sz="8800" dirty="0">
                <a:solidFill>
                  <a:schemeClr val="tx1"/>
                </a:solidFill>
              </a:rPr>
              <a:t>233</a:t>
            </a:r>
          </a:p>
          <a:p>
            <a:pPr marL="0" indent="0">
              <a:buNone/>
            </a:pPr>
            <a:r>
              <a:rPr lang="es-PY" sz="2800" b="1" dirty="0">
                <a:solidFill>
                  <a:schemeClr val="tx1"/>
                </a:solidFill>
              </a:rPr>
              <a:t>Mujeres privadas de libertad</a:t>
            </a:r>
          </a:p>
          <a:p>
            <a:pPr marL="0" indent="0">
              <a:buNone/>
            </a:pPr>
            <a:r>
              <a:rPr lang="es-PY" sz="2800" b="1" dirty="0">
                <a:solidFill>
                  <a:schemeClr val="tx1"/>
                </a:solidFill>
              </a:rPr>
              <a:t>BUEN PASTOR</a:t>
            </a:r>
          </a:p>
          <a:p>
            <a:pPr marL="0" indent="0">
              <a:buNone/>
            </a:pPr>
            <a:r>
              <a:rPr lang="es-PY" sz="3200" dirty="0"/>
              <a:t>Por hechos tipificados     en la </a:t>
            </a:r>
            <a:r>
              <a:rPr lang="es-PY" sz="3200" b="1" dirty="0">
                <a:solidFill>
                  <a:schemeClr val="tx1"/>
                </a:solidFill>
              </a:rPr>
              <a:t>Ley 1.340</a:t>
            </a:r>
            <a:endParaRPr sz="3200" b="1" dirty="0">
              <a:solidFill>
                <a:schemeClr val="tx1"/>
              </a:solidFill>
            </a:endParaRPr>
          </a:p>
        </p:txBody>
      </p:sp>
      <p:sp>
        <p:nvSpPr>
          <p:cNvPr id="167" name="Rectángulo"/>
          <p:cNvSpPr/>
          <p:nvPr/>
        </p:nvSpPr>
        <p:spPr>
          <a:xfrm rot="5400000">
            <a:off x="14998700" y="878099"/>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168" name="Rectángulo"/>
          <p:cNvSpPr/>
          <p:nvPr/>
        </p:nvSpPr>
        <p:spPr>
          <a:xfrm rot="5400000">
            <a:off x="14998700" y="4802385"/>
            <a:ext cx="2137569" cy="377430"/>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175" name="LOREM IPSUM LOREM IPSUM LOREM IPSUMLOREM IPSUMLOREM  IPSUMLOREM IPSUM"/>
          <p:cNvSpPr txBox="1"/>
          <p:nvPr/>
        </p:nvSpPr>
        <p:spPr>
          <a:xfrm>
            <a:off x="1663700" y="1186084"/>
            <a:ext cx="8623300" cy="39643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3866" tIns="33866" rIns="33866" bIns="33866" anchor="ctr">
            <a:spAutoFit/>
          </a:bodyPr>
          <a:lstStyle/>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endParaRPr dirty="0"/>
          </a:p>
        </p:txBody>
      </p:sp>
      <p:sp>
        <p:nvSpPr>
          <p:cNvPr id="176" name="Texto"/>
          <p:cNvSpPr txBox="1"/>
          <p:nvPr/>
        </p:nvSpPr>
        <p:spPr>
          <a:xfrm>
            <a:off x="1416562" y="3204633"/>
            <a:ext cx="976876" cy="550334"/>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sp>
        <p:nvSpPr>
          <p:cNvPr id="177" name="Texto"/>
          <p:cNvSpPr txBox="1"/>
          <p:nvPr/>
        </p:nvSpPr>
        <p:spPr>
          <a:xfrm>
            <a:off x="4832862" y="3204633"/>
            <a:ext cx="976876" cy="550334"/>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sp>
        <p:nvSpPr>
          <p:cNvPr id="178" name="Texto"/>
          <p:cNvSpPr txBox="1"/>
          <p:nvPr/>
        </p:nvSpPr>
        <p:spPr>
          <a:xfrm>
            <a:off x="8249162" y="3204633"/>
            <a:ext cx="976876" cy="550334"/>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sp>
        <p:nvSpPr>
          <p:cNvPr id="179" name="Texto"/>
          <p:cNvSpPr txBox="1"/>
          <p:nvPr/>
        </p:nvSpPr>
        <p:spPr>
          <a:xfrm>
            <a:off x="1416562" y="6481344"/>
            <a:ext cx="976876" cy="550335"/>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sp>
        <p:nvSpPr>
          <p:cNvPr id="180" name="Texto"/>
          <p:cNvSpPr txBox="1"/>
          <p:nvPr/>
        </p:nvSpPr>
        <p:spPr>
          <a:xfrm>
            <a:off x="4832862" y="6481344"/>
            <a:ext cx="976876" cy="550335"/>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sp>
        <p:nvSpPr>
          <p:cNvPr id="181" name="Texto"/>
          <p:cNvSpPr txBox="1"/>
          <p:nvPr/>
        </p:nvSpPr>
        <p:spPr>
          <a:xfrm>
            <a:off x="8249162" y="6481344"/>
            <a:ext cx="976876" cy="550335"/>
          </a:xfrm>
          <a:prstGeom prst="rect">
            <a:avLst/>
          </a:prstGeom>
          <a:ln w="3175">
            <a:miter lim="400000"/>
          </a:ln>
        </p:spPr>
        <p:txBody>
          <a:bodyPr wrap="none" lIns="33866" tIns="33866" rIns="33866" bIns="33866" anchor="ctr">
            <a:spAutoFit/>
          </a:bodyPr>
          <a:lstStyle/>
          <a:p>
            <a:pPr>
              <a:defRPr sz="2900" b="0">
                <a:latin typeface="HK Grotesk Pro Medium"/>
                <a:ea typeface="HK Grotesk Pro Medium"/>
                <a:cs typeface="HK Grotesk Pro Medium"/>
                <a:sym typeface="HK Grotesk Pro Medium"/>
              </a:defRPr>
            </a:pPr>
            <a:endParaRPr/>
          </a:p>
        </p:txBody>
      </p:sp>
      <p:graphicFrame>
        <p:nvGraphicFramePr>
          <p:cNvPr id="2" name="Gráfico 1">
            <a:extLst>
              <a:ext uri="{FF2B5EF4-FFF2-40B4-BE49-F238E27FC236}">
                <a16:creationId xmlns:a16="http://schemas.microsoft.com/office/drawing/2014/main" id="{927D8C88-86C5-212E-A677-4ED965A0352D}"/>
              </a:ext>
            </a:extLst>
          </p:cNvPr>
          <p:cNvGraphicFramePr/>
          <p:nvPr>
            <p:extLst>
              <p:ext uri="{D42A27DB-BD31-4B8C-83A1-F6EECF244321}">
                <p14:modId xmlns:p14="http://schemas.microsoft.com/office/powerpoint/2010/main" val="1637125591"/>
              </p:ext>
            </p:extLst>
          </p:nvPr>
        </p:nvGraphicFramePr>
        <p:xfrm>
          <a:off x="1434588" y="1229504"/>
          <a:ext cx="8750300" cy="622361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41369967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3" name="Imagen" descr="Imagen"/>
          <p:cNvPicPr>
            <a:picLocks noChangeAspect="1"/>
          </p:cNvPicPr>
          <p:nvPr/>
        </p:nvPicPr>
        <p:blipFill>
          <a:blip r:embed="rId2"/>
          <a:stretch>
            <a:fillRect/>
          </a:stretch>
        </p:blipFill>
        <p:spPr>
          <a:xfrm>
            <a:off x="628904" y="396154"/>
            <a:ext cx="14807692" cy="566592"/>
          </a:xfrm>
          <a:prstGeom prst="rect">
            <a:avLst/>
          </a:prstGeom>
          <a:ln w="3175">
            <a:miter lim="400000"/>
          </a:ln>
        </p:spPr>
      </p:pic>
      <p:pic>
        <p:nvPicPr>
          <p:cNvPr id="244" name="Imagen" descr="Imagen"/>
          <p:cNvPicPr>
            <a:picLocks noChangeAspect="1"/>
          </p:cNvPicPr>
          <p:nvPr/>
        </p:nvPicPr>
        <p:blipFill>
          <a:blip r:embed="rId3"/>
          <a:stretch>
            <a:fillRect/>
          </a:stretch>
        </p:blipFill>
        <p:spPr>
          <a:xfrm>
            <a:off x="0" y="8359211"/>
            <a:ext cx="16256000" cy="782178"/>
          </a:xfrm>
          <a:prstGeom prst="rect">
            <a:avLst/>
          </a:prstGeom>
          <a:ln w="3175">
            <a:miter lim="400000"/>
          </a:ln>
        </p:spPr>
      </p:pic>
      <p:pic>
        <p:nvPicPr>
          <p:cNvPr id="245" name="Imagen" descr="Imagen"/>
          <p:cNvPicPr>
            <a:picLocks noChangeAspect="1"/>
          </p:cNvPicPr>
          <p:nvPr/>
        </p:nvPicPr>
        <p:blipFill>
          <a:blip r:embed="rId4"/>
          <a:stretch>
            <a:fillRect/>
          </a:stretch>
        </p:blipFill>
        <p:spPr>
          <a:xfrm>
            <a:off x="388893" y="8596448"/>
            <a:ext cx="4251414" cy="307703"/>
          </a:xfrm>
          <a:prstGeom prst="rect">
            <a:avLst/>
          </a:prstGeom>
          <a:ln w="3175">
            <a:miter lim="400000"/>
          </a:ln>
        </p:spPr>
      </p:pic>
      <p:sp>
        <p:nvSpPr>
          <p:cNvPr id="246" name="LOREM IPSUM LOREM IPSUM"/>
          <p:cNvSpPr txBox="1"/>
          <p:nvPr/>
        </p:nvSpPr>
        <p:spPr>
          <a:xfrm>
            <a:off x="1676400" y="1256205"/>
            <a:ext cx="12877800" cy="48478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3866" tIns="33866" rIns="33866" bIns="33866" anchor="ctr">
            <a:spAutoFit/>
          </a:bodyPr>
          <a:lstStyle>
            <a:lvl1pPr algn="l" defTabSz="457200">
              <a:lnSpc>
                <a:spcPct val="80000"/>
              </a:lnSpc>
              <a:spcBef>
                <a:spcPts val="1500"/>
              </a:spcBef>
              <a:defRPr sz="3300" b="0">
                <a:solidFill>
                  <a:srgbClr val="ED361C"/>
                </a:solidFill>
                <a:latin typeface="HK Grotesk Pro Bold"/>
                <a:ea typeface="HK Grotesk Pro Bold"/>
                <a:cs typeface="HK Grotesk Pro Bold"/>
                <a:sym typeface="HK Grotesk Pro Bold"/>
              </a:defRPr>
            </a:lvl1pPr>
          </a:lstStyle>
          <a:p>
            <a:pPr algn="ctr"/>
            <a:r>
              <a:rPr lang="es-PY" dirty="0"/>
              <a:t>MUJERES PREVENIDAS Y CONDENADAS POR DROGAS</a:t>
            </a:r>
            <a:endParaRPr dirty="0"/>
          </a:p>
        </p:txBody>
      </p:sp>
      <p:sp>
        <p:nvSpPr>
          <p:cNvPr id="247"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48"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graphicFrame>
        <p:nvGraphicFramePr>
          <p:cNvPr id="3" name="Gráfico 2">
            <a:extLst>
              <a:ext uri="{FF2B5EF4-FFF2-40B4-BE49-F238E27FC236}">
                <a16:creationId xmlns:a16="http://schemas.microsoft.com/office/drawing/2014/main" id="{34452E98-21D8-43CD-ADC5-50B9F4B8128E}"/>
              </a:ext>
            </a:extLst>
          </p:cNvPr>
          <p:cNvGraphicFramePr/>
          <p:nvPr>
            <p:extLst>
              <p:ext uri="{D42A27DB-BD31-4B8C-83A1-F6EECF244321}">
                <p14:modId xmlns:p14="http://schemas.microsoft.com/office/powerpoint/2010/main" val="170389349"/>
              </p:ext>
            </p:extLst>
          </p:nvPr>
        </p:nvGraphicFramePr>
        <p:xfrm>
          <a:off x="4321969" y="2095320"/>
          <a:ext cx="8051800" cy="590956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9129146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3" name="Imagen" descr="Imagen"/>
          <p:cNvPicPr>
            <a:picLocks noChangeAspect="1"/>
          </p:cNvPicPr>
          <p:nvPr/>
        </p:nvPicPr>
        <p:blipFill>
          <a:blip r:embed="rId2"/>
          <a:srcRect t="4199" r="1202" b="4199"/>
          <a:stretch>
            <a:fillRect/>
          </a:stretch>
        </p:blipFill>
        <p:spPr>
          <a:xfrm>
            <a:off x="7905971" y="1190"/>
            <a:ext cx="8343507" cy="9141585"/>
          </a:xfrm>
          <a:prstGeom prst="rect">
            <a:avLst/>
          </a:prstGeom>
          <a:ln w="3175">
            <a:miter lim="400000"/>
          </a:ln>
        </p:spPr>
      </p:pic>
      <p:pic>
        <p:nvPicPr>
          <p:cNvPr id="184" name="Imagen" descr="Imagen"/>
          <p:cNvPicPr>
            <a:picLocks noChangeAspect="1"/>
          </p:cNvPicPr>
          <p:nvPr/>
        </p:nvPicPr>
        <p:blipFill>
          <a:blip r:embed="rId3"/>
          <a:stretch>
            <a:fillRect/>
          </a:stretch>
        </p:blipFill>
        <p:spPr>
          <a:xfrm>
            <a:off x="628904" y="396154"/>
            <a:ext cx="14807692" cy="566592"/>
          </a:xfrm>
          <a:prstGeom prst="rect">
            <a:avLst/>
          </a:prstGeom>
          <a:ln w="3175">
            <a:miter lim="400000"/>
          </a:ln>
        </p:spPr>
      </p:pic>
      <p:pic>
        <p:nvPicPr>
          <p:cNvPr id="185" name="Imagen" descr="Imagen"/>
          <p:cNvPicPr>
            <a:picLocks noChangeAspect="1"/>
          </p:cNvPicPr>
          <p:nvPr/>
        </p:nvPicPr>
        <p:blipFill>
          <a:blip r:embed="rId4"/>
          <a:stretch>
            <a:fillRect/>
          </a:stretch>
        </p:blipFill>
        <p:spPr>
          <a:xfrm>
            <a:off x="0" y="8359211"/>
            <a:ext cx="16256000" cy="782178"/>
          </a:xfrm>
          <a:prstGeom prst="rect">
            <a:avLst/>
          </a:prstGeom>
          <a:ln w="3175">
            <a:miter lim="400000"/>
          </a:ln>
        </p:spPr>
      </p:pic>
      <p:pic>
        <p:nvPicPr>
          <p:cNvPr id="186" name="Imagen" descr="Imagen"/>
          <p:cNvPicPr>
            <a:picLocks noChangeAspect="1"/>
          </p:cNvPicPr>
          <p:nvPr/>
        </p:nvPicPr>
        <p:blipFill>
          <a:blip r:embed="rId5"/>
          <a:stretch>
            <a:fillRect/>
          </a:stretch>
        </p:blipFill>
        <p:spPr>
          <a:xfrm>
            <a:off x="388893" y="8596448"/>
            <a:ext cx="4251414" cy="307703"/>
          </a:xfrm>
          <a:prstGeom prst="rect">
            <a:avLst/>
          </a:prstGeom>
          <a:ln w="3175">
            <a:miter lim="400000"/>
          </a:ln>
        </p:spPr>
      </p:pic>
      <p:sp>
        <p:nvSpPr>
          <p:cNvPr id="188" name="LOREM IPSUM LOREM IPSUM LOREM IPSUMLOREM IPSUMLOREM  IPSUMLOREM IPSUM"/>
          <p:cNvSpPr txBox="1"/>
          <p:nvPr/>
        </p:nvSpPr>
        <p:spPr>
          <a:xfrm>
            <a:off x="8404003" y="2798414"/>
            <a:ext cx="5801961" cy="312891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3866" tIns="33866" rIns="33866" bIns="33866" anchor="ctr">
            <a:spAutoFit/>
          </a:bodyPr>
          <a:lstStyle/>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5400" dirty="0"/>
              <a:t>DROGAS ILÍCITAS</a:t>
            </a:r>
          </a:p>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5400" dirty="0"/>
              <a:t>&amp;</a:t>
            </a:r>
          </a:p>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5400" dirty="0"/>
              <a:t>MARCO NORMATIVO</a:t>
            </a:r>
            <a:endParaRPr sz="5400" dirty="0"/>
          </a:p>
        </p:txBody>
      </p:sp>
      <p:sp>
        <p:nvSpPr>
          <p:cNvPr id="189"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190"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pic>
        <p:nvPicPr>
          <p:cNvPr id="3" name="Imagen 2">
            <a:extLst>
              <a:ext uri="{FF2B5EF4-FFF2-40B4-BE49-F238E27FC236}">
                <a16:creationId xmlns:a16="http://schemas.microsoft.com/office/drawing/2014/main" id="{4F2C44FB-5D08-CAAA-960D-FE9C65F7111C}"/>
              </a:ext>
            </a:extLst>
          </p:cNvPr>
          <p:cNvPicPr>
            <a:picLocks noChangeAspect="1"/>
          </p:cNvPicPr>
          <p:nvPr/>
        </p:nvPicPr>
        <p:blipFill>
          <a:blip r:embed="rId6">
            <a:extLst>
              <a:ext uri="{BEBA8EAE-BF5A-486C-A8C5-ECC9F3942E4B}">
                <a14:imgProps xmlns:a14="http://schemas.microsoft.com/office/drawing/2010/main">
                  <a14:imgLayer r:embed="rId7">
                    <a14:imgEffect>
                      <a14:artisticPencilSketch/>
                    </a14:imgEffect>
                  </a14:imgLayer>
                </a14:imgProps>
              </a:ext>
              <a:ext uri="{28A0092B-C50C-407E-A947-70E740481C1C}">
                <a14:useLocalDpi xmlns:a14="http://schemas.microsoft.com/office/drawing/2010/main" val="0"/>
              </a:ext>
            </a:extLst>
          </a:blip>
          <a:stretch>
            <a:fillRect/>
          </a:stretch>
        </p:blipFill>
        <p:spPr>
          <a:xfrm>
            <a:off x="64469" y="1550728"/>
            <a:ext cx="7841502" cy="6042507"/>
          </a:xfrm>
          <a:prstGeom prst="rect">
            <a:avLst/>
          </a:prstGeom>
        </p:spPr>
      </p:pic>
    </p:spTree>
    <p:extLst>
      <p:ext uri="{BB962C8B-B14F-4D97-AF65-F5344CB8AC3E}">
        <p14:creationId xmlns:p14="http://schemas.microsoft.com/office/powerpoint/2010/main" val="327970693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3" name="Imagen" descr="Imagen"/>
          <p:cNvPicPr>
            <a:picLocks/>
          </p:cNvPicPr>
          <p:nvPr/>
        </p:nvPicPr>
        <p:blipFill>
          <a:blip r:embed="rId2"/>
          <a:srcRect t="4199" r="1202" b="4199"/>
          <a:stretch>
            <a:fillRect/>
          </a:stretch>
        </p:blipFill>
        <p:spPr>
          <a:xfrm>
            <a:off x="6474" y="1190"/>
            <a:ext cx="16243004" cy="9141585"/>
          </a:xfrm>
          <a:prstGeom prst="rect">
            <a:avLst/>
          </a:prstGeom>
          <a:ln w="3175">
            <a:miter lim="400000"/>
          </a:ln>
        </p:spPr>
      </p:pic>
      <p:pic>
        <p:nvPicPr>
          <p:cNvPr id="194" name="Imagen" descr="Imagen"/>
          <p:cNvPicPr>
            <a:picLocks noChangeAspect="1"/>
          </p:cNvPicPr>
          <p:nvPr/>
        </p:nvPicPr>
        <p:blipFill>
          <a:blip r:embed="rId3"/>
          <a:stretch>
            <a:fillRect/>
          </a:stretch>
        </p:blipFill>
        <p:spPr>
          <a:xfrm>
            <a:off x="628904" y="396154"/>
            <a:ext cx="14807692" cy="566592"/>
          </a:xfrm>
          <a:prstGeom prst="rect">
            <a:avLst/>
          </a:prstGeom>
          <a:ln w="3175">
            <a:miter lim="400000"/>
          </a:ln>
        </p:spPr>
      </p:pic>
      <p:pic>
        <p:nvPicPr>
          <p:cNvPr id="195" name="Imagen" descr="Imagen"/>
          <p:cNvPicPr>
            <a:picLocks noChangeAspect="1"/>
          </p:cNvPicPr>
          <p:nvPr/>
        </p:nvPicPr>
        <p:blipFill>
          <a:blip r:embed="rId4"/>
          <a:stretch>
            <a:fillRect/>
          </a:stretch>
        </p:blipFill>
        <p:spPr>
          <a:xfrm>
            <a:off x="0" y="8359211"/>
            <a:ext cx="16256000" cy="782178"/>
          </a:xfrm>
          <a:prstGeom prst="rect">
            <a:avLst/>
          </a:prstGeom>
          <a:ln w="3175">
            <a:miter lim="400000"/>
          </a:ln>
        </p:spPr>
      </p:pic>
      <p:pic>
        <p:nvPicPr>
          <p:cNvPr id="196" name="Imagen" descr="Imagen"/>
          <p:cNvPicPr>
            <a:picLocks noChangeAspect="1"/>
          </p:cNvPicPr>
          <p:nvPr/>
        </p:nvPicPr>
        <p:blipFill>
          <a:blip r:embed="rId5"/>
          <a:stretch>
            <a:fillRect/>
          </a:stretch>
        </p:blipFill>
        <p:spPr>
          <a:xfrm>
            <a:off x="388893" y="8596448"/>
            <a:ext cx="4251414" cy="307703"/>
          </a:xfrm>
          <a:prstGeom prst="rect">
            <a:avLst/>
          </a:prstGeom>
          <a:ln w="3175">
            <a:miter lim="400000"/>
          </a:ln>
        </p:spPr>
      </p:pic>
      <p:sp>
        <p:nvSpPr>
          <p:cNvPr id="197" name="LOREM IPSUM LOREM IPSUM"/>
          <p:cNvSpPr txBox="1"/>
          <p:nvPr/>
        </p:nvSpPr>
        <p:spPr>
          <a:xfrm>
            <a:off x="1676400" y="1256205"/>
            <a:ext cx="7795761" cy="48478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spAutoFit/>
          </a:bodyPr>
          <a:lstStyle>
            <a:lvl1pPr algn="l" defTabSz="457200">
              <a:lnSpc>
                <a:spcPct val="80000"/>
              </a:lnSpc>
              <a:spcBef>
                <a:spcPts val="1500"/>
              </a:spcBef>
              <a:defRPr sz="3300" b="0">
                <a:solidFill>
                  <a:srgbClr val="ED361C"/>
                </a:solidFill>
                <a:latin typeface="HK Grotesk Pro Bold"/>
                <a:ea typeface="HK Grotesk Pro Bold"/>
                <a:cs typeface="HK Grotesk Pro Bold"/>
                <a:sym typeface="HK Grotesk Pro Bold"/>
              </a:defRPr>
            </a:lvl1pPr>
          </a:lstStyle>
          <a:p>
            <a:r>
              <a:rPr lang="es-PY" dirty="0"/>
              <a:t>MARCO NORMATIVO</a:t>
            </a:r>
            <a:r>
              <a:rPr dirty="0"/>
              <a:t>  </a:t>
            </a:r>
          </a:p>
        </p:txBody>
      </p:sp>
      <p:pic>
        <p:nvPicPr>
          <p:cNvPr id="198" name="Imagen" descr="Imagen"/>
          <p:cNvPicPr>
            <a:picLocks noChangeAspect="1"/>
          </p:cNvPicPr>
          <p:nvPr/>
        </p:nvPicPr>
        <p:blipFill>
          <a:blip r:embed="rId6"/>
          <a:stretch>
            <a:fillRect/>
          </a:stretch>
        </p:blipFill>
        <p:spPr>
          <a:xfrm>
            <a:off x="1317637" y="4450153"/>
            <a:ext cx="13817810" cy="42258"/>
          </a:xfrm>
          <a:prstGeom prst="rect">
            <a:avLst/>
          </a:prstGeom>
          <a:ln w="3175">
            <a:miter lim="400000"/>
          </a:ln>
        </p:spPr>
      </p:pic>
      <p:pic>
        <p:nvPicPr>
          <p:cNvPr id="199" name="Imagen" descr="Imagen"/>
          <p:cNvPicPr>
            <a:picLocks noChangeAspect="1"/>
          </p:cNvPicPr>
          <p:nvPr/>
        </p:nvPicPr>
        <p:blipFill>
          <a:blip r:embed="rId7"/>
          <a:stretch>
            <a:fillRect/>
          </a:stretch>
        </p:blipFill>
        <p:spPr>
          <a:xfrm>
            <a:off x="2244737" y="3570490"/>
            <a:ext cx="38101" cy="2436585"/>
          </a:xfrm>
          <a:prstGeom prst="rect">
            <a:avLst/>
          </a:prstGeom>
          <a:ln w="3175">
            <a:miter lim="400000"/>
          </a:ln>
        </p:spPr>
      </p:pic>
      <p:pic>
        <p:nvPicPr>
          <p:cNvPr id="200" name="Imagen" descr="Imagen"/>
          <p:cNvPicPr>
            <a:picLocks noChangeAspect="1"/>
          </p:cNvPicPr>
          <p:nvPr/>
        </p:nvPicPr>
        <p:blipFill>
          <a:blip r:embed="rId8"/>
          <a:stretch>
            <a:fillRect/>
          </a:stretch>
        </p:blipFill>
        <p:spPr>
          <a:xfrm>
            <a:off x="1990526" y="4198022"/>
            <a:ext cx="546522" cy="546521"/>
          </a:xfrm>
          <a:prstGeom prst="rect">
            <a:avLst/>
          </a:prstGeom>
          <a:ln w="3175">
            <a:miter lim="400000"/>
          </a:ln>
        </p:spPr>
      </p:pic>
      <p:pic>
        <p:nvPicPr>
          <p:cNvPr id="201" name="Imagen" descr="Imagen"/>
          <p:cNvPicPr>
            <a:picLocks noChangeAspect="1"/>
          </p:cNvPicPr>
          <p:nvPr/>
        </p:nvPicPr>
        <p:blipFill>
          <a:blip r:embed="rId7"/>
          <a:stretch>
            <a:fillRect/>
          </a:stretch>
        </p:blipFill>
        <p:spPr>
          <a:xfrm>
            <a:off x="5165737" y="3570490"/>
            <a:ext cx="38101" cy="2436585"/>
          </a:xfrm>
          <a:prstGeom prst="rect">
            <a:avLst/>
          </a:prstGeom>
          <a:ln w="3175">
            <a:miter lim="400000"/>
          </a:ln>
        </p:spPr>
      </p:pic>
      <p:pic>
        <p:nvPicPr>
          <p:cNvPr id="202" name="Imagen" descr="Imagen"/>
          <p:cNvPicPr>
            <a:picLocks noChangeAspect="1"/>
          </p:cNvPicPr>
          <p:nvPr/>
        </p:nvPicPr>
        <p:blipFill>
          <a:blip r:embed="rId9"/>
          <a:stretch>
            <a:fillRect/>
          </a:stretch>
        </p:blipFill>
        <p:spPr>
          <a:xfrm>
            <a:off x="4917876" y="4204371"/>
            <a:ext cx="533823" cy="533822"/>
          </a:xfrm>
          <a:prstGeom prst="rect">
            <a:avLst/>
          </a:prstGeom>
          <a:ln w="3175">
            <a:miter lim="400000"/>
          </a:ln>
        </p:spPr>
      </p:pic>
      <p:pic>
        <p:nvPicPr>
          <p:cNvPr id="203" name="Imagen" descr="Imagen"/>
          <p:cNvPicPr>
            <a:picLocks noChangeAspect="1"/>
          </p:cNvPicPr>
          <p:nvPr/>
        </p:nvPicPr>
        <p:blipFill>
          <a:blip r:embed="rId7"/>
          <a:stretch>
            <a:fillRect/>
          </a:stretch>
        </p:blipFill>
        <p:spPr>
          <a:xfrm>
            <a:off x="8086737" y="3570490"/>
            <a:ext cx="38101" cy="2436585"/>
          </a:xfrm>
          <a:prstGeom prst="rect">
            <a:avLst/>
          </a:prstGeom>
          <a:ln w="3175">
            <a:miter lim="400000"/>
          </a:ln>
        </p:spPr>
      </p:pic>
      <p:pic>
        <p:nvPicPr>
          <p:cNvPr id="204" name="Imagen" descr="Imagen"/>
          <p:cNvPicPr>
            <a:picLocks noChangeAspect="1"/>
          </p:cNvPicPr>
          <p:nvPr/>
        </p:nvPicPr>
        <p:blipFill>
          <a:blip r:embed="rId8"/>
          <a:stretch>
            <a:fillRect/>
          </a:stretch>
        </p:blipFill>
        <p:spPr>
          <a:xfrm>
            <a:off x="7832526" y="4198022"/>
            <a:ext cx="546523" cy="546521"/>
          </a:xfrm>
          <a:prstGeom prst="rect">
            <a:avLst/>
          </a:prstGeom>
          <a:ln w="3175">
            <a:miter lim="400000"/>
          </a:ln>
        </p:spPr>
      </p:pic>
      <p:pic>
        <p:nvPicPr>
          <p:cNvPr id="205" name="Imagen" descr="Imagen"/>
          <p:cNvPicPr>
            <a:picLocks noChangeAspect="1"/>
          </p:cNvPicPr>
          <p:nvPr/>
        </p:nvPicPr>
        <p:blipFill>
          <a:blip r:embed="rId7"/>
          <a:stretch>
            <a:fillRect/>
          </a:stretch>
        </p:blipFill>
        <p:spPr>
          <a:xfrm>
            <a:off x="11001387" y="3570490"/>
            <a:ext cx="38101" cy="2436585"/>
          </a:xfrm>
          <a:prstGeom prst="rect">
            <a:avLst/>
          </a:prstGeom>
          <a:ln w="3175">
            <a:miter lim="400000"/>
          </a:ln>
        </p:spPr>
      </p:pic>
      <p:pic>
        <p:nvPicPr>
          <p:cNvPr id="206" name="Imagen" descr="Imagen"/>
          <p:cNvPicPr>
            <a:picLocks noChangeAspect="1"/>
          </p:cNvPicPr>
          <p:nvPr/>
        </p:nvPicPr>
        <p:blipFill>
          <a:blip r:embed="rId9"/>
          <a:stretch>
            <a:fillRect/>
          </a:stretch>
        </p:blipFill>
        <p:spPr>
          <a:xfrm>
            <a:off x="10753526" y="4204371"/>
            <a:ext cx="533823" cy="533822"/>
          </a:xfrm>
          <a:prstGeom prst="rect">
            <a:avLst/>
          </a:prstGeom>
          <a:ln w="3175">
            <a:miter lim="400000"/>
          </a:ln>
        </p:spPr>
      </p:pic>
      <p:pic>
        <p:nvPicPr>
          <p:cNvPr id="207" name="Imagen" descr="Imagen"/>
          <p:cNvPicPr>
            <a:picLocks noChangeAspect="1"/>
          </p:cNvPicPr>
          <p:nvPr/>
        </p:nvPicPr>
        <p:blipFill>
          <a:blip r:embed="rId7"/>
          <a:stretch>
            <a:fillRect/>
          </a:stretch>
        </p:blipFill>
        <p:spPr>
          <a:xfrm>
            <a:off x="13922387" y="3570490"/>
            <a:ext cx="38101" cy="2436585"/>
          </a:xfrm>
          <a:prstGeom prst="rect">
            <a:avLst/>
          </a:prstGeom>
          <a:ln w="3175">
            <a:miter lim="400000"/>
          </a:ln>
        </p:spPr>
      </p:pic>
      <p:pic>
        <p:nvPicPr>
          <p:cNvPr id="208" name="Imagen" descr="Imagen"/>
          <p:cNvPicPr>
            <a:picLocks noChangeAspect="1"/>
          </p:cNvPicPr>
          <p:nvPr/>
        </p:nvPicPr>
        <p:blipFill>
          <a:blip r:embed="rId8"/>
          <a:stretch>
            <a:fillRect/>
          </a:stretch>
        </p:blipFill>
        <p:spPr>
          <a:xfrm>
            <a:off x="13668176" y="4198022"/>
            <a:ext cx="546523" cy="546521"/>
          </a:xfrm>
          <a:prstGeom prst="rect">
            <a:avLst/>
          </a:prstGeom>
          <a:ln w="3175">
            <a:miter lim="400000"/>
          </a:ln>
        </p:spPr>
      </p:pic>
      <p:sp>
        <p:nvSpPr>
          <p:cNvPr id="209" name="LOREM IPSUM"/>
          <p:cNvSpPr txBox="1"/>
          <p:nvPr/>
        </p:nvSpPr>
        <p:spPr>
          <a:xfrm>
            <a:off x="1495663" y="2759197"/>
            <a:ext cx="1485448" cy="3761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3866" tIns="33866" rIns="33866" bIns="33866" anchor="ctr">
            <a:spAutoFit/>
          </a:bodyPr>
          <a:lstStyle>
            <a:lvl1pPr>
              <a:defRPr b="0">
                <a:solidFill>
                  <a:srgbClr val="5E5E5E"/>
                </a:solidFill>
                <a:latin typeface="HK Grotesk Pro Bold"/>
                <a:ea typeface="HK Grotesk Pro Bold"/>
                <a:cs typeface="HK Grotesk Pro Bold"/>
                <a:sym typeface="HK Grotesk Pro Bold"/>
              </a:defRPr>
            </a:lvl1pPr>
          </a:lstStyle>
          <a:p>
            <a:r>
              <a:rPr lang="es-PY" dirty="0"/>
              <a:t>Ley 338/1971</a:t>
            </a:r>
            <a:endParaRPr dirty="0"/>
          </a:p>
        </p:txBody>
      </p:sp>
      <p:sp>
        <p:nvSpPr>
          <p:cNvPr id="210" name="LOREM IPSUM"/>
          <p:cNvSpPr txBox="1"/>
          <p:nvPr/>
        </p:nvSpPr>
        <p:spPr>
          <a:xfrm>
            <a:off x="4438858" y="2759197"/>
            <a:ext cx="1491860" cy="3761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3866" tIns="33866" rIns="33866" bIns="33866" anchor="ctr">
            <a:spAutoFit/>
          </a:bodyPr>
          <a:lstStyle>
            <a:lvl1pPr>
              <a:defRPr b="0">
                <a:solidFill>
                  <a:srgbClr val="5E5E5E"/>
                </a:solidFill>
                <a:latin typeface="HK Grotesk Pro Bold"/>
                <a:ea typeface="HK Grotesk Pro Bold"/>
                <a:cs typeface="HK Grotesk Pro Bold"/>
                <a:sym typeface="HK Grotesk Pro Bold"/>
              </a:defRPr>
            </a:lvl1pPr>
          </a:lstStyle>
          <a:p>
            <a:r>
              <a:rPr dirty="0"/>
              <a:t>L</a:t>
            </a:r>
            <a:r>
              <a:rPr lang="es-PY" dirty="0"/>
              <a:t>EY 339/1971</a:t>
            </a:r>
            <a:endParaRPr dirty="0"/>
          </a:p>
        </p:txBody>
      </p:sp>
      <p:sp>
        <p:nvSpPr>
          <p:cNvPr id="211" name="LOREM IPSUM"/>
          <p:cNvSpPr txBox="1"/>
          <p:nvPr/>
        </p:nvSpPr>
        <p:spPr>
          <a:xfrm>
            <a:off x="7359858" y="2759197"/>
            <a:ext cx="1491860" cy="3761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3866" tIns="33866" rIns="33866" bIns="33866" anchor="ctr">
            <a:spAutoFit/>
          </a:bodyPr>
          <a:lstStyle>
            <a:lvl1pPr>
              <a:defRPr b="0">
                <a:solidFill>
                  <a:srgbClr val="5E5E5E"/>
                </a:solidFill>
                <a:latin typeface="HK Grotesk Pro Bold"/>
                <a:ea typeface="HK Grotesk Pro Bold"/>
                <a:cs typeface="HK Grotesk Pro Bold"/>
                <a:sym typeface="HK Grotesk Pro Bold"/>
              </a:defRPr>
            </a:lvl1pPr>
          </a:lstStyle>
          <a:p>
            <a:r>
              <a:rPr dirty="0"/>
              <a:t>L</a:t>
            </a:r>
            <a:r>
              <a:rPr lang="es-PY" dirty="0"/>
              <a:t>EY 357/1972</a:t>
            </a:r>
            <a:endParaRPr dirty="0"/>
          </a:p>
        </p:txBody>
      </p:sp>
      <p:sp>
        <p:nvSpPr>
          <p:cNvPr id="212" name="LOREM IPSUM"/>
          <p:cNvSpPr txBox="1"/>
          <p:nvPr/>
        </p:nvSpPr>
        <p:spPr>
          <a:xfrm>
            <a:off x="10209586" y="2759197"/>
            <a:ext cx="1621704" cy="3761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3866" tIns="33866" rIns="33866" bIns="33866" anchor="ctr">
            <a:spAutoFit/>
          </a:bodyPr>
          <a:lstStyle>
            <a:lvl1pPr>
              <a:defRPr b="0">
                <a:solidFill>
                  <a:srgbClr val="5E5E5E"/>
                </a:solidFill>
                <a:latin typeface="HK Grotesk Pro Bold"/>
                <a:ea typeface="HK Grotesk Pro Bold"/>
                <a:cs typeface="HK Grotesk Pro Bold"/>
                <a:sym typeface="HK Grotesk Pro Bold"/>
              </a:defRPr>
            </a:lvl1pPr>
          </a:lstStyle>
          <a:p>
            <a:r>
              <a:rPr dirty="0"/>
              <a:t>L</a:t>
            </a:r>
            <a:r>
              <a:rPr lang="es-PY" dirty="0"/>
              <a:t>EY 1340/1988</a:t>
            </a:r>
            <a:endParaRPr dirty="0"/>
          </a:p>
        </p:txBody>
      </p:sp>
      <p:sp>
        <p:nvSpPr>
          <p:cNvPr id="213" name="LOREM IPSUM"/>
          <p:cNvSpPr txBox="1"/>
          <p:nvPr/>
        </p:nvSpPr>
        <p:spPr>
          <a:xfrm>
            <a:off x="13130586" y="2759197"/>
            <a:ext cx="1621704" cy="37617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3866" tIns="33866" rIns="33866" bIns="33866" anchor="ctr">
            <a:spAutoFit/>
          </a:bodyPr>
          <a:lstStyle>
            <a:lvl1pPr>
              <a:defRPr b="0">
                <a:solidFill>
                  <a:srgbClr val="5E5E5E"/>
                </a:solidFill>
                <a:latin typeface="HK Grotesk Pro Bold"/>
                <a:ea typeface="HK Grotesk Pro Bold"/>
                <a:cs typeface="HK Grotesk Pro Bold"/>
                <a:sym typeface="HK Grotesk Pro Bold"/>
              </a:defRPr>
            </a:lvl1pPr>
          </a:lstStyle>
          <a:p>
            <a:r>
              <a:rPr dirty="0"/>
              <a:t>L</a:t>
            </a:r>
            <a:r>
              <a:rPr lang="es-PY" dirty="0"/>
              <a:t>EY 1881/2002</a:t>
            </a:r>
            <a:endParaRPr dirty="0"/>
          </a:p>
        </p:txBody>
      </p:sp>
      <p:sp>
        <p:nvSpPr>
          <p:cNvPr id="214" name="Lorem Ipsum ha sido el texto de relleno estándar de las industrias desde el"/>
          <p:cNvSpPr txBox="1"/>
          <p:nvPr/>
        </p:nvSpPr>
        <p:spPr>
          <a:xfrm>
            <a:off x="760281" y="6083143"/>
            <a:ext cx="2727563" cy="139555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spAutoFit/>
          </a:bodyPr>
          <a:lstStyle>
            <a:lvl1pPr defTabSz="457200">
              <a:lnSpc>
                <a:spcPts val="3600"/>
              </a:lnSpc>
              <a:spcBef>
                <a:spcPts val="1500"/>
              </a:spcBef>
              <a:defRPr sz="1700" b="0">
                <a:solidFill>
                  <a:srgbClr val="5E5E5E"/>
                </a:solidFill>
                <a:latin typeface="HK Grotesk Pro Medium"/>
                <a:ea typeface="HK Grotesk Pro Medium"/>
                <a:cs typeface="HK Grotesk Pro Medium"/>
                <a:sym typeface="HK Grotesk Pro Medium"/>
              </a:defRPr>
            </a:lvl1pPr>
          </a:lstStyle>
          <a:p>
            <a:r>
              <a:rPr lang="es-PY" sz="2000" b="1" dirty="0">
                <a:solidFill>
                  <a:schemeClr val="tx1"/>
                </a:solidFill>
              </a:rPr>
              <a:t>“Que aprueba y ratifica la Convención única sobre estupefacientes”</a:t>
            </a:r>
            <a:endParaRPr sz="2000" b="1" dirty="0">
              <a:solidFill>
                <a:schemeClr val="tx1"/>
              </a:solidFill>
            </a:endParaRPr>
          </a:p>
        </p:txBody>
      </p:sp>
      <p:sp>
        <p:nvSpPr>
          <p:cNvPr id="215"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16"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17" name="Lorem Ipsum ha sido el texto de relleno estándar de las industrias desde el"/>
          <p:cNvSpPr txBox="1"/>
          <p:nvPr/>
        </p:nvSpPr>
        <p:spPr>
          <a:xfrm>
            <a:off x="3821005" y="6083143"/>
            <a:ext cx="2727564" cy="139555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spAutoFit/>
          </a:bodyPr>
          <a:lstStyle>
            <a:lvl1pPr defTabSz="457200">
              <a:lnSpc>
                <a:spcPts val="3600"/>
              </a:lnSpc>
              <a:spcBef>
                <a:spcPts val="1500"/>
              </a:spcBef>
              <a:defRPr sz="1700" b="0">
                <a:solidFill>
                  <a:srgbClr val="5E5E5E"/>
                </a:solidFill>
                <a:latin typeface="HK Grotesk Pro Medium"/>
                <a:ea typeface="HK Grotesk Pro Medium"/>
                <a:cs typeface="HK Grotesk Pro Medium"/>
                <a:sym typeface="HK Grotesk Pro Medium"/>
              </a:defRPr>
            </a:lvl1pPr>
          </a:lstStyle>
          <a:p>
            <a:r>
              <a:rPr lang="es-PY" sz="2000" b="1" dirty="0">
                <a:solidFill>
                  <a:schemeClr val="tx1"/>
                </a:solidFill>
              </a:rPr>
              <a:t>“Que aprueba y ratifica el Convenio sobre sustancias psicotrópicas”</a:t>
            </a:r>
            <a:endParaRPr sz="2000" b="1" dirty="0">
              <a:solidFill>
                <a:schemeClr val="tx1"/>
              </a:solidFill>
            </a:endParaRPr>
          </a:p>
        </p:txBody>
      </p:sp>
      <p:sp>
        <p:nvSpPr>
          <p:cNvPr id="218" name="Lorem Ipsum ha sido el texto de relleno estándar de las industrias desde el"/>
          <p:cNvSpPr txBox="1"/>
          <p:nvPr/>
        </p:nvSpPr>
        <p:spPr>
          <a:xfrm>
            <a:off x="6742005" y="5847247"/>
            <a:ext cx="2727564" cy="186734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spAutoFit/>
          </a:bodyPr>
          <a:lstStyle>
            <a:lvl1pPr defTabSz="457200">
              <a:lnSpc>
                <a:spcPts val="3600"/>
              </a:lnSpc>
              <a:spcBef>
                <a:spcPts val="1500"/>
              </a:spcBef>
              <a:defRPr sz="1700" b="0">
                <a:solidFill>
                  <a:srgbClr val="5E5E5E"/>
                </a:solidFill>
                <a:latin typeface="HK Grotesk Pro Medium"/>
                <a:ea typeface="HK Grotesk Pro Medium"/>
                <a:cs typeface="HK Grotesk Pro Medium"/>
                <a:sym typeface="HK Grotesk Pro Medium"/>
              </a:defRPr>
            </a:lvl1pPr>
          </a:lstStyle>
          <a:p>
            <a:r>
              <a:rPr lang="es-PY" sz="2000" b="1" dirty="0">
                <a:solidFill>
                  <a:schemeClr val="tx1"/>
                </a:solidFill>
              </a:rPr>
              <a:t>“Que reprime el tráfico ilícito de estupefacientes y drogas peligrosas y otros delitos afines”</a:t>
            </a:r>
            <a:endParaRPr sz="2000" b="1" dirty="0">
              <a:solidFill>
                <a:schemeClr val="tx1"/>
              </a:solidFill>
            </a:endParaRPr>
          </a:p>
        </p:txBody>
      </p:sp>
      <p:sp>
        <p:nvSpPr>
          <p:cNvPr id="219" name="Lorem Ipsum ha sido el texto de relleno estándar de las industrias desde el"/>
          <p:cNvSpPr txBox="1"/>
          <p:nvPr/>
        </p:nvSpPr>
        <p:spPr>
          <a:xfrm>
            <a:off x="9656656" y="5385581"/>
            <a:ext cx="2727563" cy="279067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spAutoFit/>
          </a:bodyPr>
          <a:lstStyle>
            <a:lvl1pPr defTabSz="457200">
              <a:lnSpc>
                <a:spcPts val="3600"/>
              </a:lnSpc>
              <a:spcBef>
                <a:spcPts val="1500"/>
              </a:spcBef>
              <a:defRPr sz="1700" b="0">
                <a:solidFill>
                  <a:srgbClr val="5E5E5E"/>
                </a:solidFill>
                <a:latin typeface="HK Grotesk Pro Medium"/>
                <a:ea typeface="HK Grotesk Pro Medium"/>
                <a:cs typeface="HK Grotesk Pro Medium"/>
                <a:sym typeface="HK Grotesk Pro Medium"/>
              </a:defRPr>
            </a:lvl1pPr>
          </a:lstStyle>
          <a:p>
            <a:r>
              <a:rPr lang="es-PY" sz="2000" b="1" dirty="0">
                <a:solidFill>
                  <a:schemeClr val="tx1"/>
                </a:solidFill>
              </a:rPr>
              <a:t>“Que modifica, adiciona y actualiza la Ley N° 357/72 que  reprime el tráfico ilícito de estupefacientes y drogas peligrosas…”</a:t>
            </a:r>
            <a:endParaRPr sz="2000" b="1" dirty="0">
              <a:solidFill>
                <a:schemeClr val="tx1"/>
              </a:solidFill>
            </a:endParaRPr>
          </a:p>
        </p:txBody>
      </p:sp>
      <p:sp>
        <p:nvSpPr>
          <p:cNvPr id="220" name="Lorem Ipsum ha sido el texto de relleno estándar de las industrias desde el"/>
          <p:cNvSpPr txBox="1"/>
          <p:nvPr/>
        </p:nvSpPr>
        <p:spPr>
          <a:xfrm>
            <a:off x="12577656" y="6081476"/>
            <a:ext cx="2727563" cy="1398886"/>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spAutoFit/>
          </a:bodyPr>
          <a:lstStyle>
            <a:lvl1pPr defTabSz="457200">
              <a:lnSpc>
                <a:spcPts val="3600"/>
              </a:lnSpc>
              <a:spcBef>
                <a:spcPts val="1500"/>
              </a:spcBef>
              <a:defRPr sz="1700" b="0">
                <a:solidFill>
                  <a:srgbClr val="5E5E5E"/>
                </a:solidFill>
                <a:latin typeface="HK Grotesk Pro Medium"/>
                <a:ea typeface="HK Grotesk Pro Medium"/>
                <a:cs typeface="HK Grotesk Pro Medium"/>
                <a:sym typeface="HK Grotesk Pro Medium"/>
              </a:defRPr>
            </a:lvl1pPr>
          </a:lstStyle>
          <a:p>
            <a:r>
              <a:rPr lang="es-PY" sz="2000" b="1" dirty="0">
                <a:solidFill>
                  <a:schemeClr val="tx1"/>
                </a:solidFill>
              </a:rPr>
              <a:t>“Que modifica la Ley N° 1340 del 22 de noviembre de 1988…”</a:t>
            </a:r>
            <a:endParaRPr sz="2000" b="1" dirty="0">
              <a:solidFill>
                <a:schemeClr val="tx1"/>
              </a:solidFill>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4" name="Imagen" descr="Imagen"/>
          <p:cNvPicPr>
            <a:picLocks noChangeAspect="1"/>
          </p:cNvPicPr>
          <p:nvPr/>
        </p:nvPicPr>
        <p:blipFill>
          <a:blip r:embed="rId2"/>
          <a:stretch>
            <a:fillRect/>
          </a:stretch>
        </p:blipFill>
        <p:spPr>
          <a:xfrm>
            <a:off x="628904" y="396154"/>
            <a:ext cx="14807692" cy="566592"/>
          </a:xfrm>
          <a:prstGeom prst="rect">
            <a:avLst/>
          </a:prstGeom>
          <a:ln w="3175">
            <a:miter lim="400000"/>
          </a:ln>
        </p:spPr>
      </p:pic>
      <p:pic>
        <p:nvPicPr>
          <p:cNvPr id="235" name="Imagen" descr="Imagen"/>
          <p:cNvPicPr>
            <a:picLocks noChangeAspect="1"/>
          </p:cNvPicPr>
          <p:nvPr/>
        </p:nvPicPr>
        <p:blipFill>
          <a:blip r:embed="rId3"/>
          <a:stretch>
            <a:fillRect/>
          </a:stretch>
        </p:blipFill>
        <p:spPr>
          <a:xfrm>
            <a:off x="0" y="8359211"/>
            <a:ext cx="16256000" cy="782178"/>
          </a:xfrm>
          <a:prstGeom prst="rect">
            <a:avLst/>
          </a:prstGeom>
          <a:ln w="3175">
            <a:miter lim="400000"/>
          </a:ln>
        </p:spPr>
      </p:pic>
      <p:pic>
        <p:nvPicPr>
          <p:cNvPr id="236" name="Imagen" descr="Imagen"/>
          <p:cNvPicPr>
            <a:picLocks noChangeAspect="1"/>
          </p:cNvPicPr>
          <p:nvPr/>
        </p:nvPicPr>
        <p:blipFill>
          <a:blip r:embed="rId4"/>
          <a:stretch>
            <a:fillRect/>
          </a:stretch>
        </p:blipFill>
        <p:spPr>
          <a:xfrm>
            <a:off x="388893" y="8596448"/>
            <a:ext cx="4251414" cy="307703"/>
          </a:xfrm>
          <a:prstGeom prst="rect">
            <a:avLst/>
          </a:prstGeom>
          <a:ln w="3175">
            <a:miter lim="400000"/>
          </a:ln>
        </p:spPr>
      </p:pic>
      <p:sp>
        <p:nvSpPr>
          <p:cNvPr id="238" name="LOREM IPSUM LOREM IPSUM LOREM IPSUMLOREM IPSUMLOREM"/>
          <p:cNvSpPr txBox="1"/>
          <p:nvPr/>
        </p:nvSpPr>
        <p:spPr>
          <a:xfrm>
            <a:off x="3633169" y="1135284"/>
            <a:ext cx="9422431" cy="49742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3866" tIns="33866" rIns="33866" bIns="33866" anchor="ctr">
            <a:spAutoFit/>
          </a:bodyPr>
          <a:lstStyle/>
          <a:p>
            <a:pPr defTabSz="457200">
              <a:lnSpc>
                <a:spcPct val="80000"/>
              </a:lnSpc>
              <a:spcBef>
                <a:spcPts val="1500"/>
              </a:spcBef>
              <a:defRPr sz="3400" b="0">
                <a:solidFill>
                  <a:srgbClr val="ED361C"/>
                </a:solidFill>
                <a:latin typeface="HK Grotesk Pro Bold"/>
                <a:ea typeface="HK Grotesk Pro Bold"/>
                <a:cs typeface="HK Grotesk Pro Bold"/>
                <a:sym typeface="HK Grotesk Pro Bold"/>
              </a:defRPr>
            </a:pPr>
            <a:r>
              <a:rPr lang="es-PY" dirty="0"/>
              <a:t>LEY 1.340, MARCOS PENALES &amp; ALTERNATIVIDAD</a:t>
            </a:r>
            <a:endParaRPr dirty="0"/>
          </a:p>
        </p:txBody>
      </p:sp>
      <p:sp>
        <p:nvSpPr>
          <p:cNvPr id="239"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40"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pic>
        <p:nvPicPr>
          <p:cNvPr id="2" name="Imagen 1">
            <a:extLst>
              <a:ext uri="{FF2B5EF4-FFF2-40B4-BE49-F238E27FC236}">
                <a16:creationId xmlns:a16="http://schemas.microsoft.com/office/drawing/2014/main" id="{BD77D337-B6D7-6C3F-3E36-89CFA7DC2ABC}"/>
              </a:ext>
            </a:extLst>
          </p:cNvPr>
          <p:cNvPicPr>
            <a:picLocks noChangeAspect="1"/>
          </p:cNvPicPr>
          <p:nvPr/>
        </p:nvPicPr>
        <p:blipFill>
          <a:blip r:embed="rId5"/>
          <a:stretch>
            <a:fillRect/>
          </a:stretch>
        </p:blipFill>
        <p:spPr>
          <a:xfrm>
            <a:off x="3480769" y="1805244"/>
            <a:ext cx="9931400" cy="6327414"/>
          </a:xfrm>
          <a:prstGeom prst="rect">
            <a:avLst/>
          </a:prstGeom>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4" name="Imagen" descr="Imagen"/>
          <p:cNvPicPr>
            <a:picLocks noChangeAspect="1"/>
          </p:cNvPicPr>
          <p:nvPr/>
        </p:nvPicPr>
        <p:blipFill>
          <a:blip r:embed="rId2"/>
          <a:stretch>
            <a:fillRect/>
          </a:stretch>
        </p:blipFill>
        <p:spPr>
          <a:xfrm>
            <a:off x="628904" y="396154"/>
            <a:ext cx="14807692" cy="566592"/>
          </a:xfrm>
          <a:prstGeom prst="rect">
            <a:avLst/>
          </a:prstGeom>
          <a:ln w="3175">
            <a:miter lim="400000"/>
          </a:ln>
        </p:spPr>
      </p:pic>
      <p:pic>
        <p:nvPicPr>
          <p:cNvPr id="235" name="Imagen" descr="Imagen"/>
          <p:cNvPicPr>
            <a:picLocks noChangeAspect="1"/>
          </p:cNvPicPr>
          <p:nvPr/>
        </p:nvPicPr>
        <p:blipFill>
          <a:blip r:embed="rId3"/>
          <a:stretch>
            <a:fillRect/>
          </a:stretch>
        </p:blipFill>
        <p:spPr>
          <a:xfrm>
            <a:off x="0" y="8359211"/>
            <a:ext cx="16256000" cy="782178"/>
          </a:xfrm>
          <a:prstGeom prst="rect">
            <a:avLst/>
          </a:prstGeom>
          <a:ln w="3175">
            <a:miter lim="400000"/>
          </a:ln>
        </p:spPr>
      </p:pic>
      <p:pic>
        <p:nvPicPr>
          <p:cNvPr id="236" name="Imagen" descr="Imagen"/>
          <p:cNvPicPr>
            <a:picLocks noChangeAspect="1"/>
          </p:cNvPicPr>
          <p:nvPr/>
        </p:nvPicPr>
        <p:blipFill>
          <a:blip r:embed="rId4"/>
          <a:stretch>
            <a:fillRect/>
          </a:stretch>
        </p:blipFill>
        <p:spPr>
          <a:xfrm>
            <a:off x="388893" y="8596448"/>
            <a:ext cx="4251414" cy="307703"/>
          </a:xfrm>
          <a:prstGeom prst="rect">
            <a:avLst/>
          </a:prstGeom>
          <a:ln w="3175">
            <a:miter lim="400000"/>
          </a:ln>
        </p:spPr>
      </p:pic>
      <p:sp>
        <p:nvSpPr>
          <p:cNvPr id="238" name="LOREM IPSUM LOREM IPSUM LOREM IPSUMLOREM IPSUMLOREM"/>
          <p:cNvSpPr txBox="1"/>
          <p:nvPr/>
        </p:nvSpPr>
        <p:spPr>
          <a:xfrm>
            <a:off x="3124200" y="2552372"/>
            <a:ext cx="10718800" cy="366630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3866" tIns="33866" rIns="33866" bIns="33866" anchor="ctr">
            <a:spAutoFit/>
          </a:bodyPr>
          <a:lstStyle/>
          <a:p>
            <a:pPr defTabSz="457200">
              <a:lnSpc>
                <a:spcPct val="150000"/>
              </a:lnSpc>
              <a:spcBef>
                <a:spcPts val="1500"/>
              </a:spcBef>
              <a:defRPr sz="3400" b="0">
                <a:solidFill>
                  <a:srgbClr val="ED361C"/>
                </a:solidFill>
                <a:latin typeface="HK Grotesk Pro Bold"/>
                <a:ea typeface="HK Grotesk Pro Bold"/>
                <a:cs typeface="HK Grotesk Pro Bold"/>
                <a:sym typeface="HK Grotesk Pro Bold"/>
              </a:defRPr>
            </a:pPr>
            <a:r>
              <a:rPr lang="es-PY" sz="4000" dirty="0"/>
              <a:t>Con la promulgación de la Ley 1.340, se pasó de 8 tipos penales previstos en la Ley 357 a </a:t>
            </a:r>
            <a:r>
              <a:rPr lang="es-PY" sz="4000" u="sng" dirty="0">
                <a:solidFill>
                  <a:schemeClr val="accent5">
                    <a:lumMod val="50000"/>
                  </a:schemeClr>
                </a:solidFill>
              </a:rPr>
              <a:t>25 tipos penales </a:t>
            </a:r>
            <a:r>
              <a:rPr lang="es-PY" sz="4000" dirty="0"/>
              <a:t>relacionados con drogas y los marcos penales aumentaron considerablemente.</a:t>
            </a:r>
            <a:endParaRPr sz="4000" dirty="0"/>
          </a:p>
        </p:txBody>
      </p:sp>
      <p:sp>
        <p:nvSpPr>
          <p:cNvPr id="239"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40"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Tree>
    <p:extLst>
      <p:ext uri="{BB962C8B-B14F-4D97-AF65-F5344CB8AC3E}">
        <p14:creationId xmlns:p14="http://schemas.microsoft.com/office/powerpoint/2010/main" val="298761582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4" name="Imagen" descr="Imagen"/>
          <p:cNvPicPr>
            <a:picLocks noChangeAspect="1"/>
          </p:cNvPicPr>
          <p:nvPr/>
        </p:nvPicPr>
        <p:blipFill>
          <a:blip r:embed="rId2"/>
          <a:stretch>
            <a:fillRect/>
          </a:stretch>
        </p:blipFill>
        <p:spPr>
          <a:xfrm>
            <a:off x="628904" y="396154"/>
            <a:ext cx="14807692" cy="566592"/>
          </a:xfrm>
          <a:prstGeom prst="rect">
            <a:avLst/>
          </a:prstGeom>
          <a:ln w="3175">
            <a:miter lim="400000"/>
          </a:ln>
        </p:spPr>
      </p:pic>
      <p:pic>
        <p:nvPicPr>
          <p:cNvPr id="235" name="Imagen" descr="Imagen"/>
          <p:cNvPicPr>
            <a:picLocks noChangeAspect="1"/>
          </p:cNvPicPr>
          <p:nvPr/>
        </p:nvPicPr>
        <p:blipFill>
          <a:blip r:embed="rId3"/>
          <a:stretch>
            <a:fillRect/>
          </a:stretch>
        </p:blipFill>
        <p:spPr>
          <a:xfrm>
            <a:off x="0" y="8359211"/>
            <a:ext cx="16256000" cy="782178"/>
          </a:xfrm>
          <a:prstGeom prst="rect">
            <a:avLst/>
          </a:prstGeom>
          <a:ln w="3175">
            <a:miter lim="400000"/>
          </a:ln>
        </p:spPr>
      </p:pic>
      <p:pic>
        <p:nvPicPr>
          <p:cNvPr id="236" name="Imagen" descr="Imagen"/>
          <p:cNvPicPr>
            <a:picLocks noChangeAspect="1"/>
          </p:cNvPicPr>
          <p:nvPr/>
        </p:nvPicPr>
        <p:blipFill>
          <a:blip r:embed="rId4"/>
          <a:stretch>
            <a:fillRect/>
          </a:stretch>
        </p:blipFill>
        <p:spPr>
          <a:xfrm>
            <a:off x="388893" y="8596448"/>
            <a:ext cx="4251414" cy="307703"/>
          </a:xfrm>
          <a:prstGeom prst="rect">
            <a:avLst/>
          </a:prstGeom>
          <a:ln w="3175">
            <a:miter lim="400000"/>
          </a:ln>
        </p:spPr>
      </p:pic>
      <p:sp>
        <p:nvSpPr>
          <p:cNvPr id="238" name="LOREM IPSUM LOREM IPSUM LOREM IPSUMLOREM IPSUMLOREM"/>
          <p:cNvSpPr txBox="1"/>
          <p:nvPr/>
        </p:nvSpPr>
        <p:spPr>
          <a:xfrm>
            <a:off x="3124200" y="2090708"/>
            <a:ext cx="10718800" cy="458963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3866" tIns="33866" rIns="33866" bIns="33866" anchor="ctr">
            <a:spAutoFit/>
          </a:bodyPr>
          <a:lstStyle/>
          <a:p>
            <a:pPr defTabSz="457200">
              <a:lnSpc>
                <a:spcPct val="150000"/>
              </a:lnSpc>
              <a:spcBef>
                <a:spcPts val="1500"/>
              </a:spcBef>
              <a:defRPr sz="3400" b="0">
                <a:solidFill>
                  <a:srgbClr val="ED361C"/>
                </a:solidFill>
                <a:latin typeface="HK Grotesk Pro Bold"/>
                <a:ea typeface="HK Grotesk Pro Bold"/>
                <a:cs typeface="HK Grotesk Pro Bold"/>
                <a:sym typeface="HK Grotesk Pro Bold"/>
              </a:defRPr>
            </a:pPr>
            <a:r>
              <a:rPr lang="es-PY" sz="4000" b="0" dirty="0">
                <a:solidFill>
                  <a:srgbClr val="ED361C"/>
                </a:solidFill>
                <a:latin typeface="HK Grotesk Pro Bold"/>
              </a:rPr>
              <a:t>El </a:t>
            </a:r>
            <a:r>
              <a:rPr lang="es-PY" sz="4000" b="0" u="sng" dirty="0">
                <a:solidFill>
                  <a:srgbClr val="ED361C"/>
                </a:solidFill>
                <a:latin typeface="HK Grotesk Pro Bold"/>
              </a:rPr>
              <a:t>art. 15 de la Ley 357 </a:t>
            </a:r>
            <a:r>
              <a:rPr lang="es-PY" sz="4000" b="0" dirty="0">
                <a:solidFill>
                  <a:srgbClr val="ED361C"/>
                </a:solidFill>
                <a:latin typeface="HK Grotesk Pro Bold"/>
              </a:rPr>
              <a:t>castigaba con pena de </a:t>
            </a:r>
            <a:r>
              <a:rPr lang="es-PY" sz="4000" b="0" u="sng" dirty="0">
                <a:solidFill>
                  <a:srgbClr val="ED361C"/>
                </a:solidFill>
                <a:latin typeface="HK Grotesk Pro Bold"/>
              </a:rPr>
              <a:t>1 a 5 años de penitenciaria </a:t>
            </a:r>
            <a:r>
              <a:rPr lang="es-PY" sz="4000" b="0" dirty="0">
                <a:solidFill>
                  <a:srgbClr val="ED361C"/>
                </a:solidFill>
                <a:latin typeface="HK Grotesk Pro Bold"/>
              </a:rPr>
              <a:t>a quien tuviera en su poder, sin autorización legal, drogas peligrosas, mientras que el </a:t>
            </a:r>
            <a:r>
              <a:rPr lang="es-PY" sz="4000" b="0" u="sng" dirty="0">
                <a:solidFill>
                  <a:srgbClr val="ED361C"/>
                </a:solidFill>
                <a:latin typeface="HK Grotesk Pro Bold"/>
              </a:rPr>
              <a:t>art. 27 de la Ley 1340 </a:t>
            </a:r>
            <a:r>
              <a:rPr lang="es-PY" sz="4000" b="0" dirty="0">
                <a:solidFill>
                  <a:srgbClr val="ED361C"/>
                </a:solidFill>
                <a:latin typeface="HK Grotesk Pro Bold"/>
              </a:rPr>
              <a:t>pasó a castigar esa misma conducta con una pena de </a:t>
            </a:r>
            <a:r>
              <a:rPr lang="es-PY" sz="4000" b="0" u="sng" dirty="0">
                <a:solidFill>
                  <a:srgbClr val="ED361C"/>
                </a:solidFill>
                <a:latin typeface="HK Grotesk Pro Bold"/>
              </a:rPr>
              <a:t>5 a 15 años.</a:t>
            </a:r>
            <a:endParaRPr lang="es-PY" sz="4000" b="0" dirty="0">
              <a:solidFill>
                <a:srgbClr val="ED361C"/>
              </a:solidFill>
              <a:latin typeface="HK Grotesk Pro Bold"/>
            </a:endParaRPr>
          </a:p>
        </p:txBody>
      </p:sp>
      <p:sp>
        <p:nvSpPr>
          <p:cNvPr id="239"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40"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Tree>
    <p:extLst>
      <p:ext uri="{BB962C8B-B14F-4D97-AF65-F5344CB8AC3E}">
        <p14:creationId xmlns:p14="http://schemas.microsoft.com/office/powerpoint/2010/main" val="217871419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2" name="Imagen" descr="Imagen"/>
          <p:cNvPicPr>
            <a:picLocks noChangeAspect="1"/>
          </p:cNvPicPr>
          <p:nvPr/>
        </p:nvPicPr>
        <p:blipFill>
          <a:blip r:embed="rId2"/>
          <a:stretch>
            <a:fillRect/>
          </a:stretch>
        </p:blipFill>
        <p:spPr>
          <a:xfrm>
            <a:off x="628904" y="396154"/>
            <a:ext cx="14807692" cy="566592"/>
          </a:xfrm>
          <a:prstGeom prst="rect">
            <a:avLst/>
          </a:prstGeom>
          <a:ln w="3175">
            <a:miter lim="400000"/>
          </a:ln>
        </p:spPr>
      </p:pic>
      <p:pic>
        <p:nvPicPr>
          <p:cNvPr id="223" name="Imagen" descr="Imagen"/>
          <p:cNvPicPr>
            <a:picLocks noChangeAspect="1"/>
          </p:cNvPicPr>
          <p:nvPr/>
        </p:nvPicPr>
        <p:blipFill>
          <a:blip r:embed="rId3"/>
          <a:stretch>
            <a:fillRect/>
          </a:stretch>
        </p:blipFill>
        <p:spPr>
          <a:xfrm>
            <a:off x="0" y="8359211"/>
            <a:ext cx="16256000" cy="782178"/>
          </a:xfrm>
          <a:prstGeom prst="rect">
            <a:avLst/>
          </a:prstGeom>
          <a:ln w="3175">
            <a:miter lim="400000"/>
          </a:ln>
        </p:spPr>
      </p:pic>
      <p:pic>
        <p:nvPicPr>
          <p:cNvPr id="224" name="Imagen" descr="Imagen"/>
          <p:cNvPicPr>
            <a:picLocks noChangeAspect="1"/>
          </p:cNvPicPr>
          <p:nvPr/>
        </p:nvPicPr>
        <p:blipFill>
          <a:blip r:embed="rId4"/>
          <a:stretch>
            <a:fillRect/>
          </a:stretch>
        </p:blipFill>
        <p:spPr>
          <a:xfrm>
            <a:off x="388893" y="8596448"/>
            <a:ext cx="4251414" cy="307703"/>
          </a:xfrm>
          <a:prstGeom prst="rect">
            <a:avLst/>
          </a:prstGeom>
          <a:ln w="3175">
            <a:miter lim="400000"/>
          </a:ln>
        </p:spPr>
      </p:pic>
      <p:sp>
        <p:nvSpPr>
          <p:cNvPr id="225" name="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p:cNvSpPr txBox="1"/>
          <p:nvPr/>
        </p:nvSpPr>
        <p:spPr>
          <a:xfrm>
            <a:off x="1727365" y="2834175"/>
            <a:ext cx="3654466" cy="431385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spAutoFit/>
          </a:bodyPr>
          <a:lstStyle>
            <a:lvl1pPr algn="just" defTabSz="457200">
              <a:lnSpc>
                <a:spcPts val="3700"/>
              </a:lnSpc>
              <a:spcBef>
                <a:spcPts val="1500"/>
              </a:spcBef>
              <a:defRPr sz="1500" b="0">
                <a:solidFill>
                  <a:srgbClr val="5E5E5E"/>
                </a:solidFill>
                <a:latin typeface="HK Grotesk Pro Medium"/>
                <a:ea typeface="HK Grotesk Pro Medium"/>
                <a:cs typeface="HK Grotesk Pro Medium"/>
                <a:sym typeface="HK Grotesk Pro Medium"/>
              </a:defRPr>
            </a:lvl1pPr>
          </a:lstStyle>
          <a:p>
            <a:pPr algn="l"/>
            <a:r>
              <a:rPr lang="es-PY" sz="2800" dirty="0">
                <a:effectLst/>
                <a:latin typeface="Roboto Lt" pitchFamily="2" charset="0"/>
                <a:ea typeface="Calibri" panose="020F0502020204030204" pitchFamily="34" charset="0"/>
                <a:cs typeface="Times New Roman" panose="02020603050405020304" pitchFamily="18" charset="0"/>
              </a:rPr>
              <a:t>El art. 19 inc. 1° del CPP sólo admite la aplicación del </a:t>
            </a:r>
            <a:r>
              <a:rPr lang="es-PY" sz="2800" b="1" dirty="0">
                <a:effectLst/>
                <a:latin typeface="Roboto Lt" pitchFamily="2" charset="0"/>
                <a:ea typeface="Calibri" panose="020F0502020204030204" pitchFamily="34" charset="0"/>
                <a:cs typeface="Times New Roman" panose="02020603050405020304" pitchFamily="18" charset="0"/>
              </a:rPr>
              <a:t>criterio de oportunidad </a:t>
            </a:r>
            <a:r>
              <a:rPr lang="es-PY" sz="2800" dirty="0">
                <a:effectLst/>
                <a:latin typeface="Roboto Lt" pitchFamily="2" charset="0"/>
                <a:ea typeface="Calibri" panose="020F0502020204030204" pitchFamily="34" charset="0"/>
                <a:cs typeface="Times New Roman" panose="02020603050405020304" pitchFamily="18" charset="0"/>
              </a:rPr>
              <a:t>cuando el hecho configura un </a:t>
            </a:r>
            <a:r>
              <a:rPr lang="es-PY" sz="2800" b="1" i="1" dirty="0">
                <a:effectLst/>
                <a:latin typeface="Roboto Lt" pitchFamily="2" charset="0"/>
                <a:ea typeface="Calibri" panose="020F0502020204030204" pitchFamily="34" charset="0"/>
                <a:cs typeface="Times New Roman" panose="02020603050405020304" pitchFamily="18" charset="0"/>
              </a:rPr>
              <a:t>“delito”, </a:t>
            </a:r>
            <a:r>
              <a:rPr lang="es-PY" sz="2800" dirty="0">
                <a:effectLst/>
                <a:latin typeface="Roboto Lt" pitchFamily="2" charset="0"/>
                <a:ea typeface="Calibri" panose="020F0502020204030204" pitchFamily="34" charset="0"/>
                <a:cs typeface="Times New Roman" panose="02020603050405020304" pitchFamily="18" charset="0"/>
              </a:rPr>
              <a:t>es decir, cuando su marco penal máximo no supera 5 años. </a:t>
            </a:r>
            <a:endParaRPr sz="2000" dirty="0"/>
          </a:p>
        </p:txBody>
      </p:sp>
      <p:sp>
        <p:nvSpPr>
          <p:cNvPr id="226" name="LOREM IPSUM LOREM IPSUM LOREM IPSUMLOREM IPSUMLOREM  IPSUMLOREM IPSUM"/>
          <p:cNvSpPr txBox="1"/>
          <p:nvPr/>
        </p:nvSpPr>
        <p:spPr>
          <a:xfrm>
            <a:off x="1727365" y="1062113"/>
            <a:ext cx="12163466" cy="106559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3866" tIns="33866" rIns="33866" bIns="33866" anchor="ctr">
            <a:spAutoFit/>
          </a:bodyPr>
          <a:lstStyle/>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4000" dirty="0"/>
              <a:t>ALTERNATIVAS AL JUICIO ORAL VEDADAS PARA EL HECHO PUNIBLE DE POSESIÓN DE DROGAS</a:t>
            </a:r>
            <a:endParaRPr sz="4000" dirty="0"/>
          </a:p>
        </p:txBody>
      </p:sp>
      <p:sp>
        <p:nvSpPr>
          <p:cNvPr id="227" name="Rectángulo"/>
          <p:cNvSpPr/>
          <p:nvPr/>
        </p:nvSpPr>
        <p:spPr>
          <a:xfrm rot="5400000">
            <a:off x="14998700" y="878099"/>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28" name="Rectángulo"/>
          <p:cNvSpPr/>
          <p:nvPr/>
        </p:nvSpPr>
        <p:spPr>
          <a:xfrm rot="5400000">
            <a:off x="14998700" y="4802385"/>
            <a:ext cx="2137569" cy="377430"/>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29" name="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p:cNvSpPr txBox="1"/>
          <p:nvPr/>
        </p:nvSpPr>
        <p:spPr>
          <a:xfrm>
            <a:off x="5981865" y="3071419"/>
            <a:ext cx="3654466" cy="383936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spAutoFit/>
          </a:bodyPr>
          <a:lstStyle>
            <a:lvl1pPr algn="just" defTabSz="457200">
              <a:lnSpc>
                <a:spcPts val="3700"/>
              </a:lnSpc>
              <a:spcBef>
                <a:spcPts val="1500"/>
              </a:spcBef>
              <a:defRPr sz="1500" b="0">
                <a:solidFill>
                  <a:srgbClr val="5E5E5E"/>
                </a:solidFill>
                <a:latin typeface="HK Grotesk Pro Medium"/>
                <a:ea typeface="HK Grotesk Pro Medium"/>
                <a:cs typeface="HK Grotesk Pro Medium"/>
                <a:sym typeface="HK Grotesk Pro Medium"/>
              </a:defRPr>
            </a:lvl1pPr>
          </a:lstStyle>
          <a:p>
            <a:pPr algn="l"/>
            <a:r>
              <a:rPr lang="es-PY" sz="2800" dirty="0">
                <a:effectLst/>
                <a:latin typeface="Roboto Lt" pitchFamily="2" charset="0"/>
                <a:ea typeface="Calibri" panose="020F0502020204030204" pitchFamily="34" charset="0"/>
                <a:cs typeface="Times New Roman" panose="02020603050405020304" pitchFamily="18" charset="0"/>
              </a:rPr>
              <a:t>El art. 21 del CPP sólo admite la </a:t>
            </a:r>
            <a:r>
              <a:rPr lang="es-PY" sz="2800" b="1" dirty="0">
                <a:effectLst/>
                <a:latin typeface="Roboto Lt" pitchFamily="2" charset="0"/>
                <a:ea typeface="Calibri" panose="020F0502020204030204" pitchFamily="34" charset="0"/>
                <a:cs typeface="Times New Roman" panose="02020603050405020304" pitchFamily="18" charset="0"/>
              </a:rPr>
              <a:t>suspensión condicional del procedimiento </a:t>
            </a:r>
            <a:r>
              <a:rPr lang="es-PY" sz="2800" dirty="0">
                <a:effectLst/>
                <a:latin typeface="Roboto Lt" pitchFamily="2" charset="0"/>
                <a:ea typeface="Calibri" panose="020F0502020204030204" pitchFamily="34" charset="0"/>
                <a:cs typeface="Times New Roman" panose="02020603050405020304" pitchFamily="18" charset="0"/>
              </a:rPr>
              <a:t>cuando la pena a ser aplicada al caso concreto se </a:t>
            </a:r>
            <a:r>
              <a:rPr lang="es-PY" sz="2800" b="1" i="1" dirty="0">
                <a:effectLst/>
                <a:latin typeface="Roboto Lt" pitchFamily="2" charset="0"/>
                <a:ea typeface="Calibri" panose="020F0502020204030204" pitchFamily="34" charset="0"/>
                <a:cs typeface="Times New Roman" panose="02020603050405020304" pitchFamily="18" charset="0"/>
              </a:rPr>
              <a:t>hasta 2 años </a:t>
            </a:r>
            <a:r>
              <a:rPr lang="es-PY" sz="2800" dirty="0">
                <a:effectLst/>
                <a:latin typeface="Roboto Lt" pitchFamily="2" charset="0"/>
                <a:ea typeface="Calibri" panose="020F0502020204030204" pitchFamily="34" charset="0"/>
                <a:cs typeface="Times New Roman" panose="02020603050405020304" pitchFamily="18" charset="0"/>
              </a:rPr>
              <a:t>de privación de libertad</a:t>
            </a:r>
            <a:endParaRPr sz="2800" dirty="0"/>
          </a:p>
        </p:txBody>
      </p:sp>
      <p:sp>
        <p:nvSpPr>
          <p:cNvPr id="230" name="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p:cNvSpPr txBox="1"/>
          <p:nvPr/>
        </p:nvSpPr>
        <p:spPr>
          <a:xfrm>
            <a:off x="10236365" y="2596930"/>
            <a:ext cx="3654466" cy="478834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spAutoFit/>
          </a:bodyPr>
          <a:lstStyle>
            <a:lvl1pPr algn="just" defTabSz="457200">
              <a:lnSpc>
                <a:spcPts val="3700"/>
              </a:lnSpc>
              <a:spcBef>
                <a:spcPts val="1500"/>
              </a:spcBef>
              <a:defRPr sz="1500" b="0">
                <a:solidFill>
                  <a:srgbClr val="5E5E5E"/>
                </a:solidFill>
                <a:latin typeface="HK Grotesk Pro Medium"/>
                <a:ea typeface="HK Grotesk Pro Medium"/>
                <a:cs typeface="HK Grotesk Pro Medium"/>
                <a:sym typeface="HK Grotesk Pro Medium"/>
              </a:defRPr>
            </a:lvl1pPr>
          </a:lstStyle>
          <a:p>
            <a:pPr algn="l"/>
            <a:r>
              <a:rPr lang="es-PY" sz="2800" dirty="0">
                <a:effectLst/>
                <a:latin typeface="Roboto Lt" pitchFamily="2" charset="0"/>
                <a:ea typeface="Calibri" panose="020F0502020204030204" pitchFamily="34" charset="0"/>
                <a:cs typeface="Times New Roman" panose="02020603050405020304" pitchFamily="18" charset="0"/>
              </a:rPr>
              <a:t>El art. 420 inc. 1 del CPP establece como primer requisito para la aplicación del </a:t>
            </a:r>
            <a:r>
              <a:rPr lang="es-PY" sz="2800" b="1" dirty="0">
                <a:effectLst/>
                <a:latin typeface="Roboto Lt" pitchFamily="2" charset="0"/>
                <a:ea typeface="Calibri" panose="020F0502020204030204" pitchFamily="34" charset="0"/>
                <a:cs typeface="Times New Roman" panose="02020603050405020304" pitchFamily="18" charset="0"/>
              </a:rPr>
              <a:t>procedimiento abreviado </a:t>
            </a:r>
            <a:r>
              <a:rPr lang="es-PY" sz="2800" dirty="0">
                <a:effectLst/>
                <a:latin typeface="Roboto Lt" pitchFamily="2" charset="0"/>
                <a:ea typeface="Calibri" panose="020F0502020204030204" pitchFamily="34" charset="0"/>
                <a:cs typeface="Times New Roman" panose="02020603050405020304" pitchFamily="18" charset="0"/>
              </a:rPr>
              <a:t>que se trate de un hecho punible cuya pena máxima sea </a:t>
            </a:r>
            <a:r>
              <a:rPr lang="es-PY" sz="2800" b="1" i="1" dirty="0">
                <a:effectLst/>
                <a:latin typeface="Roboto Lt" pitchFamily="2" charset="0"/>
                <a:ea typeface="Calibri" panose="020F0502020204030204" pitchFamily="34" charset="0"/>
                <a:cs typeface="Times New Roman" panose="02020603050405020304" pitchFamily="18" charset="0"/>
              </a:rPr>
              <a:t>inferior a cinco </a:t>
            </a:r>
            <a:r>
              <a:rPr lang="es-PY" sz="2800" dirty="0">
                <a:effectLst/>
                <a:latin typeface="Roboto Lt" pitchFamily="2" charset="0"/>
                <a:ea typeface="Calibri" panose="020F0502020204030204" pitchFamily="34" charset="0"/>
                <a:cs typeface="Times New Roman" panose="02020603050405020304" pitchFamily="18" charset="0"/>
              </a:rPr>
              <a:t>años.</a:t>
            </a:r>
            <a:endParaRPr sz="2800" dirty="0"/>
          </a:p>
        </p:txBody>
      </p:sp>
      <p:pic>
        <p:nvPicPr>
          <p:cNvPr id="231" name="Imagen" descr="Imagen"/>
          <p:cNvPicPr>
            <a:picLocks noChangeAspect="1"/>
          </p:cNvPicPr>
          <p:nvPr/>
        </p:nvPicPr>
        <p:blipFill>
          <a:blip r:embed="rId5"/>
          <a:stretch>
            <a:fillRect/>
          </a:stretch>
        </p:blipFill>
        <p:spPr>
          <a:xfrm>
            <a:off x="5695950" y="2583759"/>
            <a:ext cx="33497" cy="5817298"/>
          </a:xfrm>
          <a:prstGeom prst="rect">
            <a:avLst/>
          </a:prstGeom>
          <a:ln w="3175">
            <a:miter lim="400000"/>
          </a:ln>
        </p:spPr>
      </p:pic>
      <p:pic>
        <p:nvPicPr>
          <p:cNvPr id="232" name="Imagen" descr="Imagen"/>
          <p:cNvPicPr>
            <a:picLocks noChangeAspect="1"/>
          </p:cNvPicPr>
          <p:nvPr/>
        </p:nvPicPr>
        <p:blipFill>
          <a:blip r:embed="rId5"/>
          <a:stretch>
            <a:fillRect/>
          </a:stretch>
        </p:blipFill>
        <p:spPr>
          <a:xfrm>
            <a:off x="9937750" y="2583759"/>
            <a:ext cx="33497" cy="5817298"/>
          </a:xfrm>
          <a:prstGeom prst="rect">
            <a:avLst/>
          </a:prstGeom>
          <a:ln w="3175">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Imagen" descr="Imagen"/>
          <p:cNvPicPr>
            <a:picLocks noChangeAspect="1"/>
          </p:cNvPicPr>
          <p:nvPr/>
        </p:nvPicPr>
        <p:blipFill>
          <a:blip r:embed="rId2"/>
          <a:srcRect t="4199" r="1202" b="4199"/>
          <a:stretch>
            <a:fillRect/>
          </a:stretch>
        </p:blipFill>
        <p:spPr>
          <a:xfrm>
            <a:off x="7905971" y="1208"/>
            <a:ext cx="8343507" cy="9141584"/>
          </a:xfrm>
          <a:prstGeom prst="rect">
            <a:avLst/>
          </a:prstGeom>
          <a:ln w="3175">
            <a:miter lim="400000"/>
          </a:ln>
        </p:spPr>
      </p:pic>
      <p:pic>
        <p:nvPicPr>
          <p:cNvPr id="129" name="Imagen" descr="Imagen"/>
          <p:cNvPicPr>
            <a:picLocks noChangeAspect="1"/>
          </p:cNvPicPr>
          <p:nvPr/>
        </p:nvPicPr>
        <p:blipFill>
          <a:blip r:embed="rId3"/>
          <a:stretch>
            <a:fillRect/>
          </a:stretch>
        </p:blipFill>
        <p:spPr>
          <a:xfrm>
            <a:off x="628904" y="396154"/>
            <a:ext cx="14807692" cy="566592"/>
          </a:xfrm>
          <a:prstGeom prst="rect">
            <a:avLst/>
          </a:prstGeom>
          <a:ln w="3175">
            <a:miter lim="400000"/>
          </a:ln>
        </p:spPr>
      </p:pic>
      <p:sp>
        <p:nvSpPr>
          <p:cNvPr id="131" name="LOREM IPSUM LOREM IPSUM LOREM IPSUM LOREM IPSUMLOREM  IPSUMLOREM IPSUM"/>
          <p:cNvSpPr txBox="1"/>
          <p:nvPr/>
        </p:nvSpPr>
        <p:spPr>
          <a:xfrm>
            <a:off x="1787137" y="1255078"/>
            <a:ext cx="4564817" cy="194275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3866" tIns="33866" rIns="33866" bIns="33866" anchor="ctr">
            <a:spAutoFit/>
          </a:bodyPr>
          <a:lstStyle/>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4000" dirty="0"/>
              <a:t>DATOS ESTADÍSTICOS</a:t>
            </a:r>
          </a:p>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4000" dirty="0"/>
              <a:t>SOBRE LAS MUJERES</a:t>
            </a:r>
          </a:p>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4000" dirty="0"/>
              <a:t>EN PARAGUAY</a:t>
            </a:r>
            <a:endParaRPr dirty="0"/>
          </a:p>
        </p:txBody>
      </p:sp>
      <p:pic>
        <p:nvPicPr>
          <p:cNvPr id="132" name="Imagen" descr="Imagen"/>
          <p:cNvPicPr>
            <a:picLocks noChangeAspect="1"/>
          </p:cNvPicPr>
          <p:nvPr/>
        </p:nvPicPr>
        <p:blipFill>
          <a:blip r:embed="rId4"/>
          <a:stretch>
            <a:fillRect/>
          </a:stretch>
        </p:blipFill>
        <p:spPr>
          <a:xfrm>
            <a:off x="0" y="8359211"/>
            <a:ext cx="16256000" cy="782178"/>
          </a:xfrm>
          <a:prstGeom prst="rect">
            <a:avLst/>
          </a:prstGeom>
          <a:ln w="3175">
            <a:miter lim="400000"/>
          </a:ln>
        </p:spPr>
      </p:pic>
      <p:pic>
        <p:nvPicPr>
          <p:cNvPr id="133" name="Imagen" descr="Imagen"/>
          <p:cNvPicPr>
            <a:picLocks noChangeAspect="1"/>
          </p:cNvPicPr>
          <p:nvPr/>
        </p:nvPicPr>
        <p:blipFill>
          <a:blip r:embed="rId5"/>
          <a:stretch>
            <a:fillRect/>
          </a:stretch>
        </p:blipFill>
        <p:spPr>
          <a:xfrm>
            <a:off x="388893" y="8596448"/>
            <a:ext cx="4251414" cy="307703"/>
          </a:xfrm>
          <a:prstGeom prst="rect">
            <a:avLst/>
          </a:prstGeom>
          <a:ln w="3175">
            <a:miter lim="400000"/>
          </a:ln>
        </p:spPr>
      </p:pic>
      <p:sp>
        <p:nvSpPr>
          <p:cNvPr id="136" name="Lorem Ipsum ha sido el texto de relleno estándar de las industrias desde el año 1500, cuando un impresor (N. delT.Lorem ipsum dolor sit amet,"/>
          <p:cNvSpPr txBox="1"/>
          <p:nvPr/>
        </p:nvSpPr>
        <p:spPr>
          <a:xfrm>
            <a:off x="8430453" y="1062015"/>
            <a:ext cx="6773431" cy="670097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3866" tIns="33866" rIns="33866" bIns="33866" anchor="ctr">
            <a:spAutoFit/>
          </a:bodyPr>
          <a:lstStyle>
            <a:lvl1pPr marL="238125" indent="-238125" algn="l" defTabSz="457200">
              <a:lnSpc>
                <a:spcPts val="4300"/>
              </a:lnSpc>
              <a:spcBef>
                <a:spcPts val="1500"/>
              </a:spcBef>
              <a:buSzPct val="125000"/>
              <a:buChar char="•"/>
              <a:defRPr b="0">
                <a:solidFill>
                  <a:srgbClr val="5E5E5E"/>
                </a:solidFill>
                <a:latin typeface="HK Grotesk Pro Medium"/>
                <a:ea typeface="HK Grotesk Pro Medium"/>
                <a:cs typeface="HK Grotesk Pro Medium"/>
                <a:sym typeface="HK Grotesk Pro Medium"/>
              </a:defRPr>
            </a:lvl1pPr>
          </a:lstStyle>
          <a:p>
            <a:pPr marL="0" indent="0">
              <a:lnSpc>
                <a:spcPct val="100000"/>
              </a:lnSpc>
              <a:buNone/>
            </a:pPr>
            <a:r>
              <a:rPr lang="es-PY" sz="2400" dirty="0"/>
              <a:t>Según los datos de la Encuesta Permanente de Hogares Continua (EPHC) del año 2023:</a:t>
            </a:r>
          </a:p>
          <a:p>
            <a:pPr marL="0" indent="0">
              <a:lnSpc>
                <a:spcPct val="100000"/>
              </a:lnSpc>
              <a:buNone/>
            </a:pPr>
            <a:r>
              <a:rPr lang="es-PY" sz="2800" b="1" dirty="0">
                <a:solidFill>
                  <a:schemeClr val="tx1"/>
                </a:solidFill>
              </a:rPr>
              <a:t>50,9%</a:t>
            </a:r>
            <a:r>
              <a:rPr lang="es-PY" sz="2400" b="1" dirty="0"/>
              <a:t> </a:t>
            </a:r>
            <a:r>
              <a:rPr lang="es-PY" sz="2400" dirty="0"/>
              <a:t>de la población de Paraguay son mujeres.</a:t>
            </a:r>
          </a:p>
          <a:p>
            <a:pPr marL="0" indent="0">
              <a:lnSpc>
                <a:spcPct val="100000"/>
              </a:lnSpc>
              <a:buNone/>
            </a:pPr>
            <a:r>
              <a:rPr lang="es-PY" sz="2800" b="1" dirty="0">
                <a:solidFill>
                  <a:schemeClr val="tx1"/>
                </a:solidFill>
              </a:rPr>
              <a:t>7,3</a:t>
            </a:r>
            <a:r>
              <a:rPr lang="es-PY" sz="2400" b="1" dirty="0"/>
              <a:t> </a:t>
            </a:r>
            <a:r>
              <a:rPr lang="es-PY" sz="2400" dirty="0"/>
              <a:t>es la tasa de desocupación de las mujeres, mayor que la de los hombre.</a:t>
            </a:r>
          </a:p>
          <a:p>
            <a:pPr marL="0" indent="0">
              <a:lnSpc>
                <a:spcPct val="100000"/>
              </a:lnSpc>
              <a:buNone/>
            </a:pPr>
            <a:r>
              <a:rPr lang="es-PY" sz="2400" b="1" dirty="0">
                <a:solidFill>
                  <a:schemeClr val="tx1"/>
                </a:solidFill>
              </a:rPr>
              <a:t>54,4% </a:t>
            </a:r>
            <a:r>
              <a:rPr lang="es-PY" sz="2400" dirty="0"/>
              <a:t>es la tasa de ocupación de las mujeres, menor que la de los hombres.</a:t>
            </a:r>
          </a:p>
          <a:p>
            <a:pPr marL="0" indent="0">
              <a:lnSpc>
                <a:spcPct val="100000"/>
              </a:lnSpc>
              <a:buNone/>
            </a:pPr>
            <a:r>
              <a:rPr lang="es-PY" sz="2800" b="1" dirty="0">
                <a:solidFill>
                  <a:schemeClr val="tx1"/>
                </a:solidFill>
              </a:rPr>
              <a:t>23% </a:t>
            </a:r>
            <a:r>
              <a:rPr lang="es-PY" sz="2400" dirty="0"/>
              <a:t>es la brecha entre el ingreso promedio mensual de las mujeres y el de los hombre. </a:t>
            </a:r>
          </a:p>
          <a:p>
            <a:pPr marL="0" indent="0">
              <a:lnSpc>
                <a:spcPct val="100000"/>
              </a:lnSpc>
              <a:buNone/>
            </a:pPr>
            <a:r>
              <a:rPr lang="es-PY" sz="2800" b="1" dirty="0">
                <a:solidFill>
                  <a:schemeClr val="tx1"/>
                </a:solidFill>
              </a:rPr>
              <a:t>39,7% </a:t>
            </a:r>
            <a:r>
              <a:rPr lang="es-PY" sz="2400" dirty="0"/>
              <a:t>es la proporción de mujeres en cargos directivos en empresas, significativamente menor que la de los hombres</a:t>
            </a:r>
          </a:p>
          <a:p>
            <a:pPr marL="0" indent="0">
              <a:lnSpc>
                <a:spcPct val="100000"/>
              </a:lnSpc>
              <a:buNone/>
            </a:pPr>
            <a:r>
              <a:rPr lang="es-PY" sz="2800" b="1" dirty="0">
                <a:solidFill>
                  <a:schemeClr val="tx1"/>
                </a:solidFill>
              </a:rPr>
              <a:t>38,4%</a:t>
            </a:r>
            <a:r>
              <a:rPr lang="es-PY" sz="2400" dirty="0"/>
              <a:t> de la jefatura del hogar corresponde a las mujeres..</a:t>
            </a:r>
            <a:endParaRPr dirty="0"/>
          </a:p>
        </p:txBody>
      </p:sp>
      <p:sp>
        <p:nvSpPr>
          <p:cNvPr id="137"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138"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pic>
        <p:nvPicPr>
          <p:cNvPr id="139" name="Imagen" descr="Imagen"/>
          <p:cNvPicPr>
            <a:picLocks noChangeAspect="1"/>
          </p:cNvPicPr>
          <p:nvPr/>
        </p:nvPicPr>
        <p:blipFill>
          <a:blip r:embed="rId6"/>
          <a:stretch>
            <a:fillRect/>
          </a:stretch>
        </p:blipFill>
        <p:spPr>
          <a:xfrm>
            <a:off x="2277861" y="3759228"/>
            <a:ext cx="3086101" cy="2522894"/>
          </a:xfrm>
          <a:prstGeom prst="rect">
            <a:avLst/>
          </a:prstGeom>
          <a:ln w="3175">
            <a:miter lim="400000"/>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2" name="Imagen" descr="Imagen"/>
          <p:cNvPicPr>
            <a:picLocks noChangeAspect="1"/>
          </p:cNvPicPr>
          <p:nvPr/>
        </p:nvPicPr>
        <p:blipFill>
          <a:blip r:embed="rId2"/>
          <a:stretch>
            <a:fillRect/>
          </a:stretch>
        </p:blipFill>
        <p:spPr>
          <a:xfrm>
            <a:off x="628904" y="396154"/>
            <a:ext cx="14807692" cy="566592"/>
          </a:xfrm>
          <a:prstGeom prst="rect">
            <a:avLst/>
          </a:prstGeom>
          <a:ln w="3175">
            <a:miter lim="400000"/>
          </a:ln>
        </p:spPr>
      </p:pic>
      <p:pic>
        <p:nvPicPr>
          <p:cNvPr id="223" name="Imagen" descr="Imagen"/>
          <p:cNvPicPr>
            <a:picLocks noChangeAspect="1"/>
          </p:cNvPicPr>
          <p:nvPr/>
        </p:nvPicPr>
        <p:blipFill>
          <a:blip r:embed="rId3"/>
          <a:stretch>
            <a:fillRect/>
          </a:stretch>
        </p:blipFill>
        <p:spPr>
          <a:xfrm>
            <a:off x="0" y="8359211"/>
            <a:ext cx="16256000" cy="782178"/>
          </a:xfrm>
          <a:prstGeom prst="rect">
            <a:avLst/>
          </a:prstGeom>
          <a:ln w="3175">
            <a:miter lim="400000"/>
          </a:ln>
        </p:spPr>
      </p:pic>
      <p:pic>
        <p:nvPicPr>
          <p:cNvPr id="224" name="Imagen" descr="Imagen"/>
          <p:cNvPicPr>
            <a:picLocks noChangeAspect="1"/>
          </p:cNvPicPr>
          <p:nvPr/>
        </p:nvPicPr>
        <p:blipFill>
          <a:blip r:embed="rId4"/>
          <a:stretch>
            <a:fillRect/>
          </a:stretch>
        </p:blipFill>
        <p:spPr>
          <a:xfrm>
            <a:off x="388893" y="8596448"/>
            <a:ext cx="4251414" cy="307703"/>
          </a:xfrm>
          <a:prstGeom prst="rect">
            <a:avLst/>
          </a:prstGeom>
          <a:ln w="3175">
            <a:miter lim="400000"/>
          </a:ln>
        </p:spPr>
      </p:pic>
      <p:sp>
        <p:nvSpPr>
          <p:cNvPr id="225" name="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p:cNvSpPr txBox="1"/>
          <p:nvPr/>
        </p:nvSpPr>
        <p:spPr>
          <a:xfrm>
            <a:off x="1727364" y="3770683"/>
            <a:ext cx="5911046" cy="244083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3866" tIns="33866" rIns="33866" bIns="33866" anchor="ctr">
            <a:spAutoFit/>
          </a:bodyPr>
          <a:lstStyle>
            <a:lvl1pPr algn="just" defTabSz="457200">
              <a:lnSpc>
                <a:spcPts val="3700"/>
              </a:lnSpc>
              <a:spcBef>
                <a:spcPts val="1500"/>
              </a:spcBef>
              <a:defRPr sz="1500" b="0">
                <a:solidFill>
                  <a:srgbClr val="5E5E5E"/>
                </a:solidFill>
                <a:latin typeface="HK Grotesk Pro Medium"/>
                <a:ea typeface="HK Grotesk Pro Medium"/>
                <a:cs typeface="HK Grotesk Pro Medium"/>
                <a:sym typeface="HK Grotesk Pro Medium"/>
              </a:defRPr>
            </a:lvl1pPr>
          </a:lstStyle>
          <a:p>
            <a:pPr algn="l"/>
            <a:r>
              <a:rPr lang="es-PY" sz="3200" dirty="0">
                <a:effectLst/>
                <a:latin typeface="Roboto Lt" pitchFamily="2" charset="0"/>
                <a:ea typeface="Calibri" panose="020F0502020204030204" pitchFamily="34" charset="0"/>
                <a:cs typeface="Times New Roman" panose="02020603050405020304" pitchFamily="18" charset="0"/>
              </a:rPr>
              <a:t>El art. 44 del CP sólo admite la </a:t>
            </a:r>
            <a:r>
              <a:rPr lang="es-PY" sz="3200" b="1" dirty="0">
                <a:latin typeface="Roboto Lt" pitchFamily="2" charset="0"/>
                <a:ea typeface="Calibri" panose="020F0502020204030204" pitchFamily="34" charset="0"/>
                <a:cs typeface="Times New Roman" panose="02020603050405020304" pitchFamily="18" charset="0"/>
              </a:rPr>
              <a:t>suspensión a prueba de la ejecución de la condena, </a:t>
            </a:r>
            <a:r>
              <a:rPr lang="es-PY" sz="3200" dirty="0">
                <a:latin typeface="Roboto Lt" pitchFamily="2" charset="0"/>
                <a:ea typeface="Calibri" panose="020F0502020204030204" pitchFamily="34" charset="0"/>
                <a:cs typeface="Times New Roman" panose="02020603050405020304" pitchFamily="18" charset="0"/>
              </a:rPr>
              <a:t>en casos en que la pena privativa de libertad sea de </a:t>
            </a:r>
            <a:r>
              <a:rPr lang="es-PY" sz="3200" b="1" i="1" dirty="0">
                <a:latin typeface="Roboto Lt" pitchFamily="2" charset="0"/>
                <a:ea typeface="Calibri" panose="020F0502020204030204" pitchFamily="34" charset="0"/>
                <a:cs typeface="Times New Roman" panose="02020603050405020304" pitchFamily="18" charset="0"/>
              </a:rPr>
              <a:t>hasta 2 años</a:t>
            </a:r>
            <a:r>
              <a:rPr lang="es-PY" sz="3200" dirty="0">
                <a:latin typeface="Roboto Lt" pitchFamily="2" charset="0"/>
                <a:ea typeface="Calibri" panose="020F0502020204030204" pitchFamily="34" charset="0"/>
                <a:cs typeface="Times New Roman" panose="02020603050405020304" pitchFamily="18" charset="0"/>
              </a:rPr>
              <a:t>.</a:t>
            </a:r>
            <a:endParaRPr sz="2400" dirty="0"/>
          </a:p>
        </p:txBody>
      </p:sp>
      <p:sp>
        <p:nvSpPr>
          <p:cNvPr id="226" name="LOREM IPSUM LOREM IPSUM LOREM IPSUMLOREM IPSUMLOREM  IPSUMLOREM IPSUM"/>
          <p:cNvSpPr txBox="1"/>
          <p:nvPr/>
        </p:nvSpPr>
        <p:spPr>
          <a:xfrm>
            <a:off x="1727365" y="1062113"/>
            <a:ext cx="12163466" cy="1065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3866" tIns="33866" rIns="33866" bIns="33866" anchor="ctr">
            <a:spAutoFit/>
          </a:bodyPr>
          <a:lstStyle/>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4000" dirty="0"/>
              <a:t>ALTERNATIVAS AL CUMPLIMIENTO DE LA PENA PARA EL HECHO PUNIBLE DE POSESIÓN DE DROGAS</a:t>
            </a:r>
            <a:endParaRPr sz="4000" dirty="0"/>
          </a:p>
        </p:txBody>
      </p:sp>
      <p:sp>
        <p:nvSpPr>
          <p:cNvPr id="227" name="Rectángulo"/>
          <p:cNvSpPr/>
          <p:nvPr/>
        </p:nvSpPr>
        <p:spPr>
          <a:xfrm rot="5400000">
            <a:off x="14998700" y="878099"/>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28" name="Rectángulo"/>
          <p:cNvSpPr/>
          <p:nvPr/>
        </p:nvSpPr>
        <p:spPr>
          <a:xfrm rot="5400000">
            <a:off x="14998700" y="4802385"/>
            <a:ext cx="2137569" cy="377430"/>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29" name="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p:cNvSpPr txBox="1"/>
          <p:nvPr/>
        </p:nvSpPr>
        <p:spPr>
          <a:xfrm>
            <a:off x="8228491" y="3837491"/>
            <a:ext cx="6851372" cy="244083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3866" tIns="33866" rIns="33866" bIns="33866" anchor="ctr">
            <a:spAutoFit/>
          </a:bodyPr>
          <a:lstStyle>
            <a:lvl1pPr algn="just" defTabSz="457200">
              <a:lnSpc>
                <a:spcPts val="3700"/>
              </a:lnSpc>
              <a:spcBef>
                <a:spcPts val="1500"/>
              </a:spcBef>
              <a:defRPr sz="1500" b="0">
                <a:solidFill>
                  <a:srgbClr val="5E5E5E"/>
                </a:solidFill>
                <a:latin typeface="HK Grotesk Pro Medium"/>
                <a:ea typeface="HK Grotesk Pro Medium"/>
                <a:cs typeface="HK Grotesk Pro Medium"/>
                <a:sym typeface="HK Grotesk Pro Medium"/>
              </a:defRPr>
            </a:lvl1pPr>
          </a:lstStyle>
          <a:p>
            <a:pPr algn="l"/>
            <a:r>
              <a:rPr lang="es-PY" sz="3200" dirty="0">
                <a:latin typeface="Roboto Lt" pitchFamily="2" charset="0"/>
                <a:ea typeface="Calibri" panose="020F0502020204030204" pitchFamily="34" charset="0"/>
                <a:cs typeface="Times New Roman" panose="02020603050405020304" pitchFamily="18" charset="0"/>
              </a:rPr>
              <a:t>L</a:t>
            </a:r>
            <a:r>
              <a:rPr lang="es-PY" sz="3200" dirty="0">
                <a:effectLst/>
                <a:latin typeface="Roboto Lt" pitchFamily="2" charset="0"/>
                <a:ea typeface="Calibri" panose="020F0502020204030204" pitchFamily="34" charset="0"/>
                <a:cs typeface="Times New Roman" panose="02020603050405020304" pitchFamily="18" charset="0"/>
              </a:rPr>
              <a:t>a </a:t>
            </a:r>
            <a:r>
              <a:rPr lang="es-PY" sz="3200" b="1" dirty="0">
                <a:effectLst/>
                <a:latin typeface="Roboto Lt" pitchFamily="2" charset="0"/>
                <a:ea typeface="Calibri" panose="020F0502020204030204" pitchFamily="34" charset="0"/>
                <a:cs typeface="Times New Roman" panose="02020603050405020304" pitchFamily="18" charset="0"/>
              </a:rPr>
              <a:t>prisión domiciliaria </a:t>
            </a:r>
            <a:r>
              <a:rPr lang="es-PY" sz="3200" dirty="0">
                <a:effectLst/>
                <a:latin typeface="Roboto Lt" pitchFamily="2" charset="0"/>
                <a:ea typeface="Calibri" panose="020F0502020204030204" pitchFamily="34" charset="0"/>
                <a:cs typeface="Times New Roman" panose="02020603050405020304" pitchFamily="18" charset="0"/>
              </a:rPr>
              <a:t>puede ser aplicada a una persona condenada cuando la pena sea de </a:t>
            </a:r>
            <a:r>
              <a:rPr lang="es-PY" sz="3200" b="1" i="1" dirty="0">
                <a:effectLst/>
                <a:latin typeface="Roboto Lt" pitchFamily="2" charset="0"/>
                <a:ea typeface="Calibri" panose="020F0502020204030204" pitchFamily="34" charset="0"/>
                <a:cs typeface="Times New Roman" panose="02020603050405020304" pitchFamily="18" charset="0"/>
              </a:rPr>
              <a:t>hasta 3 años, </a:t>
            </a:r>
            <a:r>
              <a:rPr lang="es-PY" sz="3200" dirty="0">
                <a:effectLst/>
                <a:latin typeface="Roboto Lt" pitchFamily="2" charset="0"/>
                <a:ea typeface="Calibri" panose="020F0502020204030204" pitchFamily="34" charset="0"/>
                <a:cs typeface="Times New Roman" panose="02020603050405020304" pitchFamily="18" charset="0"/>
              </a:rPr>
              <a:t>según el art. 239 del Código de Ejecución Penal.</a:t>
            </a:r>
            <a:endParaRPr sz="3200" dirty="0"/>
          </a:p>
        </p:txBody>
      </p:sp>
      <p:pic>
        <p:nvPicPr>
          <p:cNvPr id="231" name="Imagen" descr="Imagen"/>
          <p:cNvPicPr>
            <a:picLocks noChangeAspect="1"/>
          </p:cNvPicPr>
          <p:nvPr/>
        </p:nvPicPr>
        <p:blipFill>
          <a:blip r:embed="rId5"/>
          <a:stretch>
            <a:fillRect/>
          </a:stretch>
        </p:blipFill>
        <p:spPr>
          <a:xfrm>
            <a:off x="7916702" y="2541913"/>
            <a:ext cx="33497" cy="5817298"/>
          </a:xfrm>
          <a:prstGeom prst="rect">
            <a:avLst/>
          </a:prstGeom>
          <a:ln w="3175">
            <a:miter lim="400000"/>
          </a:ln>
        </p:spPr>
      </p:pic>
    </p:spTree>
    <p:extLst>
      <p:ext uri="{BB962C8B-B14F-4D97-AF65-F5344CB8AC3E}">
        <p14:creationId xmlns:p14="http://schemas.microsoft.com/office/powerpoint/2010/main" val="38925382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2" name="Imagen" descr="Imagen"/>
          <p:cNvPicPr>
            <a:picLocks noChangeAspect="1"/>
          </p:cNvPicPr>
          <p:nvPr/>
        </p:nvPicPr>
        <p:blipFill>
          <a:blip r:embed="rId2"/>
          <a:stretch>
            <a:fillRect/>
          </a:stretch>
        </p:blipFill>
        <p:spPr>
          <a:xfrm>
            <a:off x="628904" y="396154"/>
            <a:ext cx="14807692" cy="566592"/>
          </a:xfrm>
          <a:prstGeom prst="rect">
            <a:avLst/>
          </a:prstGeom>
          <a:ln w="3175">
            <a:miter lim="400000"/>
          </a:ln>
        </p:spPr>
      </p:pic>
      <p:pic>
        <p:nvPicPr>
          <p:cNvPr id="223" name="Imagen" descr="Imagen"/>
          <p:cNvPicPr>
            <a:picLocks noChangeAspect="1"/>
          </p:cNvPicPr>
          <p:nvPr/>
        </p:nvPicPr>
        <p:blipFill>
          <a:blip r:embed="rId3"/>
          <a:stretch>
            <a:fillRect/>
          </a:stretch>
        </p:blipFill>
        <p:spPr>
          <a:xfrm>
            <a:off x="0" y="8359211"/>
            <a:ext cx="16256000" cy="782178"/>
          </a:xfrm>
          <a:prstGeom prst="rect">
            <a:avLst/>
          </a:prstGeom>
          <a:ln w="3175">
            <a:miter lim="400000"/>
          </a:ln>
        </p:spPr>
      </p:pic>
      <p:pic>
        <p:nvPicPr>
          <p:cNvPr id="224" name="Imagen" descr="Imagen"/>
          <p:cNvPicPr>
            <a:picLocks noChangeAspect="1"/>
          </p:cNvPicPr>
          <p:nvPr/>
        </p:nvPicPr>
        <p:blipFill>
          <a:blip r:embed="rId4"/>
          <a:stretch>
            <a:fillRect/>
          </a:stretch>
        </p:blipFill>
        <p:spPr>
          <a:xfrm>
            <a:off x="388893" y="8596448"/>
            <a:ext cx="4251414" cy="307703"/>
          </a:xfrm>
          <a:prstGeom prst="rect">
            <a:avLst/>
          </a:prstGeom>
          <a:ln w="3175">
            <a:miter lim="400000"/>
          </a:ln>
        </p:spPr>
      </p:pic>
      <p:sp>
        <p:nvSpPr>
          <p:cNvPr id="225" name="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p:cNvSpPr txBox="1"/>
          <p:nvPr/>
        </p:nvSpPr>
        <p:spPr>
          <a:xfrm>
            <a:off x="1727364" y="2697061"/>
            <a:ext cx="12953836" cy="458809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3866" tIns="33866" rIns="33866" bIns="33866" anchor="ctr">
            <a:spAutoFit/>
          </a:bodyPr>
          <a:lstStyle>
            <a:lvl1pPr algn="just" defTabSz="457200">
              <a:lnSpc>
                <a:spcPts val="3700"/>
              </a:lnSpc>
              <a:spcBef>
                <a:spcPts val="1500"/>
              </a:spcBef>
              <a:defRPr sz="1500" b="0">
                <a:solidFill>
                  <a:srgbClr val="5E5E5E"/>
                </a:solidFill>
                <a:latin typeface="HK Grotesk Pro Medium"/>
                <a:ea typeface="HK Grotesk Pro Medium"/>
                <a:cs typeface="HK Grotesk Pro Medium"/>
                <a:sym typeface="HK Grotesk Pro Medium"/>
              </a:defRPr>
            </a:lvl1pPr>
          </a:lstStyle>
          <a:p>
            <a:pPr algn="l">
              <a:lnSpc>
                <a:spcPct val="150000"/>
              </a:lnSpc>
            </a:pPr>
            <a:r>
              <a:rPr lang="es-PY" sz="4000" dirty="0">
                <a:effectLst/>
                <a:latin typeface="Roboto Lt" pitchFamily="2" charset="0"/>
                <a:ea typeface="Calibri" panose="020F0502020204030204" pitchFamily="34" charset="0"/>
                <a:cs typeface="Times New Roman" panose="02020603050405020304" pitchFamily="18" charset="0"/>
              </a:rPr>
              <a:t>La </a:t>
            </a:r>
            <a:r>
              <a:rPr lang="es-PY" sz="4000" b="1" dirty="0">
                <a:solidFill>
                  <a:schemeClr val="tx1"/>
                </a:solidFill>
                <a:effectLst/>
                <a:latin typeface="Roboto Lt" pitchFamily="2" charset="0"/>
                <a:ea typeface="Calibri" panose="020F0502020204030204" pitchFamily="34" charset="0"/>
                <a:cs typeface="Times New Roman" panose="02020603050405020304" pitchFamily="18" charset="0"/>
              </a:rPr>
              <a:t>Ley 6.350 </a:t>
            </a:r>
            <a:r>
              <a:rPr lang="es-PY" sz="4000" dirty="0">
                <a:effectLst/>
                <a:latin typeface="Roboto Lt" pitchFamily="2" charset="0"/>
                <a:ea typeface="Calibri" panose="020F0502020204030204" pitchFamily="34" charset="0"/>
                <a:cs typeface="Times New Roman" panose="02020603050405020304" pitchFamily="18" charset="0"/>
              </a:rPr>
              <a:t>promulgada en el año 2019, modificó el </a:t>
            </a:r>
            <a:r>
              <a:rPr lang="es-PY" sz="4000" b="1" dirty="0">
                <a:solidFill>
                  <a:schemeClr val="tx1"/>
                </a:solidFill>
                <a:effectLst/>
                <a:latin typeface="Roboto Lt" pitchFamily="2" charset="0"/>
                <a:ea typeface="Calibri" panose="020F0502020204030204" pitchFamily="34" charset="0"/>
                <a:cs typeface="Times New Roman" panose="02020603050405020304" pitchFamily="18" charset="0"/>
              </a:rPr>
              <a:t>art. 245 del CPP</a:t>
            </a:r>
            <a:r>
              <a:rPr lang="es-PY" sz="4000" dirty="0">
                <a:effectLst/>
                <a:latin typeface="Roboto Lt" pitchFamily="2" charset="0"/>
                <a:ea typeface="Calibri" panose="020F0502020204030204" pitchFamily="34" charset="0"/>
                <a:cs typeface="Times New Roman" panose="02020603050405020304" pitchFamily="18" charset="0"/>
              </a:rPr>
              <a:t>, permitiendo que el Juez o la Jueza Penal pueda suspender la ejecución de la prisión preventiva e imponer </a:t>
            </a:r>
            <a:r>
              <a:rPr lang="es-PY" sz="4000" b="1" i="1" dirty="0">
                <a:effectLst/>
                <a:latin typeface="Roboto Lt" pitchFamily="2" charset="0"/>
                <a:ea typeface="Calibri" panose="020F0502020204030204" pitchFamily="34" charset="0"/>
                <a:cs typeface="Times New Roman" panose="02020603050405020304" pitchFamily="18" charset="0"/>
              </a:rPr>
              <a:t>medidas alternativas o sustitutivas a la prisión</a:t>
            </a:r>
            <a:r>
              <a:rPr lang="es-PY" sz="4000" dirty="0">
                <a:effectLst/>
                <a:latin typeface="Roboto Lt" pitchFamily="2" charset="0"/>
                <a:ea typeface="Calibri" panose="020F0502020204030204" pitchFamily="34" charset="0"/>
                <a:cs typeface="Times New Roman" panose="02020603050405020304" pitchFamily="18" charset="0"/>
              </a:rPr>
              <a:t>, sin importar si el hecho imputado sea delito o crimen.</a:t>
            </a:r>
            <a:endParaRPr sz="3200" dirty="0"/>
          </a:p>
        </p:txBody>
      </p:sp>
      <p:sp>
        <p:nvSpPr>
          <p:cNvPr id="226" name="LOREM IPSUM LOREM IPSUM LOREM IPSUMLOREM IPSUMLOREM  IPSUMLOREM IPSUM"/>
          <p:cNvSpPr txBox="1"/>
          <p:nvPr/>
        </p:nvSpPr>
        <p:spPr>
          <a:xfrm>
            <a:off x="1727365" y="1062113"/>
            <a:ext cx="12163466" cy="106559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3866" tIns="33866" rIns="33866" bIns="33866" anchor="ctr">
            <a:spAutoFit/>
          </a:bodyPr>
          <a:lstStyle/>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4000" dirty="0"/>
              <a:t>ALTERNATIVAS A LA PRISIÓN PREVENTIVA EN HECHOS PUNIBLES DE POSESIÓN DE DROGAS</a:t>
            </a:r>
            <a:endParaRPr sz="4000" dirty="0"/>
          </a:p>
        </p:txBody>
      </p:sp>
      <p:sp>
        <p:nvSpPr>
          <p:cNvPr id="227" name="Rectángulo"/>
          <p:cNvSpPr/>
          <p:nvPr/>
        </p:nvSpPr>
        <p:spPr>
          <a:xfrm rot="5400000">
            <a:off x="14998700" y="878099"/>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28" name="Rectángulo"/>
          <p:cNvSpPr/>
          <p:nvPr/>
        </p:nvSpPr>
        <p:spPr>
          <a:xfrm rot="5400000">
            <a:off x="14998700" y="4802385"/>
            <a:ext cx="2137569" cy="377430"/>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Tree>
    <p:extLst>
      <p:ext uri="{BB962C8B-B14F-4D97-AF65-F5344CB8AC3E}">
        <p14:creationId xmlns:p14="http://schemas.microsoft.com/office/powerpoint/2010/main" val="36993052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ángulo"/>
          <p:cNvSpPr/>
          <p:nvPr/>
        </p:nvSpPr>
        <p:spPr>
          <a:xfrm rot="10800000">
            <a:off x="9563100" y="674899"/>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142" name="Rectángulo"/>
          <p:cNvSpPr/>
          <p:nvPr/>
        </p:nvSpPr>
        <p:spPr>
          <a:xfrm rot="10800000">
            <a:off x="13982700" y="674899"/>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pic>
        <p:nvPicPr>
          <p:cNvPr id="143" name="Imagen" descr="Imagen"/>
          <p:cNvPicPr>
            <a:picLocks noChangeAspect="1"/>
          </p:cNvPicPr>
          <p:nvPr/>
        </p:nvPicPr>
        <p:blipFill>
          <a:blip r:embed="rId2"/>
          <a:srcRect t="4199" r="1202" b="4199"/>
          <a:stretch>
            <a:fillRect/>
          </a:stretch>
        </p:blipFill>
        <p:spPr>
          <a:xfrm>
            <a:off x="7899249" y="-77304"/>
            <a:ext cx="8343507" cy="9141584"/>
          </a:xfrm>
          <a:prstGeom prst="rect">
            <a:avLst/>
          </a:prstGeom>
          <a:ln w="3175">
            <a:miter lim="400000"/>
          </a:ln>
        </p:spPr>
      </p:pic>
      <p:pic>
        <p:nvPicPr>
          <p:cNvPr id="144" name="Imagen" descr="Imagen"/>
          <p:cNvPicPr>
            <a:picLocks noChangeAspect="1"/>
          </p:cNvPicPr>
          <p:nvPr/>
        </p:nvPicPr>
        <p:blipFill>
          <a:blip r:embed="rId3"/>
          <a:stretch>
            <a:fillRect/>
          </a:stretch>
        </p:blipFill>
        <p:spPr>
          <a:xfrm>
            <a:off x="628904" y="396154"/>
            <a:ext cx="14807692" cy="566592"/>
          </a:xfrm>
          <a:prstGeom prst="rect">
            <a:avLst/>
          </a:prstGeom>
          <a:ln w="3175">
            <a:miter lim="400000"/>
          </a:ln>
        </p:spPr>
      </p:pic>
      <p:pic>
        <p:nvPicPr>
          <p:cNvPr id="145" name="Imagen" descr="Imagen"/>
          <p:cNvPicPr>
            <a:picLocks noChangeAspect="1"/>
          </p:cNvPicPr>
          <p:nvPr/>
        </p:nvPicPr>
        <p:blipFill>
          <a:blip r:embed="rId4"/>
          <a:stretch>
            <a:fillRect/>
          </a:stretch>
        </p:blipFill>
        <p:spPr>
          <a:xfrm>
            <a:off x="0" y="8359211"/>
            <a:ext cx="16256000" cy="782178"/>
          </a:xfrm>
          <a:prstGeom prst="rect">
            <a:avLst/>
          </a:prstGeom>
          <a:ln w="3175">
            <a:miter lim="400000"/>
          </a:ln>
        </p:spPr>
      </p:pic>
      <p:pic>
        <p:nvPicPr>
          <p:cNvPr id="146" name="Imagen" descr="Imagen"/>
          <p:cNvPicPr>
            <a:picLocks noChangeAspect="1"/>
          </p:cNvPicPr>
          <p:nvPr/>
        </p:nvPicPr>
        <p:blipFill>
          <a:blip r:embed="rId5"/>
          <a:stretch>
            <a:fillRect/>
          </a:stretch>
        </p:blipFill>
        <p:spPr>
          <a:xfrm>
            <a:off x="388893" y="8596448"/>
            <a:ext cx="4251414" cy="307703"/>
          </a:xfrm>
          <a:prstGeom prst="rect">
            <a:avLst/>
          </a:prstGeom>
          <a:ln w="3175">
            <a:miter lim="400000"/>
          </a:ln>
        </p:spPr>
      </p:pic>
      <p:sp>
        <p:nvSpPr>
          <p:cNvPr id="153" name="LOREM IPSUM LOREM IPSUM LOREM IPSUMLOREM IPSUMLOREM  IPSUMLOREM IPSUM"/>
          <p:cNvSpPr txBox="1"/>
          <p:nvPr/>
        </p:nvSpPr>
        <p:spPr>
          <a:xfrm>
            <a:off x="1676400" y="1339197"/>
            <a:ext cx="5801960" cy="62361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spAutoFit/>
          </a:bodyPr>
          <a:lstStyle/>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4400" dirty="0"/>
              <a:t>TEMORES &amp; PREJUICIOS</a:t>
            </a:r>
            <a:endParaRPr sz="4400" dirty="0"/>
          </a:p>
        </p:txBody>
      </p:sp>
      <p:sp>
        <p:nvSpPr>
          <p:cNvPr id="154" name="Rectángulo"/>
          <p:cNvSpPr/>
          <p:nvPr/>
        </p:nvSpPr>
        <p:spPr>
          <a:xfrm rot="5400000">
            <a:off x="14998700" y="878099"/>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155" name="Rectángulo"/>
          <p:cNvSpPr/>
          <p:nvPr/>
        </p:nvSpPr>
        <p:spPr>
          <a:xfrm rot="5400000">
            <a:off x="14998700" y="4802385"/>
            <a:ext cx="2137569" cy="377430"/>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29" name="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p:cNvSpPr txBox="1"/>
          <p:nvPr/>
        </p:nvSpPr>
        <p:spPr>
          <a:xfrm>
            <a:off x="8230775" y="1376482"/>
            <a:ext cx="6851372" cy="263319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3866" tIns="33866" rIns="33866" bIns="33866" anchor="ctr">
            <a:spAutoFit/>
          </a:bodyPr>
          <a:lstStyle>
            <a:lvl1pPr algn="just" defTabSz="457200">
              <a:lnSpc>
                <a:spcPts val="3700"/>
              </a:lnSpc>
              <a:spcBef>
                <a:spcPts val="1500"/>
              </a:spcBef>
              <a:defRPr sz="1500" b="0">
                <a:solidFill>
                  <a:srgbClr val="5E5E5E"/>
                </a:solidFill>
                <a:latin typeface="HK Grotesk Pro Medium"/>
                <a:ea typeface="HK Grotesk Pro Medium"/>
                <a:cs typeface="HK Grotesk Pro Medium"/>
                <a:sym typeface="HK Grotesk Pro Medium"/>
              </a:defRPr>
            </a:lvl1pPr>
          </a:lstStyle>
          <a:p>
            <a:pPr algn="l"/>
            <a:r>
              <a:rPr lang="es-PY" sz="3200" i="1" dirty="0">
                <a:solidFill>
                  <a:schemeClr val="tx1"/>
                </a:solidFill>
                <a:latin typeface="Roboto Lt" pitchFamily="2" charset="0"/>
                <a:ea typeface="Calibri" panose="020F0502020204030204" pitchFamily="34" charset="0"/>
                <a:cs typeface="Times New Roman" panose="02020603050405020304" pitchFamily="18" charset="0"/>
              </a:rPr>
              <a:t>“No </a:t>
            </a:r>
            <a:r>
              <a:rPr lang="es-PY" sz="3200" i="1" dirty="0" err="1">
                <a:solidFill>
                  <a:schemeClr val="tx1"/>
                </a:solidFill>
                <a:latin typeface="Roboto Lt" pitchFamily="2" charset="0"/>
                <a:ea typeface="Calibri" panose="020F0502020204030204" pitchFamily="34" charset="0"/>
                <a:cs typeface="Times New Roman" panose="02020603050405020304" pitchFamily="18" charset="0"/>
              </a:rPr>
              <a:t>podés</a:t>
            </a:r>
            <a:r>
              <a:rPr lang="es-PY" sz="3200" i="1" dirty="0">
                <a:solidFill>
                  <a:schemeClr val="tx1"/>
                </a:solidFill>
                <a:latin typeface="Roboto Lt" pitchFamily="2" charset="0"/>
                <a:ea typeface="Calibri" panose="020F0502020204030204" pitchFamily="34" charset="0"/>
                <a:cs typeface="Times New Roman" panose="02020603050405020304" pitchFamily="18" charset="0"/>
              </a:rPr>
              <a:t> dar medidas alternativas o sustitutivas si es droga u otros temas sensibles que causen miedo a la sociedad.” </a:t>
            </a:r>
            <a:r>
              <a:rPr lang="es-PY" sz="3200" i="1" dirty="0">
                <a:latin typeface="Roboto Lt" pitchFamily="2" charset="0"/>
                <a:ea typeface="Calibri" panose="020F0502020204030204" pitchFamily="34" charset="0"/>
                <a:cs typeface="Times New Roman" panose="02020603050405020304" pitchFamily="18" charset="0"/>
              </a:rPr>
              <a:t>(Juez N° 1)</a:t>
            </a:r>
          </a:p>
          <a:p>
            <a:pPr algn="l"/>
            <a:r>
              <a:rPr lang="es-PY" sz="3200" i="1" dirty="0">
                <a:latin typeface="Roboto Lt" pitchFamily="2" charset="0"/>
                <a:ea typeface="Calibri" panose="020F0502020204030204" pitchFamily="34" charset="0"/>
                <a:cs typeface="Times New Roman" panose="02020603050405020304" pitchFamily="18" charset="0"/>
              </a:rPr>
              <a:t>(MOLINAS, 2022)</a:t>
            </a:r>
            <a:endParaRPr sz="3200" i="1" dirty="0"/>
          </a:p>
        </p:txBody>
      </p:sp>
      <p:sp>
        <p:nvSpPr>
          <p:cNvPr id="2" name="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a:extLst>
              <a:ext uri="{FF2B5EF4-FFF2-40B4-BE49-F238E27FC236}">
                <a16:creationId xmlns:a16="http://schemas.microsoft.com/office/drawing/2014/main" id="{7BBCEA42-F29B-C29A-5B4A-BC4C6F3FBB69}"/>
              </a:ext>
            </a:extLst>
          </p:cNvPr>
          <p:cNvSpPr txBox="1"/>
          <p:nvPr/>
        </p:nvSpPr>
        <p:spPr>
          <a:xfrm>
            <a:off x="1047877" y="2693081"/>
            <a:ext cx="6851372" cy="4056665"/>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3866" tIns="33866" rIns="33866" bIns="33866" anchor="ctr">
            <a:spAutoFit/>
          </a:bodyPr>
          <a:lstStyle>
            <a:lvl1pPr algn="just" defTabSz="457200">
              <a:lnSpc>
                <a:spcPts val="3700"/>
              </a:lnSpc>
              <a:spcBef>
                <a:spcPts val="1500"/>
              </a:spcBef>
              <a:defRPr sz="1500" b="0">
                <a:solidFill>
                  <a:srgbClr val="5E5E5E"/>
                </a:solidFill>
                <a:latin typeface="HK Grotesk Pro Medium"/>
                <a:ea typeface="HK Grotesk Pro Medium"/>
                <a:cs typeface="HK Grotesk Pro Medium"/>
                <a:sym typeface="HK Grotesk Pro Medium"/>
              </a:defRPr>
            </a:lvl1pPr>
          </a:lstStyle>
          <a:p>
            <a:pPr algn="l"/>
            <a:r>
              <a:rPr lang="es-PY" sz="3200" i="1" dirty="0">
                <a:solidFill>
                  <a:schemeClr val="tx1"/>
                </a:solidFill>
                <a:latin typeface="Roboto Lt" pitchFamily="2" charset="0"/>
                <a:ea typeface="Calibri" panose="020F0502020204030204" pitchFamily="34" charset="0"/>
                <a:cs typeface="Times New Roman" panose="02020603050405020304" pitchFamily="18" charset="0"/>
              </a:rPr>
              <a:t>“Cuando se trata de drogas hay que tener cuidado. Si le das medidas alternativas dirán que fue por corrupción y si no </a:t>
            </a:r>
            <a:r>
              <a:rPr lang="es-PY" sz="3200" i="1" dirty="0" err="1">
                <a:solidFill>
                  <a:schemeClr val="tx1"/>
                </a:solidFill>
                <a:latin typeface="Roboto Lt" pitchFamily="2" charset="0"/>
                <a:ea typeface="Calibri" panose="020F0502020204030204" pitchFamily="34" charset="0"/>
                <a:cs typeface="Times New Roman" panose="02020603050405020304" pitchFamily="18" charset="0"/>
              </a:rPr>
              <a:t>tenés</a:t>
            </a:r>
            <a:r>
              <a:rPr lang="es-PY" sz="3200" i="1" dirty="0">
                <a:solidFill>
                  <a:schemeClr val="tx1"/>
                </a:solidFill>
                <a:latin typeface="Roboto Lt" pitchFamily="2" charset="0"/>
                <a:ea typeface="Calibri" panose="020F0502020204030204" pitchFamily="34" charset="0"/>
                <a:cs typeface="Times New Roman" panose="02020603050405020304" pitchFamily="18" charset="0"/>
              </a:rPr>
              <a:t> un buen padrino terminas en la calle destituido.”                                         </a:t>
            </a:r>
            <a:r>
              <a:rPr lang="es-PY" sz="3200" i="1" dirty="0">
                <a:latin typeface="Roboto Lt" pitchFamily="2" charset="0"/>
                <a:ea typeface="Calibri" panose="020F0502020204030204" pitchFamily="34" charset="0"/>
                <a:cs typeface="Times New Roman" panose="02020603050405020304" pitchFamily="18" charset="0"/>
              </a:rPr>
              <a:t>(Juez N° 7)</a:t>
            </a:r>
          </a:p>
          <a:p>
            <a:pPr algn="l"/>
            <a:r>
              <a:rPr lang="es-PY" sz="3200" i="1" dirty="0">
                <a:latin typeface="Roboto Lt" pitchFamily="2" charset="0"/>
                <a:ea typeface="Calibri" panose="020F0502020204030204" pitchFamily="34" charset="0"/>
                <a:cs typeface="Times New Roman" panose="02020603050405020304" pitchFamily="18" charset="0"/>
              </a:rPr>
              <a:t>(MOLINAS, 2022)</a:t>
            </a:r>
            <a:endParaRPr sz="3200" i="1" dirty="0"/>
          </a:p>
        </p:txBody>
      </p:sp>
      <p:sp>
        <p:nvSpPr>
          <p:cNvPr id="3" name="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a:extLst>
              <a:ext uri="{FF2B5EF4-FFF2-40B4-BE49-F238E27FC236}">
                <a16:creationId xmlns:a16="http://schemas.microsoft.com/office/drawing/2014/main" id="{5E64F0B2-A917-8997-218F-E7869B4B6E47}"/>
              </a:ext>
            </a:extLst>
          </p:cNvPr>
          <p:cNvSpPr txBox="1"/>
          <p:nvPr/>
        </p:nvSpPr>
        <p:spPr>
          <a:xfrm>
            <a:off x="8230775" y="4268797"/>
            <a:ext cx="6851372" cy="3582176"/>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3866" tIns="33866" rIns="33866" bIns="33866" anchor="ctr">
            <a:spAutoFit/>
          </a:bodyPr>
          <a:lstStyle>
            <a:lvl1pPr algn="just" defTabSz="457200">
              <a:lnSpc>
                <a:spcPts val="3700"/>
              </a:lnSpc>
              <a:spcBef>
                <a:spcPts val="1500"/>
              </a:spcBef>
              <a:defRPr sz="1500" b="0">
                <a:solidFill>
                  <a:srgbClr val="5E5E5E"/>
                </a:solidFill>
                <a:latin typeface="HK Grotesk Pro Medium"/>
                <a:ea typeface="HK Grotesk Pro Medium"/>
                <a:cs typeface="HK Grotesk Pro Medium"/>
                <a:sym typeface="HK Grotesk Pro Medium"/>
              </a:defRPr>
            </a:lvl1pPr>
          </a:lstStyle>
          <a:p>
            <a:pPr algn="l"/>
            <a:r>
              <a:rPr lang="es-PY" sz="3200" i="1" dirty="0">
                <a:solidFill>
                  <a:schemeClr val="tx1"/>
                </a:solidFill>
                <a:latin typeface="Roboto Lt" pitchFamily="2" charset="0"/>
                <a:ea typeface="Calibri" panose="020F0502020204030204" pitchFamily="34" charset="0"/>
                <a:cs typeface="Times New Roman" panose="02020603050405020304" pitchFamily="18" charset="0"/>
              </a:rPr>
              <a:t>“En drogas yo no quiero luego saber nada, porque estos </a:t>
            </a:r>
            <a:r>
              <a:rPr lang="es-PY" sz="3200" i="1" dirty="0" err="1">
                <a:solidFill>
                  <a:schemeClr val="tx1"/>
                </a:solidFill>
                <a:latin typeface="Roboto Lt" pitchFamily="2" charset="0"/>
                <a:ea typeface="Calibri" panose="020F0502020204030204" pitchFamily="34" charset="0"/>
                <a:cs typeface="Times New Roman" panose="02020603050405020304" pitchFamily="18" charset="0"/>
              </a:rPr>
              <a:t>microtraficantes</a:t>
            </a:r>
            <a:r>
              <a:rPr lang="es-PY" sz="3200" i="1" dirty="0">
                <a:solidFill>
                  <a:schemeClr val="tx1"/>
                </a:solidFill>
                <a:latin typeface="Roboto Lt" pitchFamily="2" charset="0"/>
                <a:ea typeface="Calibri" panose="020F0502020204030204" pitchFamily="34" charset="0"/>
                <a:cs typeface="Times New Roman" panose="02020603050405020304" pitchFamily="18" charset="0"/>
              </a:rPr>
              <a:t> destruyen a los jóvenes y a sus familias, yo particularmente siempre prefiero que no estén en las calles.” </a:t>
            </a:r>
            <a:r>
              <a:rPr lang="es-PY" sz="3200" i="1" dirty="0">
                <a:latin typeface="Roboto Lt" pitchFamily="2" charset="0"/>
                <a:ea typeface="Calibri" panose="020F0502020204030204" pitchFamily="34" charset="0"/>
                <a:cs typeface="Times New Roman" panose="02020603050405020304" pitchFamily="18" charset="0"/>
              </a:rPr>
              <a:t>(Juez N° 6)</a:t>
            </a:r>
          </a:p>
          <a:p>
            <a:pPr algn="l"/>
            <a:r>
              <a:rPr lang="es-PY" sz="3200" i="1" dirty="0">
                <a:latin typeface="Roboto Lt" pitchFamily="2" charset="0"/>
                <a:ea typeface="Calibri" panose="020F0502020204030204" pitchFamily="34" charset="0"/>
                <a:cs typeface="Times New Roman" panose="02020603050405020304" pitchFamily="18" charset="0"/>
              </a:rPr>
              <a:t>(MOLINAS, 2022)</a:t>
            </a:r>
            <a:endParaRPr sz="3200" i="1" dirty="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2" name="Imagen" descr="Imagen"/>
          <p:cNvPicPr>
            <a:picLocks noChangeAspect="1"/>
          </p:cNvPicPr>
          <p:nvPr/>
        </p:nvPicPr>
        <p:blipFill>
          <a:blip r:embed="rId2"/>
          <a:stretch>
            <a:fillRect/>
          </a:stretch>
        </p:blipFill>
        <p:spPr>
          <a:xfrm>
            <a:off x="628904" y="396154"/>
            <a:ext cx="14807692" cy="566592"/>
          </a:xfrm>
          <a:prstGeom prst="rect">
            <a:avLst/>
          </a:prstGeom>
          <a:ln w="3175">
            <a:miter lim="400000"/>
          </a:ln>
        </p:spPr>
      </p:pic>
      <p:pic>
        <p:nvPicPr>
          <p:cNvPr id="223" name="Imagen" descr="Imagen"/>
          <p:cNvPicPr>
            <a:picLocks noChangeAspect="1"/>
          </p:cNvPicPr>
          <p:nvPr/>
        </p:nvPicPr>
        <p:blipFill>
          <a:blip r:embed="rId3"/>
          <a:stretch>
            <a:fillRect/>
          </a:stretch>
        </p:blipFill>
        <p:spPr>
          <a:xfrm>
            <a:off x="0" y="8359211"/>
            <a:ext cx="16256000" cy="782178"/>
          </a:xfrm>
          <a:prstGeom prst="rect">
            <a:avLst/>
          </a:prstGeom>
          <a:ln w="3175">
            <a:miter lim="400000"/>
          </a:ln>
        </p:spPr>
      </p:pic>
      <p:pic>
        <p:nvPicPr>
          <p:cNvPr id="224" name="Imagen" descr="Imagen"/>
          <p:cNvPicPr>
            <a:picLocks noChangeAspect="1"/>
          </p:cNvPicPr>
          <p:nvPr/>
        </p:nvPicPr>
        <p:blipFill>
          <a:blip r:embed="rId4"/>
          <a:stretch>
            <a:fillRect/>
          </a:stretch>
        </p:blipFill>
        <p:spPr>
          <a:xfrm>
            <a:off x="388893" y="8596448"/>
            <a:ext cx="4251414" cy="307703"/>
          </a:xfrm>
          <a:prstGeom prst="rect">
            <a:avLst/>
          </a:prstGeom>
          <a:ln w="3175">
            <a:miter lim="400000"/>
          </a:ln>
        </p:spPr>
      </p:pic>
      <p:sp>
        <p:nvSpPr>
          <p:cNvPr id="225" name="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p:cNvSpPr txBox="1"/>
          <p:nvPr/>
        </p:nvSpPr>
        <p:spPr>
          <a:xfrm>
            <a:off x="1727365" y="2584460"/>
            <a:ext cx="3654466" cy="481328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3866" tIns="33866" rIns="33866" bIns="33866" anchor="ctr">
            <a:spAutoFit/>
          </a:bodyPr>
          <a:lstStyle>
            <a:lvl1pPr algn="just" defTabSz="457200">
              <a:lnSpc>
                <a:spcPts val="3700"/>
              </a:lnSpc>
              <a:spcBef>
                <a:spcPts val="1500"/>
              </a:spcBef>
              <a:defRPr sz="1500" b="0">
                <a:solidFill>
                  <a:srgbClr val="5E5E5E"/>
                </a:solidFill>
                <a:latin typeface="HK Grotesk Pro Medium"/>
                <a:ea typeface="HK Grotesk Pro Medium"/>
                <a:cs typeface="HK Grotesk Pro Medium"/>
                <a:sym typeface="HK Grotesk Pro Medium"/>
              </a:defRPr>
            </a:lvl1pPr>
          </a:lstStyle>
          <a:p>
            <a:pPr algn="l"/>
            <a:r>
              <a:rPr lang="es-PY" sz="3600" b="1" dirty="0">
                <a:effectLst/>
                <a:latin typeface="Roboto Lt" pitchFamily="2" charset="0"/>
                <a:ea typeface="Calibri" panose="020F0502020204030204" pitchFamily="34" charset="0"/>
                <a:cs typeface="Times New Roman" panose="02020603050405020304" pitchFamily="18" charset="0"/>
              </a:rPr>
              <a:t>Primero, </a:t>
            </a:r>
            <a:r>
              <a:rPr lang="es-PY" sz="3600" dirty="0">
                <a:effectLst/>
                <a:latin typeface="Roboto Lt" pitchFamily="2" charset="0"/>
                <a:ea typeface="Calibri" panose="020F0502020204030204" pitchFamily="34" charset="0"/>
                <a:cs typeface="Times New Roman" panose="02020603050405020304" pitchFamily="18" charset="0"/>
              </a:rPr>
              <a:t>se presume sin más que el </a:t>
            </a:r>
            <a:r>
              <a:rPr lang="es-PY" sz="3600" b="1" dirty="0">
                <a:effectLst/>
                <a:latin typeface="Roboto Lt" pitchFamily="2" charset="0"/>
                <a:ea typeface="Calibri" panose="020F0502020204030204" pitchFamily="34" charset="0"/>
                <a:cs typeface="Times New Roman" panose="02020603050405020304" pitchFamily="18" charset="0"/>
              </a:rPr>
              <a:t>marco penal máximo </a:t>
            </a:r>
            <a:r>
              <a:rPr lang="es-PY" sz="3600" dirty="0">
                <a:effectLst/>
                <a:latin typeface="Roboto Lt" pitchFamily="2" charset="0"/>
                <a:ea typeface="Calibri" panose="020F0502020204030204" pitchFamily="34" charset="0"/>
                <a:cs typeface="Times New Roman" panose="02020603050405020304" pitchFamily="18" charset="0"/>
              </a:rPr>
              <a:t>del tipo penal por el cual la persona es imputada, demuestra que no se va someter al proceso. </a:t>
            </a:r>
            <a:endParaRPr sz="4000" dirty="0"/>
          </a:p>
        </p:txBody>
      </p:sp>
      <p:sp>
        <p:nvSpPr>
          <p:cNvPr id="226" name="LOREM IPSUM LOREM IPSUM LOREM IPSUMLOREM IPSUMLOREM  IPSUMLOREM IPSUM"/>
          <p:cNvSpPr txBox="1"/>
          <p:nvPr/>
        </p:nvSpPr>
        <p:spPr>
          <a:xfrm>
            <a:off x="1727365" y="1308334"/>
            <a:ext cx="12163466" cy="5731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3866" tIns="33866" rIns="33866" bIns="33866" anchor="ctr">
            <a:spAutoFit/>
          </a:bodyPr>
          <a:lstStyle/>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4000" dirty="0"/>
              <a:t>FACILIDAD PARA JUSTIFICAR LA PRISIÓN PREVENTIVA</a:t>
            </a:r>
            <a:endParaRPr sz="4000" dirty="0"/>
          </a:p>
        </p:txBody>
      </p:sp>
      <p:sp>
        <p:nvSpPr>
          <p:cNvPr id="227" name="Rectángulo"/>
          <p:cNvSpPr/>
          <p:nvPr/>
        </p:nvSpPr>
        <p:spPr>
          <a:xfrm rot="5400000">
            <a:off x="14998700" y="878099"/>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28" name="Rectángulo"/>
          <p:cNvSpPr/>
          <p:nvPr/>
        </p:nvSpPr>
        <p:spPr>
          <a:xfrm rot="5400000">
            <a:off x="14998700" y="4802385"/>
            <a:ext cx="2137569" cy="377430"/>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29" name="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p:cNvSpPr txBox="1"/>
          <p:nvPr/>
        </p:nvSpPr>
        <p:spPr>
          <a:xfrm>
            <a:off x="5981865" y="2583528"/>
            <a:ext cx="3654466" cy="481514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3866" tIns="33866" rIns="33866" bIns="33866" anchor="ctr">
            <a:spAutoFit/>
          </a:bodyPr>
          <a:lstStyle>
            <a:lvl1pPr algn="just" defTabSz="457200">
              <a:lnSpc>
                <a:spcPts val="3700"/>
              </a:lnSpc>
              <a:spcBef>
                <a:spcPts val="1500"/>
              </a:spcBef>
              <a:defRPr sz="1500" b="0">
                <a:solidFill>
                  <a:srgbClr val="5E5E5E"/>
                </a:solidFill>
                <a:latin typeface="HK Grotesk Pro Medium"/>
                <a:ea typeface="HK Grotesk Pro Medium"/>
                <a:cs typeface="HK Grotesk Pro Medium"/>
                <a:sym typeface="HK Grotesk Pro Medium"/>
              </a:defRPr>
            </a:lvl1pPr>
          </a:lstStyle>
          <a:p>
            <a:pPr algn="l"/>
            <a:r>
              <a:rPr lang="es-PY" sz="3600" b="1" dirty="0">
                <a:effectLst/>
                <a:latin typeface="Roboto Lt" pitchFamily="2" charset="0"/>
                <a:ea typeface="Calibri" panose="020F0502020204030204" pitchFamily="34" charset="0"/>
                <a:cs typeface="Times New Roman" panose="02020603050405020304" pitchFamily="18" charset="0"/>
              </a:rPr>
              <a:t>Segundo, </a:t>
            </a:r>
            <a:r>
              <a:rPr lang="es-PY" sz="3600" dirty="0">
                <a:effectLst/>
                <a:latin typeface="Roboto Lt" pitchFamily="2" charset="0"/>
                <a:ea typeface="Calibri" panose="020F0502020204030204" pitchFamily="34" charset="0"/>
                <a:cs typeface="Times New Roman" panose="02020603050405020304" pitchFamily="18" charset="0"/>
              </a:rPr>
              <a:t>se presume sin más que el </a:t>
            </a:r>
            <a:r>
              <a:rPr lang="es-PY" sz="3600" b="1" dirty="0">
                <a:effectLst/>
                <a:latin typeface="Roboto Lt" pitchFamily="2" charset="0"/>
                <a:ea typeface="Calibri" panose="020F0502020204030204" pitchFamily="34" charset="0"/>
                <a:cs typeface="Times New Roman" panose="02020603050405020304" pitchFamily="18" charset="0"/>
              </a:rPr>
              <a:t>estado incipiente de la investigación</a:t>
            </a:r>
            <a:r>
              <a:rPr lang="es-PY" sz="3600" dirty="0">
                <a:effectLst/>
                <a:latin typeface="Roboto Lt" pitchFamily="2" charset="0"/>
                <a:ea typeface="Calibri" panose="020F0502020204030204" pitchFamily="34" charset="0"/>
                <a:cs typeface="Times New Roman" panose="02020603050405020304" pitchFamily="18" charset="0"/>
              </a:rPr>
              <a:t>, demuestra que existe una alta probabilidad de obstruir la investigación.</a:t>
            </a:r>
            <a:endParaRPr sz="3600" dirty="0"/>
          </a:p>
        </p:txBody>
      </p:sp>
      <p:sp>
        <p:nvSpPr>
          <p:cNvPr id="230" name="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Lorem Ipsum ha sido el texto de relleno estándar de las industrias desde el año 1500, cuando un impresor (N. delT.Lorem ipsum dolor sit amet,"/>
          <p:cNvSpPr txBox="1"/>
          <p:nvPr/>
        </p:nvSpPr>
        <p:spPr>
          <a:xfrm>
            <a:off x="10236365" y="2583530"/>
            <a:ext cx="3654466" cy="481514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3866" tIns="33866" rIns="33866" bIns="33866" anchor="ctr">
            <a:spAutoFit/>
          </a:bodyPr>
          <a:lstStyle>
            <a:lvl1pPr algn="just" defTabSz="457200">
              <a:lnSpc>
                <a:spcPts val="3700"/>
              </a:lnSpc>
              <a:spcBef>
                <a:spcPts val="1500"/>
              </a:spcBef>
              <a:defRPr sz="1500" b="0">
                <a:solidFill>
                  <a:srgbClr val="5E5E5E"/>
                </a:solidFill>
                <a:latin typeface="HK Grotesk Pro Medium"/>
                <a:ea typeface="HK Grotesk Pro Medium"/>
                <a:cs typeface="HK Grotesk Pro Medium"/>
                <a:sym typeface="HK Grotesk Pro Medium"/>
              </a:defRPr>
            </a:lvl1pPr>
          </a:lstStyle>
          <a:p>
            <a:pPr algn="l"/>
            <a:r>
              <a:rPr lang="es-PY" sz="3600" b="1" dirty="0">
                <a:effectLst/>
                <a:latin typeface="Roboto Lt" pitchFamily="2" charset="0"/>
                <a:ea typeface="Calibri" panose="020F0502020204030204" pitchFamily="34" charset="0"/>
                <a:cs typeface="Times New Roman" panose="02020603050405020304" pitchFamily="18" charset="0"/>
              </a:rPr>
              <a:t>Tercero, </a:t>
            </a:r>
            <a:r>
              <a:rPr lang="es-PY" sz="3600" dirty="0">
                <a:effectLst/>
                <a:latin typeface="Roboto Lt" pitchFamily="2" charset="0"/>
                <a:ea typeface="Calibri" panose="020F0502020204030204" pitchFamily="34" charset="0"/>
                <a:cs typeface="Times New Roman" panose="02020603050405020304" pitchFamily="18" charset="0"/>
              </a:rPr>
              <a:t>se </a:t>
            </a:r>
            <a:r>
              <a:rPr lang="es-PY" sz="3600" b="1" dirty="0">
                <a:effectLst/>
                <a:latin typeface="Roboto Lt" pitchFamily="2" charset="0"/>
                <a:ea typeface="Calibri" panose="020F0502020204030204" pitchFamily="34" charset="0"/>
                <a:cs typeface="Times New Roman" panose="02020603050405020304" pitchFamily="18" charset="0"/>
              </a:rPr>
              <a:t>invierte la carga de la prueba</a:t>
            </a:r>
            <a:r>
              <a:rPr lang="es-PY" sz="3600" dirty="0">
                <a:effectLst/>
                <a:latin typeface="Roboto Lt" pitchFamily="2" charset="0"/>
                <a:ea typeface="Calibri" panose="020F0502020204030204" pitchFamily="34" charset="0"/>
                <a:cs typeface="Times New Roman" panose="02020603050405020304" pitchFamily="18" charset="0"/>
              </a:rPr>
              <a:t>, el Juez Penal espera que sea la defensa la que demuestre la inexistencia del peligro de fuga o de obstrucción.</a:t>
            </a:r>
            <a:endParaRPr sz="3600" dirty="0"/>
          </a:p>
        </p:txBody>
      </p:sp>
      <p:pic>
        <p:nvPicPr>
          <p:cNvPr id="231" name="Imagen" descr="Imagen"/>
          <p:cNvPicPr>
            <a:picLocks noChangeAspect="1"/>
          </p:cNvPicPr>
          <p:nvPr/>
        </p:nvPicPr>
        <p:blipFill>
          <a:blip r:embed="rId5"/>
          <a:stretch>
            <a:fillRect/>
          </a:stretch>
        </p:blipFill>
        <p:spPr>
          <a:xfrm>
            <a:off x="5695950" y="2583759"/>
            <a:ext cx="33497" cy="5817298"/>
          </a:xfrm>
          <a:prstGeom prst="rect">
            <a:avLst/>
          </a:prstGeom>
          <a:ln w="3175">
            <a:miter lim="400000"/>
          </a:ln>
        </p:spPr>
      </p:pic>
      <p:pic>
        <p:nvPicPr>
          <p:cNvPr id="232" name="Imagen" descr="Imagen"/>
          <p:cNvPicPr>
            <a:picLocks noChangeAspect="1"/>
          </p:cNvPicPr>
          <p:nvPr/>
        </p:nvPicPr>
        <p:blipFill>
          <a:blip r:embed="rId5"/>
          <a:stretch>
            <a:fillRect/>
          </a:stretch>
        </p:blipFill>
        <p:spPr>
          <a:xfrm>
            <a:off x="9937750" y="2583759"/>
            <a:ext cx="33497" cy="5817298"/>
          </a:xfrm>
          <a:prstGeom prst="rect">
            <a:avLst/>
          </a:prstGeom>
          <a:ln w="3175">
            <a:miter lim="400000"/>
          </a:ln>
        </p:spPr>
      </p:pic>
    </p:spTree>
    <p:extLst>
      <p:ext uri="{BB962C8B-B14F-4D97-AF65-F5344CB8AC3E}">
        <p14:creationId xmlns:p14="http://schemas.microsoft.com/office/powerpoint/2010/main" val="373985320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4" name="Imagen" descr="Imagen"/>
          <p:cNvPicPr>
            <a:picLocks noChangeAspect="1"/>
          </p:cNvPicPr>
          <p:nvPr/>
        </p:nvPicPr>
        <p:blipFill>
          <a:blip r:embed="rId2"/>
          <a:stretch>
            <a:fillRect/>
          </a:stretch>
        </p:blipFill>
        <p:spPr>
          <a:xfrm>
            <a:off x="628904" y="396154"/>
            <a:ext cx="14807692" cy="566592"/>
          </a:xfrm>
          <a:prstGeom prst="rect">
            <a:avLst/>
          </a:prstGeom>
          <a:ln w="3175">
            <a:miter lim="400000"/>
          </a:ln>
        </p:spPr>
      </p:pic>
      <p:pic>
        <p:nvPicPr>
          <p:cNvPr id="235" name="Imagen" descr="Imagen"/>
          <p:cNvPicPr>
            <a:picLocks noChangeAspect="1"/>
          </p:cNvPicPr>
          <p:nvPr/>
        </p:nvPicPr>
        <p:blipFill>
          <a:blip r:embed="rId3"/>
          <a:stretch>
            <a:fillRect/>
          </a:stretch>
        </p:blipFill>
        <p:spPr>
          <a:xfrm>
            <a:off x="0" y="8359211"/>
            <a:ext cx="16256000" cy="782178"/>
          </a:xfrm>
          <a:prstGeom prst="rect">
            <a:avLst/>
          </a:prstGeom>
          <a:ln w="3175">
            <a:miter lim="400000"/>
          </a:ln>
        </p:spPr>
      </p:pic>
      <p:pic>
        <p:nvPicPr>
          <p:cNvPr id="236" name="Imagen" descr="Imagen"/>
          <p:cNvPicPr>
            <a:picLocks noChangeAspect="1"/>
          </p:cNvPicPr>
          <p:nvPr/>
        </p:nvPicPr>
        <p:blipFill>
          <a:blip r:embed="rId4"/>
          <a:stretch>
            <a:fillRect/>
          </a:stretch>
        </p:blipFill>
        <p:spPr>
          <a:xfrm>
            <a:off x="388893" y="8596448"/>
            <a:ext cx="4251414" cy="307703"/>
          </a:xfrm>
          <a:prstGeom prst="rect">
            <a:avLst/>
          </a:prstGeom>
          <a:ln w="3175">
            <a:miter lim="400000"/>
          </a:ln>
        </p:spPr>
      </p:pic>
      <p:sp>
        <p:nvSpPr>
          <p:cNvPr id="238" name="LOREM IPSUM LOREM IPSUM LOREM IPSUMLOREM IPSUMLOREM"/>
          <p:cNvSpPr txBox="1"/>
          <p:nvPr/>
        </p:nvSpPr>
        <p:spPr>
          <a:xfrm>
            <a:off x="3124200" y="1632699"/>
            <a:ext cx="10718800" cy="550565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3866" tIns="33866" rIns="33866" bIns="33866" anchor="ctr">
            <a:spAutoFit/>
          </a:bodyPr>
          <a:lstStyle/>
          <a:p>
            <a:pPr defTabSz="457200">
              <a:lnSpc>
                <a:spcPct val="150000"/>
              </a:lnSpc>
              <a:spcBef>
                <a:spcPts val="1500"/>
              </a:spcBef>
              <a:defRPr sz="3400" b="0">
                <a:solidFill>
                  <a:srgbClr val="ED361C"/>
                </a:solidFill>
                <a:latin typeface="HK Grotesk Pro Bold"/>
                <a:ea typeface="HK Grotesk Pro Bold"/>
                <a:cs typeface="HK Grotesk Pro Bold"/>
                <a:sym typeface="HK Grotesk Pro Bold"/>
              </a:defRPr>
            </a:pPr>
            <a:r>
              <a:rPr lang="es-MX" sz="4000" b="0" dirty="0">
                <a:solidFill>
                  <a:srgbClr val="ED361C"/>
                </a:solidFill>
                <a:latin typeface="HK Grotesk Pro Bold"/>
              </a:rPr>
              <a:t>En el caso de las mujeres, si bien existen varios casos en que se aplican medidas alternativas a la prisión preventiva, cuando están </a:t>
            </a:r>
            <a:r>
              <a:rPr lang="es-MX" sz="4000" b="0" u="sng" dirty="0">
                <a:solidFill>
                  <a:srgbClr val="ED361C"/>
                </a:solidFill>
                <a:latin typeface="HK Grotesk Pro Bold"/>
              </a:rPr>
              <a:t>embarazadas o en etapa de lactancia</a:t>
            </a:r>
            <a:r>
              <a:rPr lang="es-MX" sz="4000" b="0" dirty="0">
                <a:solidFill>
                  <a:srgbClr val="ED361C"/>
                </a:solidFill>
                <a:latin typeface="HK Grotesk Pro Bold"/>
              </a:rPr>
              <a:t>, sigue siendo una excepción y la regla es la prisión, por ello existen 31 niños/as con sus madres presas.</a:t>
            </a:r>
            <a:endParaRPr lang="es-PY" sz="4000" b="0" dirty="0">
              <a:solidFill>
                <a:srgbClr val="ED361C"/>
              </a:solidFill>
              <a:latin typeface="HK Grotesk Pro Bold"/>
            </a:endParaRPr>
          </a:p>
        </p:txBody>
      </p:sp>
      <p:sp>
        <p:nvSpPr>
          <p:cNvPr id="239"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40"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Tree>
    <p:extLst>
      <p:ext uri="{BB962C8B-B14F-4D97-AF65-F5344CB8AC3E}">
        <p14:creationId xmlns:p14="http://schemas.microsoft.com/office/powerpoint/2010/main" val="675116489"/>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3" name="Imagen" descr="Imagen"/>
          <p:cNvPicPr>
            <a:picLocks noChangeAspect="1"/>
          </p:cNvPicPr>
          <p:nvPr/>
        </p:nvPicPr>
        <p:blipFill>
          <a:blip r:embed="rId2"/>
          <a:stretch>
            <a:fillRect/>
          </a:stretch>
        </p:blipFill>
        <p:spPr>
          <a:xfrm>
            <a:off x="628904" y="396154"/>
            <a:ext cx="14807692" cy="566592"/>
          </a:xfrm>
          <a:prstGeom prst="rect">
            <a:avLst/>
          </a:prstGeom>
          <a:ln w="3175">
            <a:miter lim="400000"/>
          </a:ln>
        </p:spPr>
      </p:pic>
      <p:pic>
        <p:nvPicPr>
          <p:cNvPr id="244" name="Imagen" descr="Imagen"/>
          <p:cNvPicPr>
            <a:picLocks noChangeAspect="1"/>
          </p:cNvPicPr>
          <p:nvPr/>
        </p:nvPicPr>
        <p:blipFill>
          <a:blip r:embed="rId3"/>
          <a:stretch>
            <a:fillRect/>
          </a:stretch>
        </p:blipFill>
        <p:spPr>
          <a:xfrm>
            <a:off x="0" y="8359211"/>
            <a:ext cx="16256000" cy="782178"/>
          </a:xfrm>
          <a:prstGeom prst="rect">
            <a:avLst/>
          </a:prstGeom>
          <a:ln w="3175">
            <a:miter lim="400000"/>
          </a:ln>
        </p:spPr>
      </p:pic>
      <p:pic>
        <p:nvPicPr>
          <p:cNvPr id="245" name="Imagen" descr="Imagen"/>
          <p:cNvPicPr>
            <a:picLocks noChangeAspect="1"/>
          </p:cNvPicPr>
          <p:nvPr/>
        </p:nvPicPr>
        <p:blipFill>
          <a:blip r:embed="rId4"/>
          <a:stretch>
            <a:fillRect/>
          </a:stretch>
        </p:blipFill>
        <p:spPr>
          <a:xfrm>
            <a:off x="388893" y="8596448"/>
            <a:ext cx="4251414" cy="307703"/>
          </a:xfrm>
          <a:prstGeom prst="rect">
            <a:avLst/>
          </a:prstGeom>
          <a:ln w="3175">
            <a:miter lim="400000"/>
          </a:ln>
        </p:spPr>
      </p:pic>
      <p:sp>
        <p:nvSpPr>
          <p:cNvPr id="246" name="LOREM IPSUM LOREM IPSUM"/>
          <p:cNvSpPr txBox="1"/>
          <p:nvPr/>
        </p:nvSpPr>
        <p:spPr>
          <a:xfrm>
            <a:off x="3765208" y="4021071"/>
            <a:ext cx="9137992" cy="1279815"/>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3866" tIns="33866" rIns="33866" bIns="33866" anchor="ctr">
            <a:spAutoFit/>
          </a:bodyPr>
          <a:lstStyle>
            <a:lvl1pPr algn="l" defTabSz="457200">
              <a:lnSpc>
                <a:spcPct val="80000"/>
              </a:lnSpc>
              <a:spcBef>
                <a:spcPts val="1500"/>
              </a:spcBef>
              <a:defRPr sz="3300" b="0">
                <a:solidFill>
                  <a:srgbClr val="ED361C"/>
                </a:solidFill>
                <a:latin typeface="HK Grotesk Pro Bold"/>
                <a:ea typeface="HK Grotesk Pro Bold"/>
                <a:cs typeface="HK Grotesk Pro Bold"/>
                <a:sym typeface="HK Grotesk Pro Bold"/>
              </a:defRPr>
            </a:lvl1pPr>
          </a:lstStyle>
          <a:p>
            <a:r>
              <a:rPr lang="es-PY" sz="9600" dirty="0"/>
              <a:t>¡Muchas gracias!</a:t>
            </a:r>
            <a:r>
              <a:rPr sz="9600" dirty="0"/>
              <a:t>  </a:t>
            </a:r>
          </a:p>
        </p:txBody>
      </p:sp>
      <p:sp>
        <p:nvSpPr>
          <p:cNvPr id="247"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48"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Imagen" descr="Imagen"/>
          <p:cNvPicPr>
            <a:picLocks noChangeAspect="1"/>
          </p:cNvPicPr>
          <p:nvPr/>
        </p:nvPicPr>
        <p:blipFill>
          <a:blip r:embed="rId2"/>
          <a:srcRect t="4199" r="1202" b="4199"/>
          <a:stretch>
            <a:fillRect/>
          </a:stretch>
        </p:blipFill>
        <p:spPr>
          <a:xfrm>
            <a:off x="7905971" y="1208"/>
            <a:ext cx="8343507" cy="9141584"/>
          </a:xfrm>
          <a:prstGeom prst="rect">
            <a:avLst/>
          </a:prstGeom>
          <a:ln w="3175">
            <a:miter lim="400000"/>
          </a:ln>
        </p:spPr>
      </p:pic>
      <p:pic>
        <p:nvPicPr>
          <p:cNvPr id="129" name="Imagen" descr="Imagen"/>
          <p:cNvPicPr>
            <a:picLocks noChangeAspect="1"/>
          </p:cNvPicPr>
          <p:nvPr/>
        </p:nvPicPr>
        <p:blipFill>
          <a:blip r:embed="rId3"/>
          <a:stretch>
            <a:fillRect/>
          </a:stretch>
        </p:blipFill>
        <p:spPr>
          <a:xfrm>
            <a:off x="628904" y="396154"/>
            <a:ext cx="14807692" cy="566592"/>
          </a:xfrm>
          <a:prstGeom prst="rect">
            <a:avLst/>
          </a:prstGeom>
          <a:ln w="3175">
            <a:miter lim="400000"/>
          </a:ln>
        </p:spPr>
      </p:pic>
      <p:sp>
        <p:nvSpPr>
          <p:cNvPr id="131" name="LOREM IPSUM LOREM IPSUM LOREM IPSUM LOREM IPSUMLOREM  IPSUMLOREM IPSUM"/>
          <p:cNvSpPr txBox="1"/>
          <p:nvPr/>
        </p:nvSpPr>
        <p:spPr>
          <a:xfrm>
            <a:off x="1832857" y="857583"/>
            <a:ext cx="5278153" cy="331235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3866" tIns="33866" rIns="33866" bIns="33866" anchor="ctr">
            <a:spAutoFit/>
          </a:bodyPr>
          <a:lstStyle/>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4000" dirty="0"/>
              <a:t>DATOS</a:t>
            </a:r>
          </a:p>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4000" dirty="0"/>
              <a:t>SOBRE LAS MUJERES</a:t>
            </a:r>
          </a:p>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4000" dirty="0"/>
              <a:t>EN EL</a:t>
            </a:r>
          </a:p>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4000" dirty="0"/>
              <a:t>SISTEMA PENITENCIARIO</a:t>
            </a:r>
          </a:p>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4000" dirty="0"/>
              <a:t>PARAGUAYO</a:t>
            </a:r>
            <a:endParaRPr dirty="0"/>
          </a:p>
        </p:txBody>
      </p:sp>
      <p:pic>
        <p:nvPicPr>
          <p:cNvPr id="132" name="Imagen" descr="Imagen"/>
          <p:cNvPicPr>
            <a:picLocks noChangeAspect="1"/>
          </p:cNvPicPr>
          <p:nvPr/>
        </p:nvPicPr>
        <p:blipFill>
          <a:blip r:embed="rId4"/>
          <a:stretch>
            <a:fillRect/>
          </a:stretch>
        </p:blipFill>
        <p:spPr>
          <a:xfrm>
            <a:off x="0" y="8359211"/>
            <a:ext cx="16256000" cy="782178"/>
          </a:xfrm>
          <a:prstGeom prst="rect">
            <a:avLst/>
          </a:prstGeom>
          <a:ln w="3175">
            <a:miter lim="400000"/>
          </a:ln>
        </p:spPr>
      </p:pic>
      <p:pic>
        <p:nvPicPr>
          <p:cNvPr id="133" name="Imagen" descr="Imagen"/>
          <p:cNvPicPr>
            <a:picLocks noChangeAspect="1"/>
          </p:cNvPicPr>
          <p:nvPr/>
        </p:nvPicPr>
        <p:blipFill>
          <a:blip r:embed="rId5"/>
          <a:stretch>
            <a:fillRect/>
          </a:stretch>
        </p:blipFill>
        <p:spPr>
          <a:xfrm>
            <a:off x="388893" y="8596448"/>
            <a:ext cx="4251414" cy="307703"/>
          </a:xfrm>
          <a:prstGeom prst="rect">
            <a:avLst/>
          </a:prstGeom>
          <a:ln w="3175">
            <a:miter lim="400000"/>
          </a:ln>
        </p:spPr>
      </p:pic>
      <p:sp>
        <p:nvSpPr>
          <p:cNvPr id="136" name="Lorem Ipsum ha sido el texto de relleno estándar de las industrias desde el año 1500, cuando un impresor (N. delT.Lorem ipsum dolor sit amet,"/>
          <p:cNvSpPr txBox="1"/>
          <p:nvPr/>
        </p:nvSpPr>
        <p:spPr>
          <a:xfrm>
            <a:off x="8430453" y="1515996"/>
            <a:ext cx="7444547" cy="579303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3866" tIns="33866" rIns="33866" bIns="33866" anchor="ctr">
            <a:spAutoFit/>
          </a:bodyPr>
          <a:lstStyle>
            <a:lvl1pPr marL="238125" indent="-238125" algn="l" defTabSz="457200">
              <a:lnSpc>
                <a:spcPts val="4300"/>
              </a:lnSpc>
              <a:spcBef>
                <a:spcPts val="1500"/>
              </a:spcBef>
              <a:buSzPct val="125000"/>
              <a:buChar char="•"/>
              <a:defRPr b="0">
                <a:solidFill>
                  <a:srgbClr val="5E5E5E"/>
                </a:solidFill>
                <a:latin typeface="HK Grotesk Pro Medium"/>
                <a:ea typeface="HK Grotesk Pro Medium"/>
                <a:cs typeface="HK Grotesk Pro Medium"/>
                <a:sym typeface="HK Grotesk Pro Medium"/>
              </a:defRPr>
            </a:lvl1pPr>
          </a:lstStyle>
          <a:p>
            <a:pPr marL="0" indent="0">
              <a:lnSpc>
                <a:spcPct val="100000"/>
              </a:lnSpc>
              <a:spcBef>
                <a:spcPts val="600"/>
              </a:spcBef>
              <a:buNone/>
            </a:pPr>
            <a:r>
              <a:rPr lang="es-PY" sz="8800" b="1" dirty="0">
                <a:solidFill>
                  <a:schemeClr val="tx1"/>
                </a:solidFill>
              </a:rPr>
              <a:t>18.043</a:t>
            </a:r>
          </a:p>
          <a:p>
            <a:pPr marL="0" indent="0">
              <a:lnSpc>
                <a:spcPct val="100000"/>
              </a:lnSpc>
              <a:spcBef>
                <a:spcPts val="600"/>
              </a:spcBef>
              <a:buNone/>
            </a:pPr>
            <a:r>
              <a:rPr lang="es-PY" sz="4000" dirty="0"/>
              <a:t>Personas privadas de libertad (PPL)</a:t>
            </a:r>
          </a:p>
          <a:p>
            <a:pPr marL="0" indent="0">
              <a:lnSpc>
                <a:spcPct val="100000"/>
              </a:lnSpc>
              <a:spcBef>
                <a:spcPts val="600"/>
              </a:spcBef>
              <a:buNone/>
            </a:pPr>
            <a:endParaRPr lang="es-PY" sz="1800" dirty="0"/>
          </a:p>
          <a:p>
            <a:pPr marL="0" indent="0">
              <a:lnSpc>
                <a:spcPct val="100000"/>
              </a:lnSpc>
              <a:spcBef>
                <a:spcPts val="600"/>
              </a:spcBef>
              <a:buNone/>
            </a:pPr>
            <a:r>
              <a:rPr lang="es-PY" sz="8800" b="1" dirty="0">
                <a:solidFill>
                  <a:schemeClr val="tx1"/>
                </a:solidFill>
              </a:rPr>
              <a:t>995 (5,5%)</a:t>
            </a:r>
          </a:p>
          <a:p>
            <a:pPr marL="0" indent="0">
              <a:lnSpc>
                <a:spcPct val="100000"/>
              </a:lnSpc>
              <a:spcBef>
                <a:spcPts val="600"/>
              </a:spcBef>
              <a:buNone/>
            </a:pPr>
            <a:r>
              <a:rPr lang="es-PY" sz="4000" dirty="0"/>
              <a:t>Mujeres privadas de libertad (MPL)</a:t>
            </a:r>
          </a:p>
          <a:p>
            <a:pPr marL="0" indent="0">
              <a:lnSpc>
                <a:spcPct val="100000"/>
              </a:lnSpc>
              <a:spcBef>
                <a:spcPts val="600"/>
              </a:spcBef>
              <a:buNone/>
            </a:pPr>
            <a:endParaRPr lang="es-PY" sz="4000" dirty="0"/>
          </a:p>
          <a:p>
            <a:pPr marL="0" indent="0">
              <a:lnSpc>
                <a:spcPct val="100000"/>
              </a:lnSpc>
              <a:spcBef>
                <a:spcPts val="600"/>
              </a:spcBef>
              <a:buNone/>
            </a:pPr>
            <a:r>
              <a:rPr lang="es-PY" sz="2800" dirty="0"/>
              <a:t>[Parte Diario del 30/4/2024]</a:t>
            </a:r>
            <a:endParaRPr lang="es-PY" dirty="0"/>
          </a:p>
        </p:txBody>
      </p:sp>
      <p:sp>
        <p:nvSpPr>
          <p:cNvPr id="137"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138"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pic>
        <p:nvPicPr>
          <p:cNvPr id="139" name="Imagen" descr="Imagen"/>
          <p:cNvPicPr>
            <a:picLocks noChangeAspect="1"/>
          </p:cNvPicPr>
          <p:nvPr/>
        </p:nvPicPr>
        <p:blipFill>
          <a:blip r:embed="rId6"/>
          <a:stretch>
            <a:fillRect/>
          </a:stretch>
        </p:blipFill>
        <p:spPr>
          <a:xfrm>
            <a:off x="2201661" y="4688275"/>
            <a:ext cx="3086101" cy="2522894"/>
          </a:xfrm>
          <a:prstGeom prst="rect">
            <a:avLst/>
          </a:prstGeom>
          <a:ln w="3175">
            <a:miter lim="400000"/>
          </a:ln>
        </p:spPr>
      </p:pic>
    </p:spTree>
    <p:extLst>
      <p:ext uri="{BB962C8B-B14F-4D97-AF65-F5344CB8AC3E}">
        <p14:creationId xmlns:p14="http://schemas.microsoft.com/office/powerpoint/2010/main" val="427918902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3" name="Imagen" descr="Imagen"/>
          <p:cNvPicPr>
            <a:picLocks noChangeAspect="1"/>
          </p:cNvPicPr>
          <p:nvPr/>
        </p:nvPicPr>
        <p:blipFill>
          <a:blip r:embed="rId2"/>
          <a:stretch>
            <a:fillRect/>
          </a:stretch>
        </p:blipFill>
        <p:spPr>
          <a:xfrm>
            <a:off x="628904" y="396154"/>
            <a:ext cx="14807692" cy="566592"/>
          </a:xfrm>
          <a:prstGeom prst="rect">
            <a:avLst/>
          </a:prstGeom>
          <a:ln w="3175">
            <a:miter lim="400000"/>
          </a:ln>
        </p:spPr>
      </p:pic>
      <p:pic>
        <p:nvPicPr>
          <p:cNvPr id="244" name="Imagen" descr="Imagen"/>
          <p:cNvPicPr>
            <a:picLocks noChangeAspect="1"/>
          </p:cNvPicPr>
          <p:nvPr/>
        </p:nvPicPr>
        <p:blipFill>
          <a:blip r:embed="rId3"/>
          <a:stretch>
            <a:fillRect/>
          </a:stretch>
        </p:blipFill>
        <p:spPr>
          <a:xfrm>
            <a:off x="0" y="8359211"/>
            <a:ext cx="16256000" cy="782178"/>
          </a:xfrm>
          <a:prstGeom prst="rect">
            <a:avLst/>
          </a:prstGeom>
          <a:ln w="3175">
            <a:miter lim="400000"/>
          </a:ln>
        </p:spPr>
      </p:pic>
      <p:pic>
        <p:nvPicPr>
          <p:cNvPr id="245" name="Imagen" descr="Imagen"/>
          <p:cNvPicPr>
            <a:picLocks noChangeAspect="1"/>
          </p:cNvPicPr>
          <p:nvPr/>
        </p:nvPicPr>
        <p:blipFill>
          <a:blip r:embed="rId4"/>
          <a:stretch>
            <a:fillRect/>
          </a:stretch>
        </p:blipFill>
        <p:spPr>
          <a:xfrm>
            <a:off x="388893" y="8596448"/>
            <a:ext cx="4251414" cy="307703"/>
          </a:xfrm>
          <a:prstGeom prst="rect">
            <a:avLst/>
          </a:prstGeom>
          <a:ln w="3175">
            <a:miter lim="400000"/>
          </a:ln>
        </p:spPr>
      </p:pic>
      <p:sp>
        <p:nvSpPr>
          <p:cNvPr id="246" name="LOREM IPSUM LOREM IPSUM"/>
          <p:cNvSpPr txBox="1"/>
          <p:nvPr/>
        </p:nvSpPr>
        <p:spPr>
          <a:xfrm>
            <a:off x="1676400" y="1256205"/>
            <a:ext cx="12877800" cy="48478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3866" tIns="33866" rIns="33866" bIns="33866" anchor="ctr">
            <a:spAutoFit/>
          </a:bodyPr>
          <a:lstStyle>
            <a:lvl1pPr algn="l" defTabSz="457200">
              <a:lnSpc>
                <a:spcPct val="80000"/>
              </a:lnSpc>
              <a:spcBef>
                <a:spcPts val="1500"/>
              </a:spcBef>
              <a:defRPr sz="3300" b="0">
                <a:solidFill>
                  <a:srgbClr val="ED361C"/>
                </a:solidFill>
                <a:latin typeface="HK Grotesk Pro Bold"/>
                <a:ea typeface="HK Grotesk Pro Bold"/>
                <a:cs typeface="HK Grotesk Pro Bold"/>
                <a:sym typeface="HK Grotesk Pro Bold"/>
              </a:defRPr>
            </a:lvl1pPr>
          </a:lstStyle>
          <a:p>
            <a:pPr algn="ctr"/>
            <a:r>
              <a:rPr lang="es-PY" dirty="0"/>
              <a:t>DISTRIBUCIÓN DE LAS MUJERES EN LOS CENTROS PENITENCIARIOS</a:t>
            </a:r>
            <a:endParaRPr dirty="0"/>
          </a:p>
        </p:txBody>
      </p:sp>
      <p:sp>
        <p:nvSpPr>
          <p:cNvPr id="247"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48"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graphicFrame>
        <p:nvGraphicFramePr>
          <p:cNvPr id="3" name="Gráfico 2">
            <a:extLst>
              <a:ext uri="{FF2B5EF4-FFF2-40B4-BE49-F238E27FC236}">
                <a16:creationId xmlns:a16="http://schemas.microsoft.com/office/drawing/2014/main" id="{A13AD1D5-D632-725A-E27C-DDB33E0A0919}"/>
              </a:ext>
            </a:extLst>
          </p:cNvPr>
          <p:cNvGraphicFramePr/>
          <p:nvPr>
            <p:extLst>
              <p:ext uri="{D42A27DB-BD31-4B8C-83A1-F6EECF244321}">
                <p14:modId xmlns:p14="http://schemas.microsoft.com/office/powerpoint/2010/main" val="4007579417"/>
              </p:ext>
            </p:extLst>
          </p:nvPr>
        </p:nvGraphicFramePr>
        <p:xfrm>
          <a:off x="2089150" y="1978231"/>
          <a:ext cx="12077700" cy="614374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94197738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3" name="Imagen" descr="Imagen"/>
          <p:cNvPicPr>
            <a:picLocks noChangeAspect="1"/>
          </p:cNvPicPr>
          <p:nvPr/>
        </p:nvPicPr>
        <p:blipFill>
          <a:blip r:embed="rId2"/>
          <a:stretch>
            <a:fillRect/>
          </a:stretch>
        </p:blipFill>
        <p:spPr>
          <a:xfrm>
            <a:off x="628904" y="396154"/>
            <a:ext cx="14807692" cy="566592"/>
          </a:xfrm>
          <a:prstGeom prst="rect">
            <a:avLst/>
          </a:prstGeom>
          <a:ln w="3175">
            <a:miter lim="400000"/>
          </a:ln>
        </p:spPr>
      </p:pic>
      <p:pic>
        <p:nvPicPr>
          <p:cNvPr id="244" name="Imagen" descr="Imagen"/>
          <p:cNvPicPr>
            <a:picLocks noChangeAspect="1"/>
          </p:cNvPicPr>
          <p:nvPr/>
        </p:nvPicPr>
        <p:blipFill>
          <a:blip r:embed="rId3"/>
          <a:stretch>
            <a:fillRect/>
          </a:stretch>
        </p:blipFill>
        <p:spPr>
          <a:xfrm>
            <a:off x="0" y="8359211"/>
            <a:ext cx="16256000" cy="782178"/>
          </a:xfrm>
          <a:prstGeom prst="rect">
            <a:avLst/>
          </a:prstGeom>
          <a:ln w="3175">
            <a:miter lim="400000"/>
          </a:ln>
        </p:spPr>
      </p:pic>
      <p:pic>
        <p:nvPicPr>
          <p:cNvPr id="245" name="Imagen" descr="Imagen"/>
          <p:cNvPicPr>
            <a:picLocks noChangeAspect="1"/>
          </p:cNvPicPr>
          <p:nvPr/>
        </p:nvPicPr>
        <p:blipFill>
          <a:blip r:embed="rId4"/>
          <a:stretch>
            <a:fillRect/>
          </a:stretch>
        </p:blipFill>
        <p:spPr>
          <a:xfrm>
            <a:off x="388893" y="8596448"/>
            <a:ext cx="4251414" cy="307703"/>
          </a:xfrm>
          <a:prstGeom prst="rect">
            <a:avLst/>
          </a:prstGeom>
          <a:ln w="3175">
            <a:miter lim="400000"/>
          </a:ln>
        </p:spPr>
      </p:pic>
      <p:sp>
        <p:nvSpPr>
          <p:cNvPr id="246" name="LOREM IPSUM LOREM IPSUM"/>
          <p:cNvSpPr txBox="1"/>
          <p:nvPr/>
        </p:nvSpPr>
        <p:spPr>
          <a:xfrm>
            <a:off x="1676400" y="1256205"/>
            <a:ext cx="12877800" cy="48478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3866" tIns="33866" rIns="33866" bIns="33866" anchor="ctr">
            <a:spAutoFit/>
          </a:bodyPr>
          <a:lstStyle>
            <a:lvl1pPr algn="l" defTabSz="457200">
              <a:lnSpc>
                <a:spcPct val="80000"/>
              </a:lnSpc>
              <a:spcBef>
                <a:spcPts val="1500"/>
              </a:spcBef>
              <a:defRPr sz="3300" b="0">
                <a:solidFill>
                  <a:srgbClr val="ED361C"/>
                </a:solidFill>
                <a:latin typeface="HK Grotesk Pro Bold"/>
                <a:ea typeface="HK Grotesk Pro Bold"/>
                <a:cs typeface="HK Grotesk Pro Bold"/>
                <a:sym typeface="HK Grotesk Pro Bold"/>
              </a:defRPr>
            </a:lvl1pPr>
          </a:lstStyle>
          <a:p>
            <a:pPr algn="ctr"/>
            <a:r>
              <a:rPr lang="es-PY" dirty="0"/>
              <a:t>MUJERES PREVENIDAS Y CONDENADAS</a:t>
            </a:r>
            <a:endParaRPr dirty="0"/>
          </a:p>
        </p:txBody>
      </p:sp>
      <p:sp>
        <p:nvSpPr>
          <p:cNvPr id="247"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48"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mc:AlternateContent xmlns:mc="http://schemas.openxmlformats.org/markup-compatibility/2006" xmlns:cx1="http://schemas.microsoft.com/office/drawing/2015/9/8/chartex">
        <mc:Choice Requires="cx1">
          <p:graphicFrame>
            <p:nvGraphicFramePr>
              <p:cNvPr id="4" name="Gráfico 3">
                <a:extLst>
                  <a:ext uri="{FF2B5EF4-FFF2-40B4-BE49-F238E27FC236}">
                    <a16:creationId xmlns:a16="http://schemas.microsoft.com/office/drawing/2014/main" id="{CE60AA15-C3C3-C73F-6F8B-76D31262C6EE}"/>
                  </a:ext>
                </a:extLst>
              </p:cNvPr>
              <p:cNvGraphicFramePr/>
              <p:nvPr>
                <p:extLst>
                  <p:ext uri="{D42A27DB-BD31-4B8C-83A1-F6EECF244321}">
                    <p14:modId xmlns:p14="http://schemas.microsoft.com/office/powerpoint/2010/main" val="3072462040"/>
                  </p:ext>
                </p:extLst>
              </p:nvPr>
            </p:nvGraphicFramePr>
            <p:xfrm>
              <a:off x="3251199" y="2034453"/>
              <a:ext cx="9122569" cy="5728540"/>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4" name="Gráfico 3">
                <a:extLst>
                  <a:ext uri="{FF2B5EF4-FFF2-40B4-BE49-F238E27FC236}">
                    <a16:creationId xmlns:a16="http://schemas.microsoft.com/office/drawing/2014/main" id="{CE60AA15-C3C3-C73F-6F8B-76D31262C6EE}"/>
                  </a:ext>
                </a:extLst>
              </p:cNvPr>
              <p:cNvPicPr>
                <a:picLocks noGrp="1" noRot="1" noChangeAspect="1" noMove="1" noResize="1" noEditPoints="1" noAdjustHandles="1" noChangeArrowheads="1" noChangeShapeType="1"/>
              </p:cNvPicPr>
              <p:nvPr/>
            </p:nvPicPr>
            <p:blipFill>
              <a:blip r:embed="rId6"/>
              <a:stretch>
                <a:fillRect/>
              </a:stretch>
            </p:blipFill>
            <p:spPr>
              <a:xfrm>
                <a:off x="3251199" y="2034453"/>
                <a:ext cx="9122569" cy="5728540"/>
              </a:xfrm>
              <a:prstGeom prst="rect">
                <a:avLst/>
              </a:prstGeom>
            </p:spPr>
          </p:pic>
        </mc:Fallback>
      </mc:AlternateContent>
    </p:spTree>
    <p:extLst>
      <p:ext uri="{BB962C8B-B14F-4D97-AF65-F5344CB8AC3E}">
        <p14:creationId xmlns:p14="http://schemas.microsoft.com/office/powerpoint/2010/main" val="337634753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3" name="Imagen" descr="Imagen"/>
          <p:cNvPicPr>
            <a:picLocks noChangeAspect="1"/>
          </p:cNvPicPr>
          <p:nvPr/>
        </p:nvPicPr>
        <p:blipFill>
          <a:blip r:embed="rId2"/>
          <a:stretch>
            <a:fillRect/>
          </a:stretch>
        </p:blipFill>
        <p:spPr>
          <a:xfrm>
            <a:off x="628904" y="396154"/>
            <a:ext cx="14807692" cy="566592"/>
          </a:xfrm>
          <a:prstGeom prst="rect">
            <a:avLst/>
          </a:prstGeom>
          <a:ln w="3175">
            <a:miter lim="400000"/>
          </a:ln>
        </p:spPr>
      </p:pic>
      <p:pic>
        <p:nvPicPr>
          <p:cNvPr id="244" name="Imagen" descr="Imagen"/>
          <p:cNvPicPr>
            <a:picLocks noChangeAspect="1"/>
          </p:cNvPicPr>
          <p:nvPr/>
        </p:nvPicPr>
        <p:blipFill>
          <a:blip r:embed="rId3"/>
          <a:stretch>
            <a:fillRect/>
          </a:stretch>
        </p:blipFill>
        <p:spPr>
          <a:xfrm>
            <a:off x="0" y="8359211"/>
            <a:ext cx="16256000" cy="782178"/>
          </a:xfrm>
          <a:prstGeom prst="rect">
            <a:avLst/>
          </a:prstGeom>
          <a:ln w="3175">
            <a:miter lim="400000"/>
          </a:ln>
        </p:spPr>
      </p:pic>
      <p:pic>
        <p:nvPicPr>
          <p:cNvPr id="245" name="Imagen" descr="Imagen"/>
          <p:cNvPicPr>
            <a:picLocks noChangeAspect="1"/>
          </p:cNvPicPr>
          <p:nvPr/>
        </p:nvPicPr>
        <p:blipFill>
          <a:blip r:embed="rId4"/>
          <a:stretch>
            <a:fillRect/>
          </a:stretch>
        </p:blipFill>
        <p:spPr>
          <a:xfrm>
            <a:off x="388893" y="8596448"/>
            <a:ext cx="4251414" cy="307703"/>
          </a:xfrm>
          <a:prstGeom prst="rect">
            <a:avLst/>
          </a:prstGeom>
          <a:ln w="3175">
            <a:miter lim="400000"/>
          </a:ln>
        </p:spPr>
      </p:pic>
      <p:sp>
        <p:nvSpPr>
          <p:cNvPr id="246" name="LOREM IPSUM LOREM IPSUM"/>
          <p:cNvSpPr txBox="1"/>
          <p:nvPr/>
        </p:nvSpPr>
        <p:spPr>
          <a:xfrm>
            <a:off x="1676400" y="1256205"/>
            <a:ext cx="12877800" cy="48478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3866" tIns="33866" rIns="33866" bIns="33866" anchor="ctr">
            <a:spAutoFit/>
          </a:bodyPr>
          <a:lstStyle>
            <a:lvl1pPr algn="l" defTabSz="457200">
              <a:lnSpc>
                <a:spcPct val="80000"/>
              </a:lnSpc>
              <a:spcBef>
                <a:spcPts val="1500"/>
              </a:spcBef>
              <a:defRPr sz="3300" b="0">
                <a:solidFill>
                  <a:srgbClr val="ED361C"/>
                </a:solidFill>
                <a:latin typeface="HK Grotesk Pro Bold"/>
                <a:ea typeface="HK Grotesk Pro Bold"/>
                <a:cs typeface="HK Grotesk Pro Bold"/>
                <a:sym typeface="HK Grotesk Pro Bold"/>
              </a:defRPr>
            </a:lvl1pPr>
          </a:lstStyle>
          <a:p>
            <a:pPr algn="ctr"/>
            <a:r>
              <a:rPr lang="es-PY" dirty="0"/>
              <a:t>MUJERES PREVENIDAS Y CONDENADAS POR CENTRO PENITENCIARIO</a:t>
            </a:r>
            <a:endParaRPr dirty="0"/>
          </a:p>
        </p:txBody>
      </p:sp>
      <p:sp>
        <p:nvSpPr>
          <p:cNvPr id="247"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48"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graphicFrame>
        <p:nvGraphicFramePr>
          <p:cNvPr id="2" name="Gráfico 1">
            <a:extLst>
              <a:ext uri="{FF2B5EF4-FFF2-40B4-BE49-F238E27FC236}">
                <a16:creationId xmlns:a16="http://schemas.microsoft.com/office/drawing/2014/main" id="{3E630D36-FE2B-7004-B805-2307BDD86B0C}"/>
              </a:ext>
            </a:extLst>
          </p:cNvPr>
          <p:cNvGraphicFramePr/>
          <p:nvPr>
            <p:extLst>
              <p:ext uri="{D42A27DB-BD31-4B8C-83A1-F6EECF244321}">
                <p14:modId xmlns:p14="http://schemas.microsoft.com/office/powerpoint/2010/main" val="1327658677"/>
              </p:ext>
            </p:extLst>
          </p:nvPr>
        </p:nvGraphicFramePr>
        <p:xfrm>
          <a:off x="2082800" y="1859613"/>
          <a:ext cx="11455400" cy="638097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2678186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3" name="Imagen" descr="Imagen"/>
          <p:cNvPicPr>
            <a:picLocks noChangeAspect="1"/>
          </p:cNvPicPr>
          <p:nvPr/>
        </p:nvPicPr>
        <p:blipFill>
          <a:blip r:embed="rId2"/>
          <a:stretch>
            <a:fillRect/>
          </a:stretch>
        </p:blipFill>
        <p:spPr>
          <a:xfrm>
            <a:off x="628904" y="396154"/>
            <a:ext cx="14807692" cy="566592"/>
          </a:xfrm>
          <a:prstGeom prst="rect">
            <a:avLst/>
          </a:prstGeom>
          <a:ln w="3175">
            <a:miter lim="400000"/>
          </a:ln>
        </p:spPr>
      </p:pic>
      <p:pic>
        <p:nvPicPr>
          <p:cNvPr id="244" name="Imagen" descr="Imagen"/>
          <p:cNvPicPr>
            <a:picLocks noChangeAspect="1"/>
          </p:cNvPicPr>
          <p:nvPr/>
        </p:nvPicPr>
        <p:blipFill>
          <a:blip r:embed="rId3"/>
          <a:stretch>
            <a:fillRect/>
          </a:stretch>
        </p:blipFill>
        <p:spPr>
          <a:xfrm>
            <a:off x="0" y="8359211"/>
            <a:ext cx="16256000" cy="782178"/>
          </a:xfrm>
          <a:prstGeom prst="rect">
            <a:avLst/>
          </a:prstGeom>
          <a:ln w="3175">
            <a:miter lim="400000"/>
          </a:ln>
        </p:spPr>
      </p:pic>
      <p:pic>
        <p:nvPicPr>
          <p:cNvPr id="245" name="Imagen" descr="Imagen"/>
          <p:cNvPicPr>
            <a:picLocks noChangeAspect="1"/>
          </p:cNvPicPr>
          <p:nvPr/>
        </p:nvPicPr>
        <p:blipFill>
          <a:blip r:embed="rId4"/>
          <a:stretch>
            <a:fillRect/>
          </a:stretch>
        </p:blipFill>
        <p:spPr>
          <a:xfrm>
            <a:off x="388893" y="8596448"/>
            <a:ext cx="4251414" cy="307703"/>
          </a:xfrm>
          <a:prstGeom prst="rect">
            <a:avLst/>
          </a:prstGeom>
          <a:ln w="3175">
            <a:miter lim="400000"/>
          </a:ln>
        </p:spPr>
      </p:pic>
      <p:sp>
        <p:nvSpPr>
          <p:cNvPr id="246" name="LOREM IPSUM LOREM IPSUM"/>
          <p:cNvSpPr txBox="1"/>
          <p:nvPr/>
        </p:nvSpPr>
        <p:spPr>
          <a:xfrm>
            <a:off x="1676400" y="1256205"/>
            <a:ext cx="12877800" cy="48478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3866" tIns="33866" rIns="33866" bIns="33866" anchor="ctr">
            <a:spAutoFit/>
          </a:bodyPr>
          <a:lstStyle>
            <a:lvl1pPr algn="l" defTabSz="457200">
              <a:lnSpc>
                <a:spcPct val="80000"/>
              </a:lnSpc>
              <a:spcBef>
                <a:spcPts val="1500"/>
              </a:spcBef>
              <a:defRPr sz="3300" b="0">
                <a:solidFill>
                  <a:srgbClr val="ED361C"/>
                </a:solidFill>
                <a:latin typeface="HK Grotesk Pro Bold"/>
                <a:ea typeface="HK Grotesk Pro Bold"/>
                <a:cs typeface="HK Grotesk Pro Bold"/>
                <a:sym typeface="HK Grotesk Pro Bold"/>
              </a:defRPr>
            </a:lvl1pPr>
          </a:lstStyle>
          <a:p>
            <a:r>
              <a:rPr lang="es-PY" dirty="0"/>
              <a:t>TENDENCIA AL AUMENTO DE LA POBLACIÓN DE MUJERES ENCARCELADAS</a:t>
            </a:r>
            <a:endParaRPr dirty="0"/>
          </a:p>
        </p:txBody>
      </p:sp>
      <p:sp>
        <p:nvSpPr>
          <p:cNvPr id="247"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48"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graphicFrame>
        <p:nvGraphicFramePr>
          <p:cNvPr id="2" name="Gráfico 1">
            <a:extLst>
              <a:ext uri="{FF2B5EF4-FFF2-40B4-BE49-F238E27FC236}">
                <a16:creationId xmlns:a16="http://schemas.microsoft.com/office/drawing/2014/main" id="{63F1790B-809C-7C96-E4DD-468688F84EFE}"/>
              </a:ext>
            </a:extLst>
          </p:cNvPr>
          <p:cNvGraphicFramePr/>
          <p:nvPr/>
        </p:nvGraphicFramePr>
        <p:xfrm>
          <a:off x="2222500" y="1978232"/>
          <a:ext cx="11811000" cy="614374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1543380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3" name="Imagen" descr="Imagen"/>
          <p:cNvPicPr>
            <a:picLocks noChangeAspect="1"/>
          </p:cNvPicPr>
          <p:nvPr/>
        </p:nvPicPr>
        <p:blipFill>
          <a:blip r:embed="rId2"/>
          <a:stretch>
            <a:fillRect/>
          </a:stretch>
        </p:blipFill>
        <p:spPr>
          <a:xfrm>
            <a:off x="628904" y="396154"/>
            <a:ext cx="14807692" cy="566592"/>
          </a:xfrm>
          <a:prstGeom prst="rect">
            <a:avLst/>
          </a:prstGeom>
          <a:ln w="3175">
            <a:miter lim="400000"/>
          </a:ln>
        </p:spPr>
      </p:pic>
      <p:pic>
        <p:nvPicPr>
          <p:cNvPr id="244" name="Imagen" descr="Imagen"/>
          <p:cNvPicPr>
            <a:picLocks noChangeAspect="1"/>
          </p:cNvPicPr>
          <p:nvPr/>
        </p:nvPicPr>
        <p:blipFill>
          <a:blip r:embed="rId3"/>
          <a:stretch>
            <a:fillRect/>
          </a:stretch>
        </p:blipFill>
        <p:spPr>
          <a:xfrm>
            <a:off x="0" y="8359211"/>
            <a:ext cx="16256000" cy="782178"/>
          </a:xfrm>
          <a:prstGeom prst="rect">
            <a:avLst/>
          </a:prstGeom>
          <a:ln w="3175">
            <a:miter lim="400000"/>
          </a:ln>
        </p:spPr>
      </p:pic>
      <p:pic>
        <p:nvPicPr>
          <p:cNvPr id="245" name="Imagen" descr="Imagen"/>
          <p:cNvPicPr>
            <a:picLocks noChangeAspect="1"/>
          </p:cNvPicPr>
          <p:nvPr/>
        </p:nvPicPr>
        <p:blipFill>
          <a:blip r:embed="rId4"/>
          <a:stretch>
            <a:fillRect/>
          </a:stretch>
        </p:blipFill>
        <p:spPr>
          <a:xfrm>
            <a:off x="388893" y="8596448"/>
            <a:ext cx="4251414" cy="307703"/>
          </a:xfrm>
          <a:prstGeom prst="rect">
            <a:avLst/>
          </a:prstGeom>
          <a:ln w="3175">
            <a:miter lim="400000"/>
          </a:ln>
        </p:spPr>
      </p:pic>
      <p:sp>
        <p:nvSpPr>
          <p:cNvPr id="246" name="LOREM IPSUM LOREM IPSUM"/>
          <p:cNvSpPr txBox="1"/>
          <p:nvPr/>
        </p:nvSpPr>
        <p:spPr>
          <a:xfrm>
            <a:off x="1219200" y="2170608"/>
            <a:ext cx="3200400" cy="379838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3866" tIns="33866" rIns="33866" bIns="33866" anchor="ctr">
            <a:spAutoFit/>
          </a:bodyPr>
          <a:lstStyle>
            <a:lvl1pPr algn="l" defTabSz="457200">
              <a:lnSpc>
                <a:spcPct val="80000"/>
              </a:lnSpc>
              <a:spcBef>
                <a:spcPts val="1500"/>
              </a:spcBef>
              <a:defRPr sz="3300" b="0">
                <a:solidFill>
                  <a:srgbClr val="ED361C"/>
                </a:solidFill>
                <a:latin typeface="HK Grotesk Pro Bold"/>
                <a:ea typeface="HK Grotesk Pro Bold"/>
                <a:cs typeface="HK Grotesk Pro Bold"/>
                <a:sym typeface="HK Grotesk Pro Bold"/>
              </a:defRPr>
            </a:lvl1pPr>
          </a:lstStyle>
          <a:p>
            <a:pPr>
              <a:lnSpc>
                <a:spcPct val="150000"/>
              </a:lnSpc>
            </a:pPr>
            <a:r>
              <a:rPr lang="es-PY" dirty="0"/>
              <a:t>TENDENCIA DE LA POBLACIÓN DE MUJERES  PREVENIDAS Y CONDENADAS</a:t>
            </a:r>
            <a:endParaRPr dirty="0"/>
          </a:p>
        </p:txBody>
      </p:sp>
      <p:sp>
        <p:nvSpPr>
          <p:cNvPr id="247"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248"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graphicFrame>
        <p:nvGraphicFramePr>
          <p:cNvPr id="3" name="Gráfico 2">
            <a:extLst>
              <a:ext uri="{FF2B5EF4-FFF2-40B4-BE49-F238E27FC236}">
                <a16:creationId xmlns:a16="http://schemas.microsoft.com/office/drawing/2014/main" id="{6A314707-244C-557C-C7D9-E1AF099FD8EC}"/>
              </a:ext>
            </a:extLst>
          </p:cNvPr>
          <p:cNvGraphicFramePr/>
          <p:nvPr>
            <p:extLst>
              <p:ext uri="{D42A27DB-BD31-4B8C-83A1-F6EECF244321}">
                <p14:modId xmlns:p14="http://schemas.microsoft.com/office/powerpoint/2010/main" val="3473631500"/>
              </p:ext>
            </p:extLst>
          </p:nvPr>
        </p:nvGraphicFramePr>
        <p:xfrm>
          <a:off x="5060695" y="962746"/>
          <a:ext cx="10375901" cy="71296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68575858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3" name="Imagen" descr="Imagen"/>
          <p:cNvPicPr>
            <a:picLocks noChangeAspect="1"/>
          </p:cNvPicPr>
          <p:nvPr/>
        </p:nvPicPr>
        <p:blipFill>
          <a:blip r:embed="rId2"/>
          <a:srcRect t="4199" r="1202" b="4199"/>
          <a:stretch>
            <a:fillRect/>
          </a:stretch>
        </p:blipFill>
        <p:spPr>
          <a:xfrm>
            <a:off x="7905971" y="1190"/>
            <a:ext cx="8343507" cy="9141585"/>
          </a:xfrm>
          <a:prstGeom prst="rect">
            <a:avLst/>
          </a:prstGeom>
          <a:ln w="3175">
            <a:miter lim="400000"/>
          </a:ln>
        </p:spPr>
      </p:pic>
      <p:pic>
        <p:nvPicPr>
          <p:cNvPr id="184" name="Imagen" descr="Imagen"/>
          <p:cNvPicPr>
            <a:picLocks noChangeAspect="1"/>
          </p:cNvPicPr>
          <p:nvPr/>
        </p:nvPicPr>
        <p:blipFill>
          <a:blip r:embed="rId3"/>
          <a:stretch>
            <a:fillRect/>
          </a:stretch>
        </p:blipFill>
        <p:spPr>
          <a:xfrm>
            <a:off x="628904" y="396154"/>
            <a:ext cx="14807692" cy="566592"/>
          </a:xfrm>
          <a:prstGeom prst="rect">
            <a:avLst/>
          </a:prstGeom>
          <a:ln w="3175">
            <a:miter lim="400000"/>
          </a:ln>
        </p:spPr>
      </p:pic>
      <p:pic>
        <p:nvPicPr>
          <p:cNvPr id="185" name="Imagen" descr="Imagen"/>
          <p:cNvPicPr>
            <a:picLocks noChangeAspect="1"/>
          </p:cNvPicPr>
          <p:nvPr/>
        </p:nvPicPr>
        <p:blipFill>
          <a:blip r:embed="rId4"/>
          <a:stretch>
            <a:fillRect/>
          </a:stretch>
        </p:blipFill>
        <p:spPr>
          <a:xfrm>
            <a:off x="0" y="8359211"/>
            <a:ext cx="16256000" cy="782178"/>
          </a:xfrm>
          <a:prstGeom prst="rect">
            <a:avLst/>
          </a:prstGeom>
          <a:ln w="3175">
            <a:miter lim="400000"/>
          </a:ln>
        </p:spPr>
      </p:pic>
      <p:pic>
        <p:nvPicPr>
          <p:cNvPr id="186" name="Imagen" descr="Imagen"/>
          <p:cNvPicPr>
            <a:picLocks noChangeAspect="1"/>
          </p:cNvPicPr>
          <p:nvPr/>
        </p:nvPicPr>
        <p:blipFill>
          <a:blip r:embed="rId5"/>
          <a:stretch>
            <a:fillRect/>
          </a:stretch>
        </p:blipFill>
        <p:spPr>
          <a:xfrm>
            <a:off x="388893" y="8596448"/>
            <a:ext cx="4251414" cy="307703"/>
          </a:xfrm>
          <a:prstGeom prst="rect">
            <a:avLst/>
          </a:prstGeom>
          <a:ln w="3175">
            <a:miter lim="400000"/>
          </a:ln>
        </p:spPr>
      </p:pic>
      <p:sp>
        <p:nvSpPr>
          <p:cNvPr id="188" name="LOREM IPSUM LOREM IPSUM LOREM IPSUMLOREM IPSUMLOREM  IPSUMLOREM IPSUM"/>
          <p:cNvSpPr txBox="1"/>
          <p:nvPr/>
        </p:nvSpPr>
        <p:spPr>
          <a:xfrm>
            <a:off x="8404003" y="2798414"/>
            <a:ext cx="5801961" cy="312891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3866" tIns="33866" rIns="33866" bIns="33866" anchor="ctr">
            <a:spAutoFit/>
          </a:bodyPr>
          <a:lstStyle/>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5400" dirty="0"/>
              <a:t>DROGAS ILÍCITAS</a:t>
            </a:r>
          </a:p>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5400" dirty="0"/>
              <a:t>&amp;</a:t>
            </a:r>
          </a:p>
          <a:p>
            <a:pPr algn="l" defTabSz="457200">
              <a:lnSpc>
                <a:spcPct val="80000"/>
              </a:lnSpc>
              <a:spcBef>
                <a:spcPts val="1500"/>
              </a:spcBef>
              <a:defRPr sz="2600" b="0">
                <a:solidFill>
                  <a:srgbClr val="ED361C"/>
                </a:solidFill>
                <a:latin typeface="HK Grotesk Pro Bold"/>
                <a:ea typeface="HK Grotesk Pro Bold"/>
                <a:cs typeface="HK Grotesk Pro Bold"/>
                <a:sym typeface="HK Grotesk Pro Bold"/>
              </a:defRPr>
            </a:pPr>
            <a:r>
              <a:rPr lang="es-PY" sz="5400" dirty="0"/>
              <a:t>MUJERES PRIVADAS DE LIBERTAD</a:t>
            </a:r>
            <a:endParaRPr sz="5400" dirty="0"/>
          </a:p>
        </p:txBody>
      </p:sp>
      <p:sp>
        <p:nvSpPr>
          <p:cNvPr id="189" name="Rectángulo"/>
          <p:cNvSpPr/>
          <p:nvPr/>
        </p:nvSpPr>
        <p:spPr>
          <a:xfrm>
            <a:off x="10236200" y="-10901"/>
            <a:ext cx="2137569" cy="377429"/>
          </a:xfrm>
          <a:prstGeom prst="rect">
            <a:avLst/>
          </a:prstGeom>
          <a:solidFill>
            <a:srgbClr val="E63434"/>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sp>
        <p:nvSpPr>
          <p:cNvPr id="190" name="Rectángulo"/>
          <p:cNvSpPr/>
          <p:nvPr/>
        </p:nvSpPr>
        <p:spPr>
          <a:xfrm>
            <a:off x="14135100" y="-10901"/>
            <a:ext cx="2137569" cy="377429"/>
          </a:xfrm>
          <a:prstGeom prst="rect">
            <a:avLst/>
          </a:prstGeom>
          <a:solidFill>
            <a:srgbClr val="0038A8"/>
          </a:solidFill>
          <a:ln w="3175">
            <a:miter lim="400000"/>
          </a:ln>
        </p:spPr>
        <p:txBody>
          <a:bodyPr lIns="0" tIns="0" rIns="0" bIns="0" anchor="ctr"/>
          <a:lstStyle/>
          <a:p>
            <a:pPr>
              <a:defRPr b="0">
                <a:solidFill>
                  <a:srgbClr val="FFFFFF"/>
                </a:solidFill>
                <a:latin typeface="+mn-lt"/>
                <a:ea typeface="+mn-ea"/>
                <a:cs typeface="+mn-cs"/>
                <a:sym typeface="Helvetica Neue Medium"/>
              </a:defRPr>
            </a:pPr>
            <a:endParaRPr/>
          </a:p>
        </p:txBody>
      </p:sp>
      <p:pic>
        <p:nvPicPr>
          <p:cNvPr id="3" name="Imagen 2">
            <a:extLst>
              <a:ext uri="{FF2B5EF4-FFF2-40B4-BE49-F238E27FC236}">
                <a16:creationId xmlns:a16="http://schemas.microsoft.com/office/drawing/2014/main" id="{4F2C44FB-5D08-CAAA-960D-FE9C65F7111C}"/>
              </a:ext>
            </a:extLst>
          </p:cNvPr>
          <p:cNvPicPr>
            <a:picLocks noChangeAspect="1"/>
          </p:cNvPicPr>
          <p:nvPr/>
        </p:nvPicPr>
        <p:blipFill>
          <a:blip r:embed="rId6">
            <a:extLst>
              <a:ext uri="{BEBA8EAE-BF5A-486C-A8C5-ECC9F3942E4B}">
                <a14:imgProps xmlns:a14="http://schemas.microsoft.com/office/drawing/2010/main">
                  <a14:imgLayer r:embed="rId7">
                    <a14:imgEffect>
                      <a14:artisticPencilSketch/>
                    </a14:imgEffect>
                  </a14:imgLayer>
                </a14:imgProps>
              </a:ext>
              <a:ext uri="{28A0092B-C50C-407E-A947-70E740481C1C}">
                <a14:useLocalDpi xmlns:a14="http://schemas.microsoft.com/office/drawing/2010/main" val="0"/>
              </a:ext>
            </a:extLst>
          </a:blip>
          <a:stretch>
            <a:fillRect/>
          </a:stretch>
        </p:blipFill>
        <p:spPr>
          <a:xfrm>
            <a:off x="64469" y="1550728"/>
            <a:ext cx="7841502" cy="6042507"/>
          </a:xfrm>
          <a:prstGeom prst="rect">
            <a:avLst/>
          </a:prstGeom>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550333"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3866" tIns="33866" rIns="33866" bIns="33866" numCol="1" spcCol="38100" rtlCol="0" anchor="ctr">
        <a:spAutoFit/>
      </a:bodyPr>
      <a:lstStyle>
        <a:defPPr marL="0" marR="0" indent="0" algn="ctr" defTabSz="550333"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550333"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3866" tIns="33866" rIns="33866" bIns="33866" numCol="1" spcCol="38100" rtlCol="0" anchor="ctr">
        <a:spAutoFit/>
      </a:bodyPr>
      <a:lstStyle>
        <a:defPPr marL="0" marR="0" indent="0" algn="ctr" defTabSz="550333" rtl="0" fontAlgn="auto" latinLnBrk="0" hangingPunct="0">
          <a:lnSpc>
            <a:spcPct val="100000"/>
          </a:lnSpc>
          <a:spcBef>
            <a:spcPts val="0"/>
          </a:spcBef>
          <a:spcAft>
            <a:spcPts val="0"/>
          </a:spcAft>
          <a:buClrTx/>
          <a:buSzTx/>
          <a:buFontTx/>
          <a:buNone/>
          <a:tabLst/>
          <a:defRPr kumimoji="0" sz="2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41DA512BF9E793498E3011D39B1824AC" ma:contentTypeVersion="22" ma:contentTypeDescription="Crear nuevo documento." ma:contentTypeScope="" ma:versionID="9e4b3bd92b2a3e0ae6215a48fd4c9170">
  <xsd:schema xmlns:xsd="http://www.w3.org/2001/XMLSchema" xmlns:xs="http://www.w3.org/2001/XMLSchema" xmlns:p="http://schemas.microsoft.com/office/2006/metadata/properties" xmlns:ns2="33d2ceeb-fd15-4065-892e-5be14dece4ff" xmlns:ns3="14feb837-75b8-4da0-839f-eb1c5ea2152d" xmlns:ns4="61c22d5d-bdf7-4cb5-8a9c-6c28073473a9" targetNamespace="http://schemas.microsoft.com/office/2006/metadata/properties" ma:root="true" ma:fieldsID="482a91792653854c2e5e62b128ea4ed6" ns2:_="" ns3:_="" ns4:_="">
    <xsd:import namespace="33d2ceeb-fd15-4065-892e-5be14dece4ff"/>
    <xsd:import namespace="14feb837-75b8-4da0-839f-eb1c5ea2152d"/>
    <xsd:import namespace="61c22d5d-bdf7-4cb5-8a9c-6c28073473a9"/>
    <xsd:element name="properties">
      <xsd:complexType>
        <xsd:sequence>
          <xsd:element name="documentManagement">
            <xsd:complexType>
              <xsd:all>
                <xsd:element ref="ns2:n72767502c1c4e9bae8ce013fdee11cf" minOccurs="0"/>
                <xsd:element ref="ns3:TaxCatchAll" minOccurs="0"/>
                <xsd:element ref="ns2:n4242925c0c540b099bbef476ae0347d" minOccurs="0"/>
                <xsd:element ref="ns2:MediaServiceMetadata" minOccurs="0"/>
                <xsd:element ref="ns2:MediaServiceFastMetadata" minOccurs="0"/>
                <xsd:element ref="ns2:MediaServiceAutoKeyPoints" minOccurs="0"/>
                <xsd:element ref="ns2:MediaServiceKeyPoints" minOccurs="0"/>
                <xsd:element ref="ns4:SharedWithUsers" minOccurs="0"/>
                <xsd:element ref="ns4: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d2ceeb-fd15-4065-892e-5be14dece4ff" elementFormDefault="qualified">
    <xsd:import namespace="http://schemas.microsoft.com/office/2006/documentManagement/types"/>
    <xsd:import namespace="http://schemas.microsoft.com/office/infopath/2007/PartnerControls"/>
    <xsd:element name="n72767502c1c4e9bae8ce013fdee11cf" ma:index="9" nillable="true" ma:taxonomy="true" ma:internalName="n72767502c1c4e9bae8ce013fdee11cf" ma:taxonomyFieldName="palabrasclaveempresa" ma:displayName="Palabras clave de FIIAPP" ma:fieldId="{77276750-2c1c-4e9b-ae8c-e013fdee11cf}" ma:taxonomyMulti="true" ma:sspId="0f4afbdf-b431-4932-b70a-70c1915ab58e" ma:termSetId="ef1fcd61-6b57-4f54-bb1f-b9c1166f371e" ma:anchorId="00000000-0000-0000-0000-000000000000" ma:open="false" ma:isKeyword="false">
      <xsd:complexType>
        <xsd:sequence>
          <xsd:element ref="pc:Terms" minOccurs="0" maxOccurs="1"/>
        </xsd:sequence>
      </xsd:complexType>
    </xsd:element>
    <xsd:element name="n4242925c0c540b099bbef476ae0347d" ma:index="12" nillable="true" ma:taxonomy="true" ma:internalName="n4242925c0c540b099bbef476ae0347d" ma:taxonomyFieldName="palabrasclavesitio" ma:displayName="Palabras clave de sitio" ma:fieldId="{74242925-c0c5-40b0-99bb-ef476ae0347d}" ma:taxonomyMulti="true" ma:sspId="0f4afbdf-b431-4932-b70a-70c1915ab58e" ma:termSetId="9543e3d4-bc00-4806-8d2a-8eaffc9c5c55" ma:anchorId="00000000-0000-0000-0000-000000000000" ma:open="fals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AutoTags" ma:index="21" nillable="true" ma:displayName="Tags" ma:internalName="MediaServiceAutoTag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Location" ma:index="25" nillable="true" ma:displayName="Location" ma:internalName="MediaServiceLocation" ma:readOnly="true">
      <xsd:simpleType>
        <xsd:restriction base="dms:Text"/>
      </xsd:simpleType>
    </xsd:element>
    <xsd:element name="lcf76f155ced4ddcb4097134ff3c332f" ma:index="27" nillable="true" ma:taxonomy="true" ma:internalName="lcf76f155ced4ddcb4097134ff3c332f" ma:taxonomyFieldName="MediaServiceImageTags" ma:displayName="Etiquetas de imagen" ma:readOnly="false" ma:fieldId="{5cf76f15-5ced-4ddc-b409-7134ff3c332f}" ma:taxonomyMulti="true" ma:sspId="0f4afbdf-b431-4932-b70a-70c1915ab58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4feb837-75b8-4da0-839f-eb1c5ea2152d"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aba24d67-f076-400f-a89a-89655bed651a}" ma:internalName="TaxCatchAll" ma:showField="CatchAllData" ma:web="14feb837-75b8-4da0-839f-eb1c5ea2152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1c22d5d-bdf7-4cb5-8a9c-6c28073473a9" elementFormDefault="qualified">
    <xsd:import namespace="http://schemas.microsoft.com/office/2006/documentManagement/types"/>
    <xsd:import namespace="http://schemas.microsoft.com/office/infopath/2007/PartnerControls"/>
    <xsd:element name="SharedWithUsers" ma:index="17"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4feb837-75b8-4da0-839f-eb1c5ea2152d" xsi:nil="true"/>
    <n72767502c1c4e9bae8ce013fdee11cf xmlns="33d2ceeb-fd15-4065-892e-5be14dece4ff">
      <Terms xmlns="http://schemas.microsoft.com/office/infopath/2007/PartnerControls"/>
    </n72767502c1c4e9bae8ce013fdee11cf>
    <n4242925c0c540b099bbef476ae0347d xmlns="33d2ceeb-fd15-4065-892e-5be14dece4ff">
      <Terms xmlns="http://schemas.microsoft.com/office/infopath/2007/PartnerControls"/>
    </n4242925c0c540b099bbef476ae0347d>
    <lcf76f155ced4ddcb4097134ff3c332f xmlns="33d2ceeb-fd15-4065-892e-5be14dece4ff">
      <Terms xmlns="http://schemas.microsoft.com/office/infopath/2007/PartnerControls"/>
    </lcf76f155ced4ddcb4097134ff3c332f>
    <SharedWithUsers xmlns="61c22d5d-bdf7-4cb5-8a9c-6c28073473a9">
      <UserInfo>
        <DisplayName>mario.sanchez</DisplayName>
        <AccountId>4590</AccountId>
        <AccountType/>
      </UserInfo>
    </SharedWithUsers>
  </documentManagement>
</p:properties>
</file>

<file path=customXml/itemProps1.xml><?xml version="1.0" encoding="utf-8"?>
<ds:datastoreItem xmlns:ds="http://schemas.openxmlformats.org/officeDocument/2006/customXml" ds:itemID="{1061E480-9785-4C35-A695-F8CBB97D9B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d2ceeb-fd15-4065-892e-5be14dece4ff"/>
    <ds:schemaRef ds:uri="14feb837-75b8-4da0-839f-eb1c5ea2152d"/>
    <ds:schemaRef ds:uri="61c22d5d-bdf7-4cb5-8a9c-6c28073473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99E508-1327-4C53-A2A4-FE92708C6301}">
  <ds:schemaRefs>
    <ds:schemaRef ds:uri="http://schemas.microsoft.com/sharepoint/v3/contenttype/forms"/>
  </ds:schemaRefs>
</ds:datastoreItem>
</file>

<file path=customXml/itemProps3.xml><?xml version="1.0" encoding="utf-8"?>
<ds:datastoreItem xmlns:ds="http://schemas.openxmlformats.org/officeDocument/2006/customXml" ds:itemID="{8D172D0C-9DA8-4173-AB29-64CF35514C91}">
  <ds:schemaRefs>
    <ds:schemaRef ds:uri="http://schemas.microsoft.com/office/2006/metadata/properties"/>
    <ds:schemaRef ds:uri="http://schemas.openxmlformats.org/package/2006/metadata/core-properties"/>
    <ds:schemaRef ds:uri="33d2ceeb-fd15-4065-892e-5be14dece4ff"/>
    <ds:schemaRef ds:uri="http://schemas.microsoft.com/office/2006/documentManagement/types"/>
    <ds:schemaRef ds:uri="14feb837-75b8-4da0-839f-eb1c5ea2152d"/>
    <ds:schemaRef ds:uri="http://purl.org/dc/dcmitype/"/>
    <ds:schemaRef ds:uri="http://www.w3.org/XML/1998/namespace"/>
    <ds:schemaRef ds:uri="http://purl.org/dc/elements/1.1/"/>
    <ds:schemaRef ds:uri="http://schemas.microsoft.com/office/infopath/2007/PartnerControls"/>
    <ds:schemaRef ds:uri="61c22d5d-bdf7-4cb5-8a9c-6c28073473a9"/>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138</TotalTime>
  <Words>1045</Words>
  <Application>Microsoft Office PowerPoint</Application>
  <PresentationFormat>Personalizado</PresentationFormat>
  <Paragraphs>88</Paragraphs>
  <Slides>25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Helvetica Neue</vt:lpstr>
      <vt:lpstr>Helvetica Neue Light</vt:lpstr>
      <vt:lpstr>Helvetica Neue Medium</vt:lpstr>
      <vt:lpstr>HK Grotesk Pro Bold</vt:lpstr>
      <vt:lpstr>Roboto Lt</vt:lpstr>
      <vt:lpstr>White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Laura Guirao Stern - FIIAPP</dc:creator>
  <cp:lastModifiedBy>Laura Guirao Stern - FIIAPP</cp:lastModifiedBy>
  <cp:revision>2</cp:revision>
  <dcterms:modified xsi:type="dcterms:W3CDTF">2024-05-21T08:33:05Z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0x01010041DA512BF9E793498E3011D39B1824AC</vt:lpwstr>
  </property>
  <property fmtid="{D5CDD505-2E9C-101B-9397-08002B2CF9AE}" pid="3" name="palabrasclavesitio">
    <vt:lpwstr/>
  </property>
  <property fmtid="{D5CDD505-2E9C-101B-9397-08002B2CF9AE}" pid="4" name="palabrasclaveempresa">
    <vt:lpwstr/>
  </property>
</Properties>
</file>