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7"/>
  </p:notesMasterIdLst>
  <p:sldIdLst>
    <p:sldId id="256" r:id="rId4"/>
    <p:sldId id="257" r:id="rId5"/>
    <p:sldId id="258" r:id="rId6"/>
    <p:sldId id="271" r:id="rId7"/>
    <p:sldId id="268" r:id="rId8"/>
    <p:sldId id="266" r:id="rId9"/>
    <p:sldId id="265" r:id="rId10"/>
    <p:sldId id="269" r:id="rId11"/>
    <p:sldId id="270" r:id="rId12"/>
    <p:sldId id="272" r:id="rId13"/>
    <p:sldId id="263" r:id="rId14"/>
    <p:sldId id="273" r:id="rId15"/>
    <p:sldId id="264" r:id="rId16"/>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02" autoAdjust="0"/>
    <p:restoredTop sz="94660"/>
  </p:normalViewPr>
  <p:slideViewPr>
    <p:cSldViewPr snapToGrid="0">
      <p:cViewPr varScale="1">
        <p:scale>
          <a:sx n="43" d="100"/>
          <a:sy n="43" d="100"/>
        </p:scale>
        <p:origin x="11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cedes Alonso Segoviano - FIIAPP" userId="2119bbcc-7b0b-45fd-ae80-88cf7c99f0cd" providerId="ADAL" clId="{D48248EC-38A5-4DE6-A3CF-13021B4285BA}"/>
    <pc:docChg chg="undo custSel modSld">
      <pc:chgData name="Mercedes Alonso Segoviano - FIIAPP" userId="2119bbcc-7b0b-45fd-ae80-88cf7c99f0cd" providerId="ADAL" clId="{D48248EC-38A5-4DE6-A3CF-13021B4285BA}" dt="2024-10-07T08:54:40.193" v="221" actId="948"/>
      <pc:docMkLst>
        <pc:docMk/>
      </pc:docMkLst>
      <pc:sldChg chg="modSp mod">
        <pc:chgData name="Mercedes Alonso Segoviano - FIIAPP" userId="2119bbcc-7b0b-45fd-ae80-88cf7c99f0cd" providerId="ADAL" clId="{D48248EC-38A5-4DE6-A3CF-13021B4285BA}" dt="2024-10-07T08:29:19.659" v="22" actId="20577"/>
        <pc:sldMkLst>
          <pc:docMk/>
          <pc:sldMk cId="0" sldId="256"/>
        </pc:sldMkLst>
        <pc:spChg chg="mod">
          <ac:chgData name="Mercedes Alonso Segoviano - FIIAPP" userId="2119bbcc-7b0b-45fd-ae80-88cf7c99f0cd" providerId="ADAL" clId="{D48248EC-38A5-4DE6-A3CF-13021B4285BA}" dt="2024-10-07T08:29:02.350" v="0"/>
          <ac:spMkLst>
            <pc:docMk/>
            <pc:sldMk cId="0" sldId="256"/>
            <ac:spMk id="120" creationId="{00000000-0000-0000-0000-000000000000}"/>
          </ac:spMkLst>
        </pc:spChg>
        <pc:spChg chg="mod">
          <ac:chgData name="Mercedes Alonso Segoviano - FIIAPP" userId="2119bbcc-7b0b-45fd-ae80-88cf7c99f0cd" providerId="ADAL" clId="{D48248EC-38A5-4DE6-A3CF-13021B4285BA}" dt="2024-10-07T08:29:12.497" v="15" actId="6549"/>
          <ac:spMkLst>
            <pc:docMk/>
            <pc:sldMk cId="0" sldId="256"/>
            <ac:spMk id="121" creationId="{00000000-0000-0000-0000-000000000000}"/>
          </ac:spMkLst>
        </pc:spChg>
        <pc:spChg chg="mod">
          <ac:chgData name="Mercedes Alonso Segoviano - FIIAPP" userId="2119bbcc-7b0b-45fd-ae80-88cf7c99f0cd" providerId="ADAL" clId="{D48248EC-38A5-4DE6-A3CF-13021B4285BA}" dt="2024-10-07T08:29:19.659" v="22" actId="20577"/>
          <ac:spMkLst>
            <pc:docMk/>
            <pc:sldMk cId="0" sldId="256"/>
            <ac:spMk id="122" creationId="{00000000-0000-0000-0000-000000000000}"/>
          </ac:spMkLst>
        </pc:spChg>
      </pc:sldChg>
      <pc:sldChg chg="modSp mod">
        <pc:chgData name="Mercedes Alonso Segoviano - FIIAPP" userId="2119bbcc-7b0b-45fd-ae80-88cf7c99f0cd" providerId="ADAL" clId="{D48248EC-38A5-4DE6-A3CF-13021B4285BA}" dt="2024-10-07T08:30:26.412" v="27"/>
        <pc:sldMkLst>
          <pc:docMk/>
          <pc:sldMk cId="0" sldId="257"/>
        </pc:sldMkLst>
        <pc:spChg chg="mod">
          <ac:chgData name="Mercedes Alonso Segoviano - FIIAPP" userId="2119bbcc-7b0b-45fd-ae80-88cf7c99f0cd" providerId="ADAL" clId="{D48248EC-38A5-4DE6-A3CF-13021B4285BA}" dt="2024-10-07T08:29:47.544" v="24"/>
          <ac:spMkLst>
            <pc:docMk/>
            <pc:sldMk cId="0" sldId="257"/>
            <ac:spMk id="129" creationId="{00000000-0000-0000-0000-000000000000}"/>
          </ac:spMkLst>
        </pc:spChg>
        <pc:spChg chg="mod">
          <ac:chgData name="Mercedes Alonso Segoviano - FIIAPP" userId="2119bbcc-7b0b-45fd-ae80-88cf7c99f0cd" providerId="ADAL" clId="{D48248EC-38A5-4DE6-A3CF-13021B4285BA}" dt="2024-10-07T08:29:36.506" v="23"/>
          <ac:spMkLst>
            <pc:docMk/>
            <pc:sldMk cId="0" sldId="257"/>
            <ac:spMk id="130" creationId="{00000000-0000-0000-0000-000000000000}"/>
          </ac:spMkLst>
        </pc:spChg>
        <pc:spChg chg="mod">
          <ac:chgData name="Mercedes Alonso Segoviano - FIIAPP" userId="2119bbcc-7b0b-45fd-ae80-88cf7c99f0cd" providerId="ADAL" clId="{D48248EC-38A5-4DE6-A3CF-13021B4285BA}" dt="2024-10-07T08:30:00.495" v="25"/>
          <ac:spMkLst>
            <pc:docMk/>
            <pc:sldMk cId="0" sldId="257"/>
            <ac:spMk id="131" creationId="{00000000-0000-0000-0000-000000000000}"/>
          </ac:spMkLst>
        </pc:spChg>
        <pc:spChg chg="mod">
          <ac:chgData name="Mercedes Alonso Segoviano - FIIAPP" userId="2119bbcc-7b0b-45fd-ae80-88cf7c99f0cd" providerId="ADAL" clId="{D48248EC-38A5-4DE6-A3CF-13021B4285BA}" dt="2024-10-07T08:30:12.715" v="26"/>
          <ac:spMkLst>
            <pc:docMk/>
            <pc:sldMk cId="0" sldId="257"/>
            <ac:spMk id="132" creationId="{00000000-0000-0000-0000-000000000000}"/>
          </ac:spMkLst>
        </pc:spChg>
        <pc:spChg chg="mod">
          <ac:chgData name="Mercedes Alonso Segoviano - FIIAPP" userId="2119bbcc-7b0b-45fd-ae80-88cf7c99f0cd" providerId="ADAL" clId="{D48248EC-38A5-4DE6-A3CF-13021B4285BA}" dt="2024-10-07T08:30:26.412" v="27"/>
          <ac:spMkLst>
            <pc:docMk/>
            <pc:sldMk cId="0" sldId="257"/>
            <ac:spMk id="133" creationId="{00000000-0000-0000-0000-000000000000}"/>
          </ac:spMkLst>
        </pc:spChg>
      </pc:sldChg>
      <pc:sldChg chg="modSp mod">
        <pc:chgData name="Mercedes Alonso Segoviano - FIIAPP" userId="2119bbcc-7b0b-45fd-ae80-88cf7c99f0cd" providerId="ADAL" clId="{D48248EC-38A5-4DE6-A3CF-13021B4285BA}" dt="2024-10-07T08:51:24.123" v="202" actId="14100"/>
        <pc:sldMkLst>
          <pc:docMk/>
          <pc:sldMk cId="0" sldId="258"/>
        </pc:sldMkLst>
        <pc:spChg chg="mod">
          <ac:chgData name="Mercedes Alonso Segoviano - FIIAPP" userId="2119bbcc-7b0b-45fd-ae80-88cf7c99f0cd" providerId="ADAL" clId="{D48248EC-38A5-4DE6-A3CF-13021B4285BA}" dt="2024-10-07T08:31:04.818" v="30"/>
          <ac:spMkLst>
            <pc:docMk/>
            <pc:sldMk cId="0" sldId="258"/>
            <ac:spMk id="2" creationId="{3874893C-9B40-402A-B717-67017556C20A}"/>
          </ac:spMkLst>
        </pc:spChg>
        <pc:spChg chg="mod">
          <ac:chgData name="Mercedes Alonso Segoviano - FIIAPP" userId="2119bbcc-7b0b-45fd-ae80-88cf7c99f0cd" providerId="ADAL" clId="{D48248EC-38A5-4DE6-A3CF-13021B4285BA}" dt="2024-10-07T08:31:26.240" v="33" actId="20577"/>
          <ac:spMkLst>
            <pc:docMk/>
            <pc:sldMk cId="0" sldId="258"/>
            <ac:spMk id="16" creationId="{5C09A5F6-56FB-44FE-8875-6A630178A7F6}"/>
          </ac:spMkLst>
        </pc:spChg>
        <pc:spChg chg="mod">
          <ac:chgData name="Mercedes Alonso Segoviano - FIIAPP" userId="2119bbcc-7b0b-45fd-ae80-88cf7c99f0cd" providerId="ADAL" clId="{D48248EC-38A5-4DE6-A3CF-13021B4285BA}" dt="2024-10-07T08:51:24.123" v="202" actId="14100"/>
          <ac:spMkLst>
            <pc:docMk/>
            <pc:sldMk cId="0" sldId="258"/>
            <ac:spMk id="142" creationId="{00000000-0000-0000-0000-000000000000}"/>
          </ac:spMkLst>
        </pc:spChg>
        <pc:spChg chg="mod">
          <ac:chgData name="Mercedes Alonso Segoviano - FIIAPP" userId="2119bbcc-7b0b-45fd-ae80-88cf7c99f0cd" providerId="ADAL" clId="{D48248EC-38A5-4DE6-A3CF-13021B4285BA}" dt="2024-10-07T08:31:45.447" v="34"/>
          <ac:spMkLst>
            <pc:docMk/>
            <pc:sldMk cId="0" sldId="258"/>
            <ac:spMk id="145" creationId="{00000000-0000-0000-0000-000000000000}"/>
          </ac:spMkLst>
        </pc:spChg>
        <pc:spChg chg="mod">
          <ac:chgData name="Mercedes Alonso Segoviano - FIIAPP" userId="2119bbcc-7b0b-45fd-ae80-88cf7c99f0cd" providerId="ADAL" clId="{D48248EC-38A5-4DE6-A3CF-13021B4285BA}" dt="2024-10-07T08:30:40.566" v="28"/>
          <ac:spMkLst>
            <pc:docMk/>
            <pc:sldMk cId="0" sldId="258"/>
            <ac:spMk id="148" creationId="{00000000-0000-0000-0000-000000000000}"/>
          </ac:spMkLst>
        </pc:spChg>
      </pc:sldChg>
      <pc:sldChg chg="modSp mod">
        <pc:chgData name="Mercedes Alonso Segoviano - FIIAPP" userId="2119bbcc-7b0b-45fd-ae80-88cf7c99f0cd" providerId="ADAL" clId="{D48248EC-38A5-4DE6-A3CF-13021B4285BA}" dt="2024-10-07T08:54:40.193" v="221" actId="948"/>
        <pc:sldMkLst>
          <pc:docMk/>
          <pc:sldMk cId="0" sldId="263"/>
        </pc:sldMkLst>
        <pc:spChg chg="mod">
          <ac:chgData name="Mercedes Alonso Segoviano - FIIAPP" userId="2119bbcc-7b0b-45fd-ae80-88cf7c99f0cd" providerId="ADAL" clId="{D48248EC-38A5-4DE6-A3CF-13021B4285BA}" dt="2024-10-07T08:54:40.193" v="221" actId="948"/>
          <ac:spMkLst>
            <pc:docMk/>
            <pc:sldMk cId="0" sldId="263"/>
            <ac:spMk id="242" creationId="{00000000-0000-0000-0000-000000000000}"/>
          </ac:spMkLst>
        </pc:spChg>
        <pc:spChg chg="mod">
          <ac:chgData name="Mercedes Alonso Segoviano - FIIAPP" userId="2119bbcc-7b0b-45fd-ae80-88cf7c99f0cd" providerId="ADAL" clId="{D48248EC-38A5-4DE6-A3CF-13021B4285BA}" dt="2024-10-07T08:43:17.016" v="175" actId="20577"/>
          <ac:spMkLst>
            <pc:docMk/>
            <pc:sldMk cId="0" sldId="263"/>
            <ac:spMk id="243" creationId="{00000000-0000-0000-0000-000000000000}"/>
          </ac:spMkLst>
        </pc:spChg>
      </pc:sldChg>
      <pc:sldChg chg="modSp mod">
        <pc:chgData name="Mercedes Alonso Segoviano - FIIAPP" userId="2119bbcc-7b0b-45fd-ae80-88cf7c99f0cd" providerId="ADAL" clId="{D48248EC-38A5-4DE6-A3CF-13021B4285BA}" dt="2024-10-07T08:44:35.173" v="199" actId="14100"/>
        <pc:sldMkLst>
          <pc:docMk/>
          <pc:sldMk cId="0" sldId="264"/>
        </pc:sldMkLst>
        <pc:spChg chg="mod">
          <ac:chgData name="Mercedes Alonso Segoviano - FIIAPP" userId="2119bbcc-7b0b-45fd-ae80-88cf7c99f0cd" providerId="ADAL" clId="{D48248EC-38A5-4DE6-A3CF-13021B4285BA}" dt="2024-10-07T08:44:35.173" v="199" actId="14100"/>
          <ac:spMkLst>
            <pc:docMk/>
            <pc:sldMk cId="0" sldId="264"/>
            <ac:spMk id="251" creationId="{00000000-0000-0000-0000-000000000000}"/>
          </ac:spMkLst>
        </pc:spChg>
      </pc:sldChg>
      <pc:sldChg chg="modSp mod">
        <pc:chgData name="Mercedes Alonso Segoviano - FIIAPP" userId="2119bbcc-7b0b-45fd-ae80-88cf7c99f0cd" providerId="ADAL" clId="{D48248EC-38A5-4DE6-A3CF-13021B4285BA}" dt="2024-10-07T08:52:10.212" v="210" actId="1076"/>
        <pc:sldMkLst>
          <pc:docMk/>
          <pc:sldMk cId="4121950122" sldId="265"/>
        </pc:sldMkLst>
        <pc:spChg chg="mod">
          <ac:chgData name="Mercedes Alonso Segoviano - FIIAPP" userId="2119bbcc-7b0b-45fd-ae80-88cf7c99f0cd" providerId="ADAL" clId="{D48248EC-38A5-4DE6-A3CF-13021B4285BA}" dt="2024-10-07T08:39:33.021" v="74"/>
          <ac:spMkLst>
            <pc:docMk/>
            <pc:sldMk cId="4121950122" sldId="265"/>
            <ac:spMk id="14" creationId="{A59B9FA7-326B-4CA7-86BE-24E2FCBF7477}"/>
          </ac:spMkLst>
        </pc:spChg>
        <pc:spChg chg="mod">
          <ac:chgData name="Mercedes Alonso Segoviano - FIIAPP" userId="2119bbcc-7b0b-45fd-ae80-88cf7c99f0cd" providerId="ADAL" clId="{D48248EC-38A5-4DE6-A3CF-13021B4285BA}" dt="2024-10-07T08:38:57.463" v="71"/>
          <ac:spMkLst>
            <pc:docMk/>
            <pc:sldMk cId="4121950122" sldId="265"/>
            <ac:spMk id="129" creationId="{00000000-0000-0000-0000-000000000000}"/>
          </ac:spMkLst>
        </pc:spChg>
        <pc:spChg chg="mod">
          <ac:chgData name="Mercedes Alonso Segoviano - FIIAPP" userId="2119bbcc-7b0b-45fd-ae80-88cf7c99f0cd" providerId="ADAL" clId="{D48248EC-38A5-4DE6-A3CF-13021B4285BA}" dt="2024-10-07T08:38:43.023" v="70"/>
          <ac:spMkLst>
            <pc:docMk/>
            <pc:sldMk cId="4121950122" sldId="265"/>
            <ac:spMk id="130" creationId="{00000000-0000-0000-0000-000000000000}"/>
          </ac:spMkLst>
        </pc:spChg>
        <pc:spChg chg="mod">
          <ac:chgData name="Mercedes Alonso Segoviano - FIIAPP" userId="2119bbcc-7b0b-45fd-ae80-88cf7c99f0cd" providerId="ADAL" clId="{D48248EC-38A5-4DE6-A3CF-13021B4285BA}" dt="2024-10-07T08:52:10.212" v="210" actId="1076"/>
          <ac:spMkLst>
            <pc:docMk/>
            <pc:sldMk cId="4121950122" sldId="265"/>
            <ac:spMk id="131" creationId="{00000000-0000-0000-0000-000000000000}"/>
          </ac:spMkLst>
        </pc:spChg>
        <pc:spChg chg="mod">
          <ac:chgData name="Mercedes Alonso Segoviano - FIIAPP" userId="2119bbcc-7b0b-45fd-ae80-88cf7c99f0cd" providerId="ADAL" clId="{D48248EC-38A5-4DE6-A3CF-13021B4285BA}" dt="2024-10-07T08:39:18.827" v="73"/>
          <ac:spMkLst>
            <pc:docMk/>
            <pc:sldMk cId="4121950122" sldId="265"/>
            <ac:spMk id="132" creationId="{00000000-0000-0000-0000-000000000000}"/>
          </ac:spMkLst>
        </pc:spChg>
      </pc:sldChg>
      <pc:sldChg chg="modSp mod">
        <pc:chgData name="Mercedes Alonso Segoviano - FIIAPP" userId="2119bbcc-7b0b-45fd-ae80-88cf7c99f0cd" providerId="ADAL" clId="{D48248EC-38A5-4DE6-A3CF-13021B4285BA}" dt="2024-10-07T08:52:01.226" v="209" actId="255"/>
        <pc:sldMkLst>
          <pc:docMk/>
          <pc:sldMk cId="4186054545" sldId="266"/>
        </pc:sldMkLst>
        <pc:spChg chg="mod">
          <ac:chgData name="Mercedes Alonso Segoviano - FIIAPP" userId="2119bbcc-7b0b-45fd-ae80-88cf7c99f0cd" providerId="ADAL" clId="{D48248EC-38A5-4DE6-A3CF-13021B4285BA}" dt="2024-10-07T08:37:00.155" v="57"/>
          <ac:spMkLst>
            <pc:docMk/>
            <pc:sldMk cId="4186054545" sldId="266"/>
            <ac:spMk id="15" creationId="{4B87AC71-0D6F-4FDE-B64A-4B8C709D42FF}"/>
          </ac:spMkLst>
        </pc:spChg>
        <pc:spChg chg="mod">
          <ac:chgData name="Mercedes Alonso Segoviano - FIIAPP" userId="2119bbcc-7b0b-45fd-ae80-88cf7c99f0cd" providerId="ADAL" clId="{D48248EC-38A5-4DE6-A3CF-13021B4285BA}" dt="2024-10-07T08:51:53.551" v="207" actId="255"/>
          <ac:spMkLst>
            <pc:docMk/>
            <pc:sldMk cId="4186054545" sldId="266"/>
            <ac:spMk id="142" creationId="{00000000-0000-0000-0000-000000000000}"/>
          </ac:spMkLst>
        </pc:spChg>
        <pc:spChg chg="mod">
          <ac:chgData name="Mercedes Alonso Segoviano - FIIAPP" userId="2119bbcc-7b0b-45fd-ae80-88cf7c99f0cd" providerId="ADAL" clId="{D48248EC-38A5-4DE6-A3CF-13021B4285BA}" dt="2024-10-07T08:52:01.226" v="209" actId="255"/>
          <ac:spMkLst>
            <pc:docMk/>
            <pc:sldMk cId="4186054545" sldId="266"/>
            <ac:spMk id="145" creationId="{00000000-0000-0000-0000-000000000000}"/>
          </ac:spMkLst>
        </pc:spChg>
      </pc:sldChg>
      <pc:sldChg chg="modSp mod">
        <pc:chgData name="Mercedes Alonso Segoviano - FIIAPP" userId="2119bbcc-7b0b-45fd-ae80-88cf7c99f0cd" providerId="ADAL" clId="{D48248EC-38A5-4DE6-A3CF-13021B4285BA}" dt="2024-10-07T08:51:48.613" v="206" actId="1076"/>
        <pc:sldMkLst>
          <pc:docMk/>
          <pc:sldMk cId="3486873188" sldId="268"/>
        </pc:sldMkLst>
        <pc:spChg chg="mod">
          <ac:chgData name="Mercedes Alonso Segoviano - FIIAPP" userId="2119bbcc-7b0b-45fd-ae80-88cf7c99f0cd" providerId="ADAL" clId="{D48248EC-38A5-4DE6-A3CF-13021B4285BA}" dt="2024-10-07T08:51:48.613" v="206" actId="1076"/>
          <ac:spMkLst>
            <pc:docMk/>
            <pc:sldMk cId="3486873188" sldId="268"/>
            <ac:spMk id="15" creationId="{4B87AC71-0D6F-4FDE-B64A-4B8C709D42FF}"/>
          </ac:spMkLst>
        </pc:spChg>
        <pc:spChg chg="mod">
          <ac:chgData name="Mercedes Alonso Segoviano - FIIAPP" userId="2119bbcc-7b0b-45fd-ae80-88cf7c99f0cd" providerId="ADAL" clId="{D48248EC-38A5-4DE6-A3CF-13021B4285BA}" dt="2024-10-07T08:51:38.327" v="204" actId="1076"/>
          <ac:spMkLst>
            <pc:docMk/>
            <pc:sldMk cId="3486873188" sldId="268"/>
            <ac:spMk id="142" creationId="{00000000-0000-0000-0000-000000000000}"/>
          </ac:spMkLst>
        </pc:spChg>
        <pc:spChg chg="mod">
          <ac:chgData name="Mercedes Alonso Segoviano - FIIAPP" userId="2119bbcc-7b0b-45fd-ae80-88cf7c99f0cd" providerId="ADAL" clId="{D48248EC-38A5-4DE6-A3CF-13021B4285BA}" dt="2024-10-07T08:51:44.293" v="205" actId="255"/>
          <ac:spMkLst>
            <pc:docMk/>
            <pc:sldMk cId="3486873188" sldId="268"/>
            <ac:spMk id="145" creationId="{00000000-0000-0000-0000-000000000000}"/>
          </ac:spMkLst>
        </pc:spChg>
        <pc:spChg chg="mod">
          <ac:chgData name="Mercedes Alonso Segoviano - FIIAPP" userId="2119bbcc-7b0b-45fd-ae80-88cf7c99f0cd" providerId="ADAL" clId="{D48248EC-38A5-4DE6-A3CF-13021B4285BA}" dt="2024-10-07T08:32:56.177" v="37" actId="20577"/>
          <ac:spMkLst>
            <pc:docMk/>
            <pc:sldMk cId="3486873188" sldId="268"/>
            <ac:spMk id="148" creationId="{00000000-0000-0000-0000-000000000000}"/>
          </ac:spMkLst>
        </pc:spChg>
      </pc:sldChg>
      <pc:sldChg chg="modSp mod">
        <pc:chgData name="Mercedes Alonso Segoviano - FIIAPP" userId="2119bbcc-7b0b-45fd-ae80-88cf7c99f0cd" providerId="ADAL" clId="{D48248EC-38A5-4DE6-A3CF-13021B4285BA}" dt="2024-10-07T08:52:27.239" v="213" actId="255"/>
        <pc:sldMkLst>
          <pc:docMk/>
          <pc:sldMk cId="2351672127" sldId="269"/>
        </pc:sldMkLst>
        <pc:spChg chg="mod">
          <ac:chgData name="Mercedes Alonso Segoviano - FIIAPP" userId="2119bbcc-7b0b-45fd-ae80-88cf7c99f0cd" providerId="ADAL" clId="{D48248EC-38A5-4DE6-A3CF-13021B4285BA}" dt="2024-10-07T08:39:50.573" v="77"/>
          <ac:spMkLst>
            <pc:docMk/>
            <pc:sldMk cId="2351672127" sldId="269"/>
            <ac:spMk id="15" creationId="{4B87AC71-0D6F-4FDE-B64A-4B8C709D42FF}"/>
          </ac:spMkLst>
        </pc:spChg>
        <pc:spChg chg="mod">
          <ac:chgData name="Mercedes Alonso Segoviano - FIIAPP" userId="2119bbcc-7b0b-45fd-ae80-88cf7c99f0cd" providerId="ADAL" clId="{D48248EC-38A5-4DE6-A3CF-13021B4285BA}" dt="2024-10-07T08:52:23.846" v="212" actId="14100"/>
          <ac:spMkLst>
            <pc:docMk/>
            <pc:sldMk cId="2351672127" sldId="269"/>
            <ac:spMk id="142" creationId="{00000000-0000-0000-0000-000000000000}"/>
          </ac:spMkLst>
        </pc:spChg>
        <pc:spChg chg="mod">
          <ac:chgData name="Mercedes Alonso Segoviano - FIIAPP" userId="2119bbcc-7b0b-45fd-ae80-88cf7c99f0cd" providerId="ADAL" clId="{D48248EC-38A5-4DE6-A3CF-13021B4285BA}" dt="2024-10-07T08:52:27.239" v="213" actId="255"/>
          <ac:spMkLst>
            <pc:docMk/>
            <pc:sldMk cId="2351672127" sldId="269"/>
            <ac:spMk id="145" creationId="{00000000-0000-0000-0000-000000000000}"/>
          </ac:spMkLst>
        </pc:spChg>
      </pc:sldChg>
      <pc:sldChg chg="modSp mod">
        <pc:chgData name="Mercedes Alonso Segoviano - FIIAPP" userId="2119bbcc-7b0b-45fd-ae80-88cf7c99f0cd" providerId="ADAL" clId="{D48248EC-38A5-4DE6-A3CF-13021B4285BA}" dt="2024-10-07T08:54:19.486" v="216" actId="255"/>
        <pc:sldMkLst>
          <pc:docMk/>
          <pc:sldMk cId="1549398833" sldId="270"/>
        </pc:sldMkLst>
        <pc:spChg chg="mod">
          <ac:chgData name="Mercedes Alonso Segoviano - FIIAPP" userId="2119bbcc-7b0b-45fd-ae80-88cf7c99f0cd" providerId="ADAL" clId="{D48248EC-38A5-4DE6-A3CF-13021B4285BA}" dt="2024-10-07T08:54:15.349" v="215" actId="255"/>
          <ac:spMkLst>
            <pc:docMk/>
            <pc:sldMk cId="1549398833" sldId="270"/>
            <ac:spMk id="129" creationId="{00000000-0000-0000-0000-000000000000}"/>
          </ac:spMkLst>
        </pc:spChg>
        <pc:spChg chg="mod">
          <ac:chgData name="Mercedes Alonso Segoviano - FIIAPP" userId="2119bbcc-7b0b-45fd-ae80-88cf7c99f0cd" providerId="ADAL" clId="{D48248EC-38A5-4DE6-A3CF-13021B4285BA}" dt="2024-10-07T08:41:39.893" v="107" actId="20577"/>
          <ac:spMkLst>
            <pc:docMk/>
            <pc:sldMk cId="1549398833" sldId="270"/>
            <ac:spMk id="130" creationId="{00000000-0000-0000-0000-000000000000}"/>
          </ac:spMkLst>
        </pc:spChg>
        <pc:spChg chg="mod">
          <ac:chgData name="Mercedes Alonso Segoviano - FIIAPP" userId="2119bbcc-7b0b-45fd-ae80-88cf7c99f0cd" providerId="ADAL" clId="{D48248EC-38A5-4DE6-A3CF-13021B4285BA}" dt="2024-10-07T08:54:19.486" v="216" actId="255"/>
          <ac:spMkLst>
            <pc:docMk/>
            <pc:sldMk cId="1549398833" sldId="270"/>
            <ac:spMk id="131" creationId="{00000000-0000-0000-0000-000000000000}"/>
          </ac:spMkLst>
        </pc:spChg>
      </pc:sldChg>
      <pc:sldChg chg="modSp mod">
        <pc:chgData name="Mercedes Alonso Segoviano - FIIAPP" userId="2119bbcc-7b0b-45fd-ae80-88cf7c99f0cd" providerId="ADAL" clId="{D48248EC-38A5-4DE6-A3CF-13021B4285BA}" dt="2024-10-07T08:31:59.655" v="35"/>
        <pc:sldMkLst>
          <pc:docMk/>
          <pc:sldMk cId="141544445" sldId="271"/>
        </pc:sldMkLst>
        <pc:spChg chg="mod">
          <ac:chgData name="Mercedes Alonso Segoviano - FIIAPP" userId="2119bbcc-7b0b-45fd-ae80-88cf7c99f0cd" providerId="ADAL" clId="{D48248EC-38A5-4DE6-A3CF-13021B4285BA}" dt="2024-10-07T08:31:59.655" v="35"/>
          <ac:spMkLst>
            <pc:docMk/>
            <pc:sldMk cId="141544445" sldId="271"/>
            <ac:spMk id="130" creationId="{00000000-0000-0000-0000-000000000000}"/>
          </ac:spMkLst>
        </pc:spChg>
      </pc:sldChg>
      <pc:sldChg chg="modSp mod">
        <pc:chgData name="Mercedes Alonso Segoviano - FIIAPP" userId="2119bbcc-7b0b-45fd-ae80-88cf7c99f0cd" providerId="ADAL" clId="{D48248EC-38A5-4DE6-A3CF-13021B4285BA}" dt="2024-10-07T08:54:28.715" v="218" actId="255"/>
        <pc:sldMkLst>
          <pc:docMk/>
          <pc:sldMk cId="670043839" sldId="272"/>
        </pc:sldMkLst>
        <pc:spChg chg="mod">
          <ac:chgData name="Mercedes Alonso Segoviano - FIIAPP" userId="2119bbcc-7b0b-45fd-ae80-88cf7c99f0cd" providerId="ADAL" clId="{D48248EC-38A5-4DE6-A3CF-13021B4285BA}" dt="2024-10-07T08:54:24.256" v="217" actId="255"/>
          <ac:spMkLst>
            <pc:docMk/>
            <pc:sldMk cId="670043839" sldId="272"/>
            <ac:spMk id="129" creationId="{00000000-0000-0000-0000-000000000000}"/>
          </ac:spMkLst>
        </pc:spChg>
        <pc:spChg chg="mod">
          <ac:chgData name="Mercedes Alonso Segoviano - FIIAPP" userId="2119bbcc-7b0b-45fd-ae80-88cf7c99f0cd" providerId="ADAL" clId="{D48248EC-38A5-4DE6-A3CF-13021B4285BA}" dt="2024-10-07T08:42:22.540" v="137" actId="20577"/>
          <ac:spMkLst>
            <pc:docMk/>
            <pc:sldMk cId="670043839" sldId="272"/>
            <ac:spMk id="130" creationId="{00000000-0000-0000-0000-000000000000}"/>
          </ac:spMkLst>
        </pc:spChg>
        <pc:spChg chg="mod">
          <ac:chgData name="Mercedes Alonso Segoviano - FIIAPP" userId="2119bbcc-7b0b-45fd-ae80-88cf7c99f0cd" providerId="ADAL" clId="{D48248EC-38A5-4DE6-A3CF-13021B4285BA}" dt="2024-10-07T08:54:28.715" v="218" actId="255"/>
          <ac:spMkLst>
            <pc:docMk/>
            <pc:sldMk cId="670043839" sldId="272"/>
            <ac:spMk id="131" creationId="{00000000-0000-0000-0000-000000000000}"/>
          </ac:spMkLst>
        </pc:spChg>
      </pc:sldChg>
      <pc:sldChg chg="modSp mod">
        <pc:chgData name="Mercedes Alonso Segoviano - FIIAPP" userId="2119bbcc-7b0b-45fd-ae80-88cf7c99f0cd" providerId="ADAL" clId="{D48248EC-38A5-4DE6-A3CF-13021B4285BA}" dt="2024-10-07T08:44:14.608" v="180"/>
        <pc:sldMkLst>
          <pc:docMk/>
          <pc:sldMk cId="3894187752" sldId="273"/>
        </pc:sldMkLst>
        <pc:spChg chg="mod">
          <ac:chgData name="Mercedes Alonso Segoviano - FIIAPP" userId="2119bbcc-7b0b-45fd-ae80-88cf7c99f0cd" providerId="ADAL" clId="{D48248EC-38A5-4DE6-A3CF-13021B4285BA}" dt="2024-10-07T08:44:14.608" v="180"/>
          <ac:spMkLst>
            <pc:docMk/>
            <pc:sldMk cId="3894187752" sldId="273"/>
            <ac:spMk id="242" creationId="{00000000-0000-0000-0000-000000000000}"/>
          </ac:spMkLst>
        </pc:spChg>
        <pc:spChg chg="mod">
          <ac:chgData name="Mercedes Alonso Segoviano - FIIAPP" userId="2119bbcc-7b0b-45fd-ae80-88cf7c99f0cd" providerId="ADAL" clId="{D48248EC-38A5-4DE6-A3CF-13021B4285BA}" dt="2024-10-07T08:44:03.524" v="179"/>
          <ac:spMkLst>
            <pc:docMk/>
            <pc:sldMk cId="3894187752" sldId="273"/>
            <ac:spMk id="2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y sub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185333" y="1532466"/>
            <a:ext cx="13885335" cy="3098801"/>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185333" y="4715933"/>
            <a:ext cx="13885335" cy="1058334"/>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93" name="– Juan López"/>
          <p:cNvSpPr txBox="1">
            <a:spLocks noGrp="1"/>
          </p:cNvSpPr>
          <p:nvPr>
            <p:ph type="body" sz="quarter" idx="13"/>
          </p:nvPr>
        </p:nvSpPr>
        <p:spPr>
          <a:xfrm>
            <a:off x="1591733" y="5969000"/>
            <a:ext cx="13081001" cy="393700"/>
          </a:xfrm>
          <a:prstGeom prst="rect">
            <a:avLst/>
          </a:prstGeom>
        </p:spPr>
        <p:txBody>
          <a:bodyPr anchor="t">
            <a:spAutoFit/>
          </a:bodyPr>
          <a:lstStyle>
            <a:lvl1pPr marL="0" indent="0" algn="ctr">
              <a:spcBef>
                <a:spcPts val="0"/>
              </a:spcBef>
              <a:buSzTx/>
              <a:buNone/>
              <a:defRPr sz="2000" i="1"/>
            </a:lvl1pPr>
          </a:lstStyle>
          <a:p>
            <a:r>
              <a:t>– Juan López</a:t>
            </a:r>
          </a:p>
        </p:txBody>
      </p:sp>
      <p:sp>
        <p:nvSpPr>
          <p:cNvPr id="94" name="“Escribir una cita aquí”"/>
          <p:cNvSpPr txBox="1">
            <a:spLocks noGrp="1"/>
          </p:cNvSpPr>
          <p:nvPr>
            <p:ph type="body" sz="quarter" idx="14"/>
          </p:nvPr>
        </p:nvSpPr>
        <p:spPr>
          <a:xfrm>
            <a:off x="1591733" y="4050844"/>
            <a:ext cx="13081001" cy="551245"/>
          </a:xfrm>
          <a:prstGeom prst="rect">
            <a:avLst/>
          </a:prstGeom>
        </p:spPr>
        <p:txBody>
          <a:bodyPr>
            <a:spAutoFit/>
          </a:bodyPr>
          <a:lstStyle>
            <a:lvl1pPr marL="0" indent="0" algn="ctr">
              <a:spcBef>
                <a:spcPts val="0"/>
              </a:spcBef>
              <a:buSzTx/>
              <a:buNone/>
              <a:defRPr sz="3200">
                <a:latin typeface="+mn-lt"/>
                <a:ea typeface="+mn-ea"/>
                <a:cs typeface="+mn-cs"/>
                <a:sym typeface="Helvetica Neue Medium"/>
              </a:defRPr>
            </a:lvl1pPr>
          </a:lstStyle>
          <a:p>
            <a:r>
              <a:t>“Escribir una cita aquí”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n"/>
          <p:cNvSpPr>
            <a:spLocks noGrp="1"/>
          </p:cNvSpPr>
          <p:nvPr>
            <p:ph type="pic" idx="13"/>
          </p:nvPr>
        </p:nvSpPr>
        <p:spPr>
          <a:xfrm>
            <a:off x="-1" y="-1"/>
            <a:ext cx="16256001" cy="9144001"/>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2083979" y="448733"/>
            <a:ext cx="12090401" cy="5825068"/>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423333" y="6341533"/>
            <a:ext cx="15409334" cy="1337734"/>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423333" y="7628466"/>
            <a:ext cx="15409334" cy="1058335"/>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185333" y="3022600"/>
            <a:ext cx="13885335" cy="30988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8777320" y="634999"/>
            <a:ext cx="6350001" cy="7645401"/>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1100666" y="634999"/>
            <a:ext cx="6815668" cy="3699935"/>
          </a:xfrm>
          <a:prstGeom prst="rect">
            <a:avLst/>
          </a:prstGeom>
        </p:spPr>
        <p:txBody>
          <a:bodyPr anchor="b"/>
          <a:lstStyle>
            <a:lvl1pPr>
              <a:defRPr sz="5600"/>
            </a:lvl1pPr>
          </a:lstStyle>
          <a:p>
            <a:r>
              <a:t>Texto del título</a:t>
            </a:r>
          </a:p>
        </p:txBody>
      </p:sp>
      <p:sp>
        <p:nvSpPr>
          <p:cNvPr id="40" name="Nivel de texto 1…"/>
          <p:cNvSpPr txBox="1">
            <a:spLocks noGrp="1"/>
          </p:cNvSpPr>
          <p:nvPr>
            <p:ph type="body" sz="quarter" idx="1"/>
          </p:nvPr>
        </p:nvSpPr>
        <p:spPr>
          <a:xfrm>
            <a:off x="1100666" y="4351866"/>
            <a:ext cx="6815668" cy="3818468"/>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exto del título"/>
          <p:cNvSpPr txBox="1">
            <a:spLocks noGrp="1"/>
          </p:cNvSpPr>
          <p:nvPr>
            <p:ph type="title"/>
          </p:nvPr>
        </p:nvSpPr>
        <p:spPr>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8779933" y="2099733"/>
            <a:ext cx="6350001" cy="6197601"/>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prstGeom prst="rect">
            <a:avLst/>
          </a:prstGeom>
        </p:spPr>
        <p:txBody>
          <a:bodyPr/>
          <a:lstStyle/>
          <a:p>
            <a:r>
              <a:t>Texto del título</a:t>
            </a:r>
          </a:p>
        </p:txBody>
      </p:sp>
      <p:sp>
        <p:nvSpPr>
          <p:cNvPr id="67" name="Nivel de texto 1…"/>
          <p:cNvSpPr txBox="1">
            <a:spLocks noGrp="1"/>
          </p:cNvSpPr>
          <p:nvPr>
            <p:ph type="body" sz="half" idx="1"/>
          </p:nvPr>
        </p:nvSpPr>
        <p:spPr>
          <a:xfrm>
            <a:off x="1126066" y="2099733"/>
            <a:ext cx="6815668" cy="6197601"/>
          </a:xfrm>
          <a:prstGeom prst="rect">
            <a:avLst/>
          </a:prstGeom>
        </p:spPr>
        <p:txBody>
          <a:bodyPr/>
          <a:lstStyle>
            <a:lvl1pPr marL="352926" indent="-352926">
              <a:spcBef>
                <a:spcPts val="3000"/>
              </a:spcBef>
              <a:defRPr sz="2400"/>
            </a:lvl1pPr>
            <a:lvl2pPr marL="911726" indent="-352926">
              <a:spcBef>
                <a:spcPts val="3000"/>
              </a:spcBef>
              <a:defRPr sz="2400"/>
            </a:lvl2pPr>
            <a:lvl3pPr marL="1470526" indent="-352926">
              <a:spcBef>
                <a:spcPts val="3000"/>
              </a:spcBef>
              <a:defRPr sz="2400"/>
            </a:lvl3pPr>
            <a:lvl4pPr marL="2029326" indent="-352926">
              <a:spcBef>
                <a:spcPts val="3000"/>
              </a:spcBef>
              <a:defRPr sz="2400"/>
            </a:lvl4pPr>
            <a:lvl5pPr marL="2588126" indent="-352926">
              <a:spcBef>
                <a:spcPts val="3000"/>
              </a:spcBef>
              <a:defRPr sz="24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1126066" y="1185333"/>
            <a:ext cx="14003869" cy="6773335"/>
          </a:xfrm>
          <a:prstGeom prst="rect">
            <a:avLst/>
          </a:prstGeom>
        </p:spPr>
        <p:txBody>
          <a:bodyPr/>
          <a:lstStyle>
            <a:lvl1pPr marL="423333" indent="-423333">
              <a:defRPr sz="3200"/>
            </a:lvl1pPr>
            <a:lvl2pPr marL="1058333" indent="-423333">
              <a:defRPr sz="3200"/>
            </a:lvl2pPr>
            <a:lvl3pPr marL="1693333" indent="-423333">
              <a:defRPr sz="3200"/>
            </a:lvl3pPr>
            <a:lvl4pPr marL="2328333" indent="-423333">
              <a:defRPr sz="3200"/>
            </a:lvl4pPr>
            <a:lvl5pPr marL="2963333" indent="-423333">
              <a:defRPr sz="3200"/>
            </a:lvl5p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10507133" y="4699000"/>
            <a:ext cx="4936068" cy="3699934"/>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10507133" y="753533"/>
            <a:ext cx="4936068" cy="3699934"/>
          </a:xfrm>
          <a:prstGeom prst="rect">
            <a:avLst/>
          </a:prstGeom>
        </p:spPr>
        <p:txBody>
          <a:bodyPr lIns="91439" tIns="45719" rIns="91439" bIns="45719" anchor="t">
            <a:noAutofit/>
          </a:bodyPr>
          <a:lstStyle/>
          <a:p>
            <a:endParaRPr/>
          </a:p>
        </p:txBody>
      </p:sp>
      <p:sp>
        <p:nvSpPr>
          <p:cNvPr id="85" name="Imagen"/>
          <p:cNvSpPr>
            <a:spLocks noGrp="1"/>
          </p:cNvSpPr>
          <p:nvPr>
            <p:ph type="pic" idx="15"/>
          </p:nvPr>
        </p:nvSpPr>
        <p:spPr>
          <a:xfrm>
            <a:off x="804333" y="753533"/>
            <a:ext cx="9448801" cy="7645401"/>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1126066" y="237066"/>
            <a:ext cx="14003869" cy="15240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Texto del título</a:t>
            </a:r>
          </a:p>
        </p:txBody>
      </p:sp>
      <p:sp>
        <p:nvSpPr>
          <p:cNvPr id="3" name="Nivel de texto 1…"/>
          <p:cNvSpPr txBox="1">
            <a:spLocks noGrp="1"/>
          </p:cNvSpPr>
          <p:nvPr>
            <p:ph type="body" idx="1"/>
          </p:nvPr>
        </p:nvSpPr>
        <p:spPr>
          <a:xfrm>
            <a:off x="1126066" y="2099733"/>
            <a:ext cx="14003869" cy="61976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7970571" y="8720666"/>
            <a:ext cx="306392" cy="290441"/>
          </a:xfrm>
          <a:prstGeom prst="rect">
            <a:avLst/>
          </a:prstGeom>
          <a:ln w="3175">
            <a:miter lim="400000"/>
          </a:ln>
        </p:spPr>
        <p:txBody>
          <a:bodyPr wrap="none" lIns="33866" tIns="33866" rIns="33866" bIns="33866">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1pPr>
      <a:lvl2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2pPr>
      <a:lvl3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3pPr>
      <a:lvl4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4pPr>
      <a:lvl5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5pPr>
      <a:lvl6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6pPr>
      <a:lvl7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7pPr>
      <a:lvl8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8pPr>
      <a:lvl9pPr marL="0" marR="0" indent="0" algn="ctr" defTabSz="550333"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Helvetica Neue Medium"/>
        </a:defRPr>
      </a:lvl9pPr>
    </p:titleStyle>
    <p:bodyStyle>
      <a:lvl1pPr marL="41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1pPr>
      <a:lvl2pPr marL="105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2pPr>
      <a:lvl3pPr marL="168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3pPr>
      <a:lvl4pPr marL="232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4pPr>
      <a:lvl5pPr marL="295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5pPr>
      <a:lvl6pPr marL="359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6pPr>
      <a:lvl7pPr marL="422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7pPr>
      <a:lvl8pPr marL="4860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8pPr>
      <a:lvl9pPr marL="5495192" marR="0" indent="-415192" algn="l" defTabSz="550333" latinLnBrk="0">
        <a:lnSpc>
          <a:spcPct val="100000"/>
        </a:lnSpc>
        <a:spcBef>
          <a:spcPts val="3900"/>
        </a:spcBef>
        <a:spcAft>
          <a:spcPts val="0"/>
        </a:spcAft>
        <a:buClrTx/>
        <a:buSzPct val="125000"/>
        <a:buFontTx/>
        <a:buChar char="•"/>
        <a:tabLst/>
        <a:defRPr sz="3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50333"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mailto:dennischeng77@yaho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n" descr="Imagen"/>
          <p:cNvPicPr>
            <a:picLocks noChangeAspect="1"/>
          </p:cNvPicPr>
          <p:nvPr/>
        </p:nvPicPr>
        <p:blipFill>
          <a:blip r:embed="rId2"/>
          <a:stretch>
            <a:fillRect/>
          </a:stretch>
        </p:blipFill>
        <p:spPr>
          <a:xfrm>
            <a:off x="0" y="-241300"/>
            <a:ext cx="16256000" cy="7927607"/>
          </a:xfrm>
          <a:prstGeom prst="rect">
            <a:avLst/>
          </a:prstGeom>
          <a:ln w="3175">
            <a:miter lim="400000"/>
          </a:ln>
        </p:spPr>
      </p:pic>
      <p:sp>
        <p:nvSpPr>
          <p:cNvPr id="120" name="Desafíos compartidos entre las regiones UE/CELAC en materia de drogas -…"/>
          <p:cNvSpPr txBox="1"/>
          <p:nvPr/>
        </p:nvSpPr>
        <p:spPr>
          <a:xfrm>
            <a:off x="419100" y="841866"/>
            <a:ext cx="9922426" cy="32692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defTabSz="457200">
              <a:defRPr sz="5200" b="0">
                <a:solidFill>
                  <a:srgbClr val="FFFFFF"/>
                </a:solidFill>
                <a:latin typeface="HK Grotesk Pro Regular"/>
                <a:ea typeface="HK Grotesk Pro Regular"/>
                <a:cs typeface="HK Grotesk Pro Regular"/>
                <a:sym typeface="HK Grotesk Pro Regular"/>
              </a:defRPr>
            </a:pPr>
            <a:r>
              <a:rPr lang="en-US" dirty="0">
                <a:latin typeface="HK Grotesk Pro Bold"/>
                <a:ea typeface="HK Grotesk Pro Bold"/>
                <a:cs typeface="HK Grotesk Pro Bold"/>
                <a:sym typeface="HK Grotesk Pro Bold"/>
              </a:rPr>
              <a:t>Recovery, administration and allocation for social and community use of assets confiscated from drug trafficking and </a:t>
            </a:r>
            <a:r>
              <a:rPr lang="en-US" dirty="0" err="1">
                <a:latin typeface="HK Grotesk Pro Bold"/>
                <a:ea typeface="HK Grotesk Pro Bold"/>
                <a:cs typeface="HK Grotesk Pro Bold"/>
                <a:sym typeface="HK Grotesk Pro Bold"/>
              </a:rPr>
              <a:t>organised</a:t>
            </a:r>
            <a:r>
              <a:rPr lang="en-US" dirty="0">
                <a:latin typeface="HK Grotesk Pro Bold"/>
                <a:ea typeface="HK Grotesk Pro Bold"/>
                <a:cs typeface="HK Grotesk Pro Bold"/>
                <a:sym typeface="HK Grotesk Pro Bold"/>
              </a:rPr>
              <a:t> crime.</a:t>
            </a:r>
            <a:endParaRPr dirty="0"/>
          </a:p>
        </p:txBody>
      </p:sp>
      <p:sp>
        <p:nvSpPr>
          <p:cNvPr id="121" name="Bruselas, Bélgica"/>
          <p:cNvSpPr txBox="1"/>
          <p:nvPr/>
        </p:nvSpPr>
        <p:spPr>
          <a:xfrm>
            <a:off x="482600" y="5322971"/>
            <a:ext cx="2796704" cy="5300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Bold"/>
                <a:ea typeface="HK Grotesk Pro Bold"/>
                <a:cs typeface="HK Grotesk Pro Bold"/>
                <a:sym typeface="HK Grotesk Pro Bold"/>
              </a:defRPr>
            </a:lvl1pPr>
          </a:lstStyle>
          <a:p>
            <a:r>
              <a:rPr dirty="0"/>
              <a:t>Brus</a:t>
            </a:r>
            <a:r>
              <a:rPr lang="es-ES" dirty="0" err="1"/>
              <a:t>sels</a:t>
            </a:r>
            <a:r>
              <a:rPr dirty="0"/>
              <a:t>, B</a:t>
            </a:r>
            <a:r>
              <a:rPr lang="es-ES" dirty="0" err="1"/>
              <a:t>elgium</a:t>
            </a:r>
            <a:endParaRPr dirty="0"/>
          </a:p>
        </p:txBody>
      </p:sp>
      <p:sp>
        <p:nvSpPr>
          <p:cNvPr id="122" name="8-10 de Octubre de 2024"/>
          <p:cNvSpPr txBox="1"/>
          <p:nvPr/>
        </p:nvSpPr>
        <p:spPr>
          <a:xfrm>
            <a:off x="686667" y="6148471"/>
            <a:ext cx="3482790" cy="53005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lvl1pPr algn="l" defTabSz="457200">
              <a:defRPr sz="3000" b="0">
                <a:solidFill>
                  <a:srgbClr val="FFFFFF"/>
                </a:solidFill>
                <a:latin typeface="HK Grotesk Pro Medium"/>
                <a:ea typeface="HK Grotesk Pro Medium"/>
                <a:cs typeface="HK Grotesk Pro Medium"/>
                <a:sym typeface="HK Grotesk Pro Medium"/>
              </a:defRPr>
            </a:lvl1pPr>
          </a:lstStyle>
          <a:p>
            <a:r>
              <a:rPr dirty="0"/>
              <a:t>8-10 de Oct</a:t>
            </a:r>
            <a:r>
              <a:rPr lang="es-ES" dirty="0" err="1"/>
              <a:t>ober</a:t>
            </a:r>
            <a:r>
              <a:rPr lang="es-ES" dirty="0"/>
              <a:t> </a:t>
            </a:r>
            <a:r>
              <a:rPr dirty="0"/>
              <a:t>2024</a:t>
            </a:r>
          </a:p>
        </p:txBody>
      </p:sp>
      <p:sp>
        <p:nvSpPr>
          <p:cNvPr id="123" name="Rectángulo"/>
          <p:cNvSpPr/>
          <p:nvPr/>
        </p:nvSpPr>
        <p:spPr>
          <a:xfrm>
            <a:off x="495300" y="6014508"/>
            <a:ext cx="4680077" cy="772584"/>
          </a:xfrm>
          <a:prstGeom prst="rect">
            <a:avLst/>
          </a:prstGeom>
          <a:ln w="12700">
            <a:solidFill>
              <a:srgbClr val="FFFFFF"/>
            </a:solidFill>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4" name="Logos_castellano.jpg" descr="Logos_castellano.jpg"/>
          <p:cNvPicPr>
            <a:picLocks noChangeAspect="1"/>
          </p:cNvPicPr>
          <p:nvPr/>
        </p:nvPicPr>
        <p:blipFill>
          <a:blip r:embed="rId3"/>
          <a:stretch>
            <a:fillRect/>
          </a:stretch>
        </p:blipFill>
        <p:spPr>
          <a:xfrm>
            <a:off x="0" y="7389476"/>
            <a:ext cx="16256000" cy="1731048"/>
          </a:xfrm>
          <a:prstGeom prst="rect">
            <a:avLst/>
          </a:prstGeom>
          <a:ln w="3175">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751207" y="-10901"/>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8182083" y="993778"/>
            <a:ext cx="7021801" cy="379249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sz="2200" dirty="0"/>
              <a:t>FRANCE: has also implemented the social use of confiscated assets. The Agency for the Management and Recovery of Seized and Confiscated Assets (AGRASC), created in 2010, manages these assets, and part of the confiscated assets are allocated to social and community projects, although less frequently than in Italy. For its part, it shares the challenges of asset management agencies with regard to the management of complex assets such as companies, however, it </a:t>
            </a:r>
            <a:r>
              <a:rPr lang="en-US" sz="2200" dirty="0" err="1"/>
              <a:t>emphasises</a:t>
            </a:r>
            <a:r>
              <a:rPr lang="en-US" sz="2200" dirty="0"/>
              <a:t> the management and sale of crypto-assets, which in its case today reach the sum of 100 million crypto-assets.</a:t>
            </a:r>
            <a:endParaRPr lang="es-MX" sz="2200" dirty="0"/>
          </a:p>
        </p:txBody>
      </p:sp>
      <p:sp>
        <p:nvSpPr>
          <p:cNvPr id="130" name="LOREM IPSUM LOREM IPSUM LOREM IPSUM LOREM IPSUMLOREM  IPSUMLOREM IPSUM"/>
          <p:cNvSpPr txBox="1"/>
          <p:nvPr/>
        </p:nvSpPr>
        <p:spPr>
          <a:xfrm>
            <a:off x="1676400" y="1707799"/>
            <a:ext cx="5060066"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err="1">
                <a:sym typeface="HK Grotesk Pro Bold"/>
              </a:rPr>
              <a:t>EUROPEAN</a:t>
            </a:r>
            <a:r>
              <a:rPr lang="es-419" sz="2600" b="0" dirty="0">
                <a:sym typeface="HK Grotesk Pro Bold"/>
              </a:rPr>
              <a:t> </a:t>
            </a:r>
            <a:r>
              <a:rPr lang="es-419" sz="2600" b="0" dirty="0" err="1">
                <a:sym typeface="HK Grotesk Pro Bold"/>
              </a:rPr>
              <a:t>EXPERIENCES</a:t>
            </a:r>
            <a:endParaRPr dirty="0"/>
          </a:p>
        </p:txBody>
      </p:sp>
      <p:sp>
        <p:nvSpPr>
          <p:cNvPr id="131" name="Lorem Ipsum ha sido el texto de relleno estándar de las industrias desde el año 1500, cuando un impresor (N. delT.Lorem ipsum dolor sit amet,"/>
          <p:cNvSpPr txBox="1"/>
          <p:nvPr/>
        </p:nvSpPr>
        <p:spPr>
          <a:xfrm>
            <a:off x="8231371" y="4881143"/>
            <a:ext cx="7027270" cy="248443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0" indent="0" algn="just">
              <a:lnSpc>
                <a:spcPct val="100000"/>
              </a:lnSpc>
              <a:spcBef>
                <a:spcPts val="600"/>
              </a:spcBef>
              <a:buNone/>
            </a:pPr>
            <a:r>
              <a:rPr lang="es-PE" sz="2200" dirty="0"/>
              <a:t>And </a:t>
            </a:r>
            <a:r>
              <a:rPr lang="es-PE" sz="2200" dirty="0" err="1"/>
              <a:t>other</a:t>
            </a:r>
            <a:r>
              <a:rPr lang="es-PE" sz="2200" dirty="0"/>
              <a:t> </a:t>
            </a:r>
            <a:r>
              <a:rPr lang="es-PE" sz="2200" dirty="0" err="1"/>
              <a:t>such</a:t>
            </a:r>
            <a:r>
              <a:rPr lang="es-PE" sz="2200" dirty="0"/>
              <a:t> as:</a:t>
            </a:r>
          </a:p>
          <a:p>
            <a:pPr marL="0" indent="0" algn="just">
              <a:lnSpc>
                <a:spcPct val="100000"/>
              </a:lnSpc>
              <a:spcBef>
                <a:spcPts val="600"/>
              </a:spcBef>
              <a:buNone/>
            </a:pPr>
            <a:endParaRPr lang="es-PE" sz="2200" dirty="0"/>
          </a:p>
          <a:p>
            <a:pPr algn="just">
              <a:lnSpc>
                <a:spcPct val="100000"/>
              </a:lnSpc>
              <a:spcBef>
                <a:spcPts val="600"/>
              </a:spcBef>
            </a:pPr>
            <a:r>
              <a:rPr lang="es-PE" sz="2200" dirty="0"/>
              <a:t>BELGIUM</a:t>
            </a:r>
          </a:p>
          <a:p>
            <a:pPr algn="just">
              <a:lnSpc>
                <a:spcPct val="100000"/>
              </a:lnSpc>
              <a:spcBef>
                <a:spcPts val="600"/>
              </a:spcBef>
            </a:pPr>
            <a:r>
              <a:rPr lang="es-PE" sz="2200" dirty="0"/>
              <a:t>ROMANIA</a:t>
            </a:r>
          </a:p>
          <a:p>
            <a:pPr algn="just">
              <a:lnSpc>
                <a:spcPct val="100000"/>
              </a:lnSpc>
              <a:spcBef>
                <a:spcPts val="600"/>
              </a:spcBef>
            </a:pPr>
            <a:r>
              <a:rPr lang="es-PE" sz="2200" dirty="0" err="1"/>
              <a:t>GREECE</a:t>
            </a:r>
            <a:endParaRPr lang="es-PE" sz="2200" dirty="0"/>
          </a:p>
          <a:p>
            <a:pPr algn="just">
              <a:lnSpc>
                <a:spcPct val="100000"/>
              </a:lnSpc>
              <a:spcBef>
                <a:spcPts val="600"/>
              </a:spcBef>
            </a:pPr>
            <a:r>
              <a:rPr lang="es-PE" sz="2200" dirty="0"/>
              <a:t>THE </a:t>
            </a:r>
            <a:r>
              <a:rPr lang="es-PE" sz="2200" dirty="0" err="1"/>
              <a:t>NETHERLANDS</a:t>
            </a:r>
            <a:endParaRPr sz="2200"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A59B9FA7-326B-4CA7-86BE-24E2FCBF7477}"/>
              </a:ext>
            </a:extLst>
          </p:cNvPr>
          <p:cNvSpPr txBox="1"/>
          <p:nvPr/>
        </p:nvSpPr>
        <p:spPr>
          <a:xfrm>
            <a:off x="8409326" y="6603778"/>
            <a:ext cx="702727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endParaRPr lang="es-PE" dirty="0"/>
          </a:p>
        </p:txBody>
      </p:sp>
    </p:spTree>
    <p:extLst>
      <p:ext uri="{BB962C8B-B14F-4D97-AF65-F5344CB8AC3E}">
        <p14:creationId xmlns:p14="http://schemas.microsoft.com/office/powerpoint/2010/main" val="6700438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115775" y="2457503"/>
            <a:ext cx="13833947" cy="410026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marL="457200" indent="-457200" algn="just">
              <a:lnSpc>
                <a:spcPct val="100000"/>
              </a:lnSpc>
              <a:spcBef>
                <a:spcPts val="600"/>
              </a:spcBef>
              <a:buFont typeface="Arial" panose="020B0604020202020204" pitchFamily="34" charset="0"/>
              <a:buChar char="•"/>
            </a:pPr>
            <a:r>
              <a:rPr lang="en-US" sz="2800" dirty="0">
                <a:solidFill>
                  <a:schemeClr val="tx1"/>
                </a:solidFill>
              </a:rPr>
              <a:t>The proper management of seized and confiscated assets is of crucial importance in the asset recovery value chain for several reasons.</a:t>
            </a:r>
          </a:p>
          <a:p>
            <a:pPr marL="457200" indent="-457200" algn="just">
              <a:lnSpc>
                <a:spcPct val="100000"/>
              </a:lnSpc>
              <a:spcBef>
                <a:spcPts val="600"/>
              </a:spcBef>
              <a:buFont typeface="Arial" panose="020B0604020202020204" pitchFamily="34" charset="0"/>
              <a:buChar char="•"/>
            </a:pPr>
            <a:r>
              <a:rPr lang="en-US" sz="2800" dirty="0">
                <a:solidFill>
                  <a:schemeClr val="tx1"/>
                </a:solidFill>
              </a:rPr>
              <a:t>Effective management of these assets ensures that confiscated resources are not lost to corruption or mismanagement and effectively secures a recovery of assets in </a:t>
            </a:r>
            <a:r>
              <a:rPr lang="en-US" sz="2800" dirty="0" err="1">
                <a:solidFill>
                  <a:schemeClr val="tx1"/>
                </a:solidFill>
              </a:rPr>
              <a:t>favour</a:t>
            </a:r>
            <a:r>
              <a:rPr lang="en-US" sz="2800" dirty="0">
                <a:solidFill>
                  <a:schemeClr val="tx1"/>
                </a:solidFill>
              </a:rPr>
              <a:t> of the state for public and social re-use. Society perceives that the justice system is working fairly and that the benefits of fighting crime are returned to the community. In addition, transparency in the distribution and re-use of assets strengthens trust in institutions.</a:t>
            </a:r>
          </a:p>
          <a:p>
            <a:pPr marL="457200" indent="-457200" algn="just">
              <a:lnSpc>
                <a:spcPct val="100000"/>
              </a:lnSpc>
              <a:spcBef>
                <a:spcPts val="600"/>
              </a:spcBef>
              <a:buFont typeface="Arial" panose="020B0604020202020204" pitchFamily="34" charset="0"/>
              <a:buChar char="•"/>
            </a:pPr>
            <a:r>
              <a:rPr lang="en-US" sz="2800" dirty="0">
                <a:solidFill>
                  <a:schemeClr val="tx1"/>
                </a:solidFill>
              </a:rPr>
              <a:t>Public re-use of confiscated assets to law enforcement promotes the strengthening of law enforcement institutions and thereby counteracting and preventing </a:t>
            </a:r>
            <a:r>
              <a:rPr lang="en-US" sz="2800" dirty="0" err="1">
                <a:solidFill>
                  <a:schemeClr val="tx1"/>
                </a:solidFill>
              </a:rPr>
              <a:t>organised</a:t>
            </a:r>
            <a:r>
              <a:rPr lang="en-US" sz="2800" dirty="0">
                <a:solidFill>
                  <a:schemeClr val="tx1"/>
                </a:solidFill>
              </a:rPr>
              <a:t> crime.</a:t>
            </a:r>
            <a:endParaRPr dirty="0"/>
          </a:p>
        </p:txBody>
      </p:sp>
      <p:sp>
        <p:nvSpPr>
          <p:cNvPr id="243" name="LOREM IPSUM LOREM IPSUM LOREM IPSUMLOREM IPSUMLOREM"/>
          <p:cNvSpPr txBox="1"/>
          <p:nvPr/>
        </p:nvSpPr>
        <p:spPr>
          <a:xfrm>
            <a:off x="3885317" y="1314217"/>
            <a:ext cx="8294864" cy="9159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PE" dirty="0" err="1"/>
              <a:t>CONCLUSIONS</a:t>
            </a:r>
            <a:br>
              <a:rPr dirty="0"/>
            </a:b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41"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42" name="Lorem Ipsum ha sido el texto de relleno estándar de las industrias desde el año 1500, cuando un impresor (N. delT.Lorem ipsum dolor sit amet, Lorem Ipsum ha sido el texto de relleno estándar de las industrias desde el año 1500, cuando un impresor (N. delT.Lorem ipsum dolor sit amet,"/>
          <p:cNvSpPr txBox="1"/>
          <p:nvPr/>
        </p:nvSpPr>
        <p:spPr>
          <a:xfrm>
            <a:off x="1478344" y="2230215"/>
            <a:ext cx="13299312" cy="510740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defTabSz="457200">
              <a:lnSpc>
                <a:spcPts val="5700"/>
              </a:lnSpc>
              <a:spcBef>
                <a:spcPts val="1500"/>
              </a:spcBef>
              <a:defRPr sz="3100" b="0">
                <a:solidFill>
                  <a:srgbClr val="E63434"/>
                </a:solidFill>
                <a:latin typeface="HK Grotesk Pro Medium"/>
                <a:ea typeface="HK Grotesk Pro Medium"/>
                <a:cs typeface="HK Grotesk Pro Medium"/>
                <a:sym typeface="HK Grotesk Pro Medium"/>
              </a:defRPr>
            </a:lvl1pPr>
          </a:lstStyle>
          <a:p>
            <a:pPr algn="just"/>
            <a:r>
              <a:rPr lang="en-US" sz="2800" dirty="0">
                <a:solidFill>
                  <a:schemeClr val="tx1"/>
                </a:solidFill>
              </a:rPr>
              <a:t>Create a network of seized and confiscated assets management agencies for Latin America and the Caribbean with the aim of creating spaces to share experiences and international best practices in asset management and to promote public policies towards the promotion of investigations to identify and trace mainly the proceeds of crime for criminal and non-conviction based confiscation, in order to comply with international standards in the regulatory and efficiency context of the systems in preparation for the 5th round of FATF evaluation.</a:t>
            </a:r>
            <a:endParaRPr sz="2800" dirty="0">
              <a:solidFill>
                <a:schemeClr val="tx1"/>
              </a:solidFill>
            </a:endParaRPr>
          </a:p>
        </p:txBody>
      </p:sp>
      <p:sp>
        <p:nvSpPr>
          <p:cNvPr id="243" name="LOREM IPSUM LOREM IPSUM LOREM IPSUMLOREM IPSUMLOREM"/>
          <p:cNvSpPr txBox="1"/>
          <p:nvPr/>
        </p:nvSpPr>
        <p:spPr>
          <a:xfrm>
            <a:off x="3885317" y="1523505"/>
            <a:ext cx="8294864" cy="49742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3400" b="0">
                <a:solidFill>
                  <a:srgbClr val="ED361C"/>
                </a:solidFill>
                <a:latin typeface="HK Grotesk Pro Bold"/>
                <a:ea typeface="HK Grotesk Pro Bold"/>
                <a:cs typeface="HK Grotesk Pro Bold"/>
                <a:sym typeface="HK Grotesk Pro Bold"/>
              </a:defRPr>
            </a:pPr>
            <a:r>
              <a:rPr lang="es-PE" dirty="0" err="1"/>
              <a:t>RECOMMENDATIONS</a:t>
            </a:r>
            <a:endParaRPr dirty="0"/>
          </a:p>
        </p:txBody>
      </p:sp>
      <p:sp>
        <p:nvSpPr>
          <p:cNvPr id="244"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46"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extLst>
      <p:ext uri="{BB962C8B-B14F-4D97-AF65-F5344CB8AC3E}">
        <p14:creationId xmlns:p14="http://schemas.microsoft.com/office/powerpoint/2010/main" val="38941877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250" name="Imagen" descr="Imagen"/>
          <p:cNvPicPr>
            <a:picLocks noChangeAspect="1"/>
          </p:cNvPicPr>
          <p:nvPr/>
        </p:nvPicPr>
        <p:blipFill>
          <a:blip r:embed="rId2"/>
          <a:stretch>
            <a:fillRect/>
          </a:stretch>
        </p:blipFill>
        <p:spPr>
          <a:xfrm>
            <a:off x="628904" y="396154"/>
            <a:ext cx="14807692" cy="566592"/>
          </a:xfrm>
          <a:prstGeom prst="rect">
            <a:avLst/>
          </a:prstGeom>
          <a:ln w="3175">
            <a:miter lim="400000"/>
          </a:ln>
        </p:spPr>
      </p:pic>
      <p:sp>
        <p:nvSpPr>
          <p:cNvPr id="252" name="Rectángulo"/>
          <p:cNvSpPr/>
          <p:nvPr/>
        </p:nvSpPr>
        <p:spPr>
          <a:xfrm>
            <a:off x="10236200" y="-10901"/>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53"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27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pic>
        <p:nvPicPr>
          <p:cNvPr id="26" name="Imagen 25">
            <a:extLst>
              <a:ext uri="{FF2B5EF4-FFF2-40B4-BE49-F238E27FC236}">
                <a16:creationId xmlns:a16="http://schemas.microsoft.com/office/drawing/2014/main" id="{F224501A-C736-4FC5-B5D3-A707B3C04971}"/>
              </a:ext>
            </a:extLst>
          </p:cNvPr>
          <p:cNvPicPr>
            <a:picLocks noChangeAspect="1"/>
          </p:cNvPicPr>
          <p:nvPr/>
        </p:nvPicPr>
        <p:blipFill>
          <a:blip r:embed="rId3"/>
          <a:stretch>
            <a:fillRect/>
          </a:stretch>
        </p:blipFill>
        <p:spPr>
          <a:xfrm>
            <a:off x="4192732" y="1749293"/>
            <a:ext cx="7213478" cy="5345988"/>
          </a:xfrm>
          <a:prstGeom prst="rect">
            <a:avLst/>
          </a:prstGeom>
        </p:spPr>
      </p:pic>
      <p:sp>
        <p:nvSpPr>
          <p:cNvPr id="251" name="LOREM IPSUM LOREM IPSUM"/>
          <p:cNvSpPr txBox="1"/>
          <p:nvPr/>
        </p:nvSpPr>
        <p:spPr>
          <a:xfrm>
            <a:off x="4734045" y="4572000"/>
            <a:ext cx="3761772" cy="74979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algn="l" defTabSz="457200">
              <a:lnSpc>
                <a:spcPct val="80000"/>
              </a:lnSpc>
              <a:spcBef>
                <a:spcPts val="1500"/>
              </a:spcBef>
              <a:defRPr sz="3300" b="0">
                <a:solidFill>
                  <a:srgbClr val="ED361C"/>
                </a:solidFill>
                <a:latin typeface="HK Grotesk Pro Bold"/>
                <a:ea typeface="HK Grotesk Pro Bold"/>
                <a:cs typeface="HK Grotesk Pro Bold"/>
                <a:sym typeface="HK Grotesk Pro Bold"/>
              </a:defRPr>
            </a:lvl1pPr>
          </a:lstStyle>
          <a:p>
            <a:r>
              <a:rPr lang="es-PE" sz="5400" dirty="0" err="1"/>
              <a:t>Thank</a:t>
            </a:r>
            <a:r>
              <a:rPr lang="es-PE" sz="5400" dirty="0"/>
              <a:t> </a:t>
            </a:r>
            <a:r>
              <a:rPr lang="es-PE" sz="5400" dirty="0" err="1"/>
              <a:t>you</a:t>
            </a:r>
            <a:r>
              <a:rPr lang="es-PE" sz="5400" dirty="0"/>
              <a:t> !!</a:t>
            </a:r>
            <a:r>
              <a:rPr sz="5400" dirty="0"/>
              <a:t>  </a:t>
            </a:r>
          </a:p>
        </p:txBody>
      </p:sp>
      <p:sp>
        <p:nvSpPr>
          <p:cNvPr id="2" name="CuadroTexto 1">
            <a:extLst>
              <a:ext uri="{FF2B5EF4-FFF2-40B4-BE49-F238E27FC236}">
                <a16:creationId xmlns:a16="http://schemas.microsoft.com/office/drawing/2014/main" id="{94DAF96D-647E-4AB2-8579-61CE91A25CE0}"/>
              </a:ext>
            </a:extLst>
          </p:cNvPr>
          <p:cNvSpPr txBox="1"/>
          <p:nvPr/>
        </p:nvSpPr>
        <p:spPr>
          <a:xfrm>
            <a:off x="972273" y="7057163"/>
            <a:ext cx="3761772" cy="129950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6" tIns="33866" rIns="33866" bIns="33866" numCol="1" spcCol="38100" rtlCol="0" anchor="ctr">
            <a:spAutoFit/>
          </a:bodyPr>
          <a:lstStyle/>
          <a:p>
            <a:pPr marL="0" marR="0" indent="0" algn="just" defTabSz="550333" rtl="0" fontAlgn="auto" latinLnBrk="0" hangingPunct="0">
              <a:lnSpc>
                <a:spcPct val="100000"/>
              </a:lnSpc>
              <a:spcBef>
                <a:spcPts val="0"/>
              </a:spcBef>
              <a:spcAft>
                <a:spcPts val="0"/>
              </a:spcAft>
              <a:buClrTx/>
              <a:buSzTx/>
              <a:buFontTx/>
              <a:buNone/>
              <a:tabLst/>
            </a:pPr>
            <a:r>
              <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rPr>
              <a:t>Dennis Cheng</a:t>
            </a:r>
          </a:p>
          <a:p>
            <a:pPr marL="0" marR="0" indent="0" algn="just" defTabSz="550333" rtl="0" fontAlgn="auto" latinLnBrk="0" hangingPunct="0">
              <a:lnSpc>
                <a:spcPct val="100000"/>
              </a:lnSpc>
              <a:spcBef>
                <a:spcPts val="0"/>
              </a:spcBef>
              <a:spcAft>
                <a:spcPts val="0"/>
              </a:spcAft>
              <a:buClrTx/>
              <a:buSzTx/>
              <a:buFontTx/>
              <a:buNone/>
              <a:tabLst/>
            </a:pPr>
            <a:r>
              <a:rPr lang="es-PE" dirty="0">
                <a:hlinkClick r:id="rId4"/>
              </a:rPr>
              <a:t>dennischeng77@yahoo.com</a:t>
            </a:r>
            <a:endParaRPr lang="es-PE" dirty="0"/>
          </a:p>
          <a:p>
            <a:pPr marL="0" marR="0" indent="0" algn="just" defTabSz="550333" rtl="0" fontAlgn="auto" latinLnBrk="0" hangingPunct="0">
              <a:lnSpc>
                <a:spcPct val="100000"/>
              </a:lnSpc>
              <a:spcBef>
                <a:spcPts val="0"/>
              </a:spcBef>
              <a:spcAft>
                <a:spcPts val="0"/>
              </a:spcAft>
              <a:buClrTx/>
              <a:buSzTx/>
              <a:buFontTx/>
              <a:buNone/>
              <a:tabLst/>
            </a:pPr>
            <a:r>
              <a:rPr lang="es-PE" dirty="0"/>
              <a:t>WhatsApp </a:t>
            </a:r>
            <a:r>
              <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rPr>
              <a:t>(506) 83366838</a:t>
            </a:r>
          </a:p>
          <a:p>
            <a:pPr marL="0" marR="0" indent="0" algn="just" defTabSz="550333" rtl="0" fontAlgn="auto" latinLnBrk="0" hangingPunct="0">
              <a:lnSpc>
                <a:spcPct val="100000"/>
              </a:lnSpc>
              <a:spcBef>
                <a:spcPts val="0"/>
              </a:spcBef>
              <a:spcAft>
                <a:spcPts val="0"/>
              </a:spcAft>
              <a:buClrTx/>
              <a:buSzTx/>
              <a:buFontTx/>
              <a:buNone/>
              <a:tabLst/>
            </a:pPr>
            <a:endParaRPr kumimoji="0" lang="es-PE" sz="2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9094385" y="1814050"/>
            <a:ext cx="6347680"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Various recommendations from international </a:t>
            </a:r>
            <a:r>
              <a:rPr lang="en-US" dirty="0" err="1"/>
              <a:t>organisations</a:t>
            </a:r>
            <a:r>
              <a:rPr lang="en-US" dirty="0"/>
              <a:t> such as CICAD/OAS, UNODC, Model Law on Extinction of Ownership, EU </a:t>
            </a:r>
            <a:r>
              <a:rPr lang="en-US" dirty="0" err="1"/>
              <a:t>CEART</a:t>
            </a:r>
            <a:r>
              <a:rPr lang="en-US" dirty="0"/>
              <a:t> Project, </a:t>
            </a:r>
            <a:r>
              <a:rPr lang="en-US" dirty="0" err="1"/>
              <a:t>StAR</a:t>
            </a:r>
            <a:r>
              <a:rPr lang="en-US" dirty="0"/>
              <a:t> Initiative, World Bank and FATF.</a:t>
            </a:r>
            <a:endParaRPr dirty="0"/>
          </a:p>
        </p:txBody>
      </p:sp>
      <p:sp>
        <p:nvSpPr>
          <p:cNvPr id="130" name="LOREM IPSUM LOREM IPSUM LOREM IPSUM LOREM IPSUMLOREM  IPSUMLOREM IPSUM"/>
          <p:cNvSpPr txBox="1"/>
          <p:nvPr/>
        </p:nvSpPr>
        <p:spPr>
          <a:xfrm>
            <a:off x="1676400" y="1387712"/>
            <a:ext cx="5060066" cy="103660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n-US" sz="2600" b="0" dirty="0">
                <a:sym typeface="HK Grotesk Pro Bold"/>
              </a:rPr>
              <a:t>Challenges, prospects and risks related to the management of seized and confiscated assets</a:t>
            </a:r>
            <a:endParaRPr dirty="0"/>
          </a:p>
        </p:txBody>
      </p:sp>
      <p:sp>
        <p:nvSpPr>
          <p:cNvPr id="131" name="Lorem Ipsum ha sido el texto de relleno estándar de las industrias desde el año 1500, cuando un impresor (N. delT.Lorem ipsum dolor sit amet,"/>
          <p:cNvSpPr txBox="1"/>
          <p:nvPr/>
        </p:nvSpPr>
        <p:spPr>
          <a:xfrm>
            <a:off x="9094385" y="3352239"/>
            <a:ext cx="6347680" cy="9917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G20, and the Basel Institute on Governance, incorporate asset management as a fundamental principle of effective recovery of illicit assets.</a:t>
            </a:r>
            <a:endParaRPr dirty="0"/>
          </a:p>
        </p:txBody>
      </p:sp>
      <p:sp>
        <p:nvSpPr>
          <p:cNvPr id="132" name="Lorem Ipsum ha sido el texto de relleno estándar de las industrias desde el año 1500, cuando un impresor (N. delT.Lorem ipsum dolor sit amet,"/>
          <p:cNvSpPr txBox="1"/>
          <p:nvPr/>
        </p:nvSpPr>
        <p:spPr>
          <a:xfrm>
            <a:off x="9094385" y="4582650"/>
            <a:ext cx="6347680"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FATF, amends recommendations 4 and 38 and assesses the effectiveness of countries in asset recovery through different forms of confiscation and effective asset management at all stages of the process.</a:t>
            </a:r>
            <a:endParaRPr lang="es-PE" dirty="0"/>
          </a:p>
        </p:txBody>
      </p:sp>
      <p:sp>
        <p:nvSpPr>
          <p:cNvPr id="133" name="Lorem Ipsum ha sido el texto de relleno estándar de las industrias desde el año 1500, cuando un impresor (N. delT.Lorem ipsum dolor sit amet,"/>
          <p:cNvSpPr txBox="1"/>
          <p:nvPr/>
        </p:nvSpPr>
        <p:spPr>
          <a:xfrm>
            <a:off x="9094385" y="6225013"/>
            <a:ext cx="6347680" cy="99172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EU Directive 2024/1260, which encourages states to ensure the social and community re-use of confiscated assets by ensuring proper asset management.</a:t>
            </a:r>
            <a:endParaRPr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603424" y="2416"/>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524352" y="3294909"/>
            <a:ext cx="6689117" cy="33923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marL="0" indent="0" algn="just">
              <a:lnSpc>
                <a:spcPct val="100000"/>
              </a:lnSpc>
              <a:spcBef>
                <a:spcPts val="0"/>
              </a:spcBef>
              <a:buNone/>
            </a:pPr>
            <a:r>
              <a:rPr lang="es-ES" sz="2400" dirty="0"/>
              <a:t>El desarrollo de los organismos de administración o gestión de los activos incautados y decomisados en América Latina, lleva alrededor de 15 años de evolución y en constante perfeccionamiento, dado que la naturaleza de los activos incautados en los procedimientos de decomiso sin condena (extinción de dominio), son cada vez más complejos y por ello más difícil de custodiar, mantener y preservar hasta la decisión definitiva por autoridad competente.</a:t>
            </a:r>
            <a:endParaRPr sz="2400" dirty="0"/>
          </a:p>
        </p:txBody>
      </p:sp>
      <p:sp>
        <p:nvSpPr>
          <p:cNvPr id="145" name="Lorem Ipsum ha sido el texto de relleno estándar de las industrias desde el año 1500, cuando un impresor (N. delT.Lorem ipsum dolor sit amet,"/>
          <p:cNvSpPr txBox="1"/>
          <p:nvPr/>
        </p:nvSpPr>
        <p:spPr>
          <a:xfrm>
            <a:off x="7955379" y="5884311"/>
            <a:ext cx="7639598"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r>
              <a:rPr lang="en-US" dirty="0"/>
              <a:t>The provisional use of seized assets is a common practice in legal systems, and these assets are usually destined to law enforcement agencies or public entities for social and community use through agreements.</a:t>
            </a:r>
            <a:endParaRPr lang="es-PE" dirty="0"/>
          </a:p>
        </p:txBody>
      </p:sp>
      <p:sp>
        <p:nvSpPr>
          <p:cNvPr id="148" name="LOREM IPSUM LOREM IPSUM LOREM IPSUMLOREM IPSUMLOREM  IPSUMLOREM IPSUM"/>
          <p:cNvSpPr txBox="1"/>
          <p:nvPr/>
        </p:nvSpPr>
        <p:spPr>
          <a:xfrm>
            <a:off x="1093778" y="2708728"/>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PE" dirty="0" err="1"/>
              <a:t>Asset</a:t>
            </a:r>
            <a:r>
              <a:rPr lang="es-PE" dirty="0"/>
              <a:t> </a:t>
            </a:r>
            <a:r>
              <a:rPr lang="es-PE" dirty="0" err="1"/>
              <a:t>management</a:t>
            </a:r>
            <a:r>
              <a:rPr lang="es-PE" dirty="0"/>
              <a:t> </a:t>
            </a:r>
            <a:r>
              <a:rPr lang="es-PE" dirty="0" err="1"/>
              <a:t>bodies</a:t>
            </a:r>
            <a:r>
              <a:rPr lang="es-PE" dirty="0"/>
              <a:t> in LA </a:t>
            </a:r>
            <a:endParaRPr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2" name="Lorem Ipsum ha sido el texto de relleno estándar de las industrias desde el año 1500, cuando un impresor (N. delT.Lorem ipsum dolor sit amet,">
            <a:extLst>
              <a:ext uri="{FF2B5EF4-FFF2-40B4-BE49-F238E27FC236}">
                <a16:creationId xmlns:a16="http://schemas.microsoft.com/office/drawing/2014/main" id="{5A6A492A-DBB7-4969-9CE1-DF6D1029DCCE}"/>
              </a:ext>
            </a:extLst>
          </p:cNvPr>
          <p:cNvSpPr txBox="1"/>
          <p:nvPr/>
        </p:nvSpPr>
        <p:spPr>
          <a:xfrm>
            <a:off x="7861326" y="2471570"/>
            <a:ext cx="7172272"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endParaRPr lang="es-PE" dirty="0"/>
          </a:p>
        </p:txBody>
      </p:sp>
      <p:sp>
        <p:nvSpPr>
          <p:cNvPr id="2" name="Rectángulo 1">
            <a:extLst>
              <a:ext uri="{FF2B5EF4-FFF2-40B4-BE49-F238E27FC236}">
                <a16:creationId xmlns:a16="http://schemas.microsoft.com/office/drawing/2014/main" id="{3874893C-9B40-402A-B717-67017556C20A}"/>
              </a:ext>
            </a:extLst>
          </p:cNvPr>
          <p:cNvSpPr/>
          <p:nvPr/>
        </p:nvSpPr>
        <p:spPr>
          <a:xfrm>
            <a:off x="7918488" y="1419960"/>
            <a:ext cx="7591296" cy="1631216"/>
          </a:xfrm>
          <a:prstGeom prst="rect">
            <a:avLst/>
          </a:prstGeom>
        </p:spPr>
        <p:txBody>
          <a:bodyPr wrap="square">
            <a:spAutoFit/>
          </a:bodyPr>
          <a:lstStyle/>
          <a:p>
            <a:pPr marL="238125" indent="-238125" algn="just" defTabSz="457200">
              <a:buSzPct val="125000"/>
              <a:buFontTx/>
              <a:buChar char="•"/>
            </a:pPr>
            <a:r>
              <a:rPr lang="en-US" b="0" dirty="0">
                <a:solidFill>
                  <a:srgbClr val="5E5E5E"/>
                </a:solidFill>
                <a:latin typeface="HK Grotesk Pro Medium"/>
                <a:sym typeface="HK Grotesk Pro Medium"/>
              </a:rPr>
              <a:t>They are auxiliary bodies of justice in charge of the reception, inventory, custody, preservation and administration, as well as those in charge of the sale or disposal in advance or with judgement of the assets for their destination in accordance with the national legal system.</a:t>
            </a:r>
            <a:endParaRPr lang="es-PE" b="0" dirty="0">
              <a:solidFill>
                <a:srgbClr val="5E5E5E"/>
              </a:solidFill>
              <a:latin typeface="HK Grotesk Pro Medium"/>
              <a:sym typeface="HK Grotesk Pro Medium"/>
            </a:endParaRP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535DDA23-3B40-476F-BA82-2524D39F962F}"/>
              </a:ext>
            </a:extLst>
          </p:cNvPr>
          <p:cNvSpPr txBox="1"/>
          <p:nvPr/>
        </p:nvSpPr>
        <p:spPr>
          <a:xfrm>
            <a:off x="8032750" y="6443668"/>
            <a:ext cx="7172272"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endParaRPr lang="es-PE" dirty="0"/>
          </a:p>
        </p:txBody>
      </p:sp>
      <p:sp>
        <p:nvSpPr>
          <p:cNvPr id="16" name="Lorem Ipsum ha sido el texto de relleno estándar de las industrias desde el año 1500, cuando un impresor (N. delT.Lorem ipsum dolor sit amet,">
            <a:extLst>
              <a:ext uri="{FF2B5EF4-FFF2-40B4-BE49-F238E27FC236}">
                <a16:creationId xmlns:a16="http://schemas.microsoft.com/office/drawing/2014/main" id="{5C09A5F6-56FB-44FE-8875-6A630178A7F6}"/>
              </a:ext>
            </a:extLst>
          </p:cNvPr>
          <p:cNvSpPr txBox="1"/>
          <p:nvPr/>
        </p:nvSpPr>
        <p:spPr>
          <a:xfrm>
            <a:off x="8337512" y="3408499"/>
            <a:ext cx="7172272" cy="191505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buFont typeface="Wingdings" panose="05000000000000000000" pitchFamily="2" charset="2"/>
              <a:buChar char="ü"/>
            </a:pPr>
            <a:r>
              <a:rPr lang="en-US" dirty="0"/>
              <a:t>Strengthen investigative, law enforcement and law enforcement agencies.</a:t>
            </a:r>
          </a:p>
          <a:p>
            <a:pPr algn="just">
              <a:lnSpc>
                <a:spcPct val="100000"/>
              </a:lnSpc>
              <a:spcBef>
                <a:spcPts val="0"/>
              </a:spcBef>
              <a:buFont typeface="Wingdings" panose="05000000000000000000" pitchFamily="2" charset="2"/>
              <a:buChar char="ü"/>
            </a:pPr>
            <a:r>
              <a:rPr lang="en-US" dirty="0"/>
              <a:t>To drug prevention and treatment programmes, in those cases where the proceeds come from drug trafficking offences.</a:t>
            </a:r>
          </a:p>
          <a:p>
            <a:pPr algn="just">
              <a:lnSpc>
                <a:spcPct val="100000"/>
              </a:lnSpc>
              <a:spcBef>
                <a:spcPts val="0"/>
              </a:spcBef>
              <a:buFont typeface="Wingdings" panose="05000000000000000000" pitchFamily="2" charset="2"/>
              <a:buChar char="ü"/>
            </a:pPr>
            <a:r>
              <a:rPr lang="en-US" dirty="0"/>
              <a:t>To the use and destination for social and community </a:t>
            </a:r>
            <a:r>
              <a:rPr lang="en-US" dirty="0" err="1"/>
              <a:t>programmes.Attention</a:t>
            </a:r>
            <a:r>
              <a:rPr lang="en-US" dirty="0"/>
              <a:t> to victims</a:t>
            </a:r>
            <a:endParaRPr lang="es-PE"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30" name="LOREM IPSUM LOREM IPSUM LOREM IPSUM LOREM IPSUMLOREM  IPSUMLOREM IPSUM"/>
          <p:cNvSpPr txBox="1"/>
          <p:nvPr/>
        </p:nvSpPr>
        <p:spPr>
          <a:xfrm>
            <a:off x="1676400" y="1707799"/>
            <a:ext cx="5060066"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err="1">
                <a:sym typeface="HK Grotesk Pro Bold"/>
              </a:rPr>
              <a:t>EXISTING</a:t>
            </a:r>
            <a:r>
              <a:rPr lang="es-419" sz="2600" b="0" dirty="0">
                <a:sym typeface="HK Grotesk Pro Bold"/>
              </a:rPr>
              <a:t> </a:t>
            </a:r>
            <a:r>
              <a:rPr lang="es-419" sz="2600" b="0" dirty="0" err="1">
                <a:sym typeface="HK Grotesk Pro Bold"/>
              </a:rPr>
              <a:t>BODIES</a:t>
            </a:r>
            <a:r>
              <a:rPr lang="es-419" sz="2600" b="0" dirty="0">
                <a:sym typeface="HK Grotesk Pro Bold"/>
              </a:rPr>
              <a:t> IN </a:t>
            </a:r>
            <a:r>
              <a:rPr lang="es-419" sz="2600" b="0" dirty="0" err="1">
                <a:sym typeface="HK Grotesk Pro Bold"/>
              </a:rPr>
              <a:t>LATIN</a:t>
            </a:r>
            <a:r>
              <a:rPr lang="es-419" sz="2600" b="0" dirty="0">
                <a:sym typeface="HK Grotesk Pro Bold"/>
              </a:rPr>
              <a:t> </a:t>
            </a:r>
            <a:r>
              <a:rPr lang="es-419" sz="2600" b="0" dirty="0" err="1">
                <a:sym typeface="HK Grotesk Pro Bold"/>
              </a:rPr>
              <a:t>AMERICA</a:t>
            </a:r>
            <a:endParaRPr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graphicFrame>
        <p:nvGraphicFramePr>
          <p:cNvPr id="2" name="Tabla 1">
            <a:extLst>
              <a:ext uri="{FF2B5EF4-FFF2-40B4-BE49-F238E27FC236}">
                <a16:creationId xmlns:a16="http://schemas.microsoft.com/office/drawing/2014/main" id="{0F3ED2BE-3CDF-4979-B5A9-34489A8C6DAF}"/>
              </a:ext>
            </a:extLst>
          </p:cNvPr>
          <p:cNvGraphicFramePr>
            <a:graphicFrameLocks noGrp="1"/>
          </p:cNvGraphicFramePr>
          <p:nvPr>
            <p:extLst>
              <p:ext uri="{D42A27DB-BD31-4B8C-83A1-F6EECF244321}">
                <p14:modId xmlns:p14="http://schemas.microsoft.com/office/powerpoint/2010/main" val="2110572123"/>
              </p:ext>
            </p:extLst>
          </p:nvPr>
        </p:nvGraphicFramePr>
        <p:xfrm>
          <a:off x="8101036" y="1640439"/>
          <a:ext cx="7941180" cy="6038531"/>
        </p:xfrm>
        <a:graphic>
          <a:graphicData uri="http://schemas.openxmlformats.org/drawingml/2006/table">
            <a:tbl>
              <a:tblPr firstRow="1" firstCol="1" bandRow="1">
                <a:tableStyleId>{5940675A-B579-460E-94D1-54222C63F5DA}</a:tableStyleId>
              </a:tblPr>
              <a:tblGrid>
                <a:gridCol w="697165">
                  <a:extLst>
                    <a:ext uri="{9D8B030D-6E8A-4147-A177-3AD203B41FA5}">
                      <a16:colId xmlns:a16="http://schemas.microsoft.com/office/drawing/2014/main" val="454533990"/>
                    </a:ext>
                  </a:extLst>
                </a:gridCol>
                <a:gridCol w="1437323">
                  <a:extLst>
                    <a:ext uri="{9D8B030D-6E8A-4147-A177-3AD203B41FA5}">
                      <a16:colId xmlns:a16="http://schemas.microsoft.com/office/drawing/2014/main" val="2082743188"/>
                    </a:ext>
                  </a:extLst>
                </a:gridCol>
                <a:gridCol w="5806692">
                  <a:extLst>
                    <a:ext uri="{9D8B030D-6E8A-4147-A177-3AD203B41FA5}">
                      <a16:colId xmlns:a16="http://schemas.microsoft.com/office/drawing/2014/main" val="2093919028"/>
                    </a:ext>
                  </a:extLst>
                </a:gridCol>
              </a:tblGrid>
              <a:tr h="359285">
                <a:tc>
                  <a:txBody>
                    <a:bodyPr/>
                    <a:lstStyle/>
                    <a:p>
                      <a:pPr algn="ctr">
                        <a:lnSpc>
                          <a:spcPct val="107000"/>
                        </a:lnSpc>
                        <a:spcAft>
                          <a:spcPts val="0"/>
                        </a:spcAft>
                      </a:pPr>
                      <a:r>
                        <a:rPr lang="es-ES" sz="1200">
                          <a:effectLst/>
                        </a:rPr>
                        <a:t>N°</a:t>
                      </a:r>
                      <a:endParaRPr lang="es-PE" sz="1000">
                        <a:effectLst/>
                        <a:latin typeface="Arial MT"/>
                        <a:ea typeface="Arial MT"/>
                        <a:cs typeface="Arial MT"/>
                      </a:endParaRPr>
                    </a:p>
                  </a:txBody>
                  <a:tcPr marL="68580" marR="68580" marT="0" marB="0"/>
                </a:tc>
                <a:tc>
                  <a:txBody>
                    <a:bodyPr/>
                    <a:lstStyle/>
                    <a:p>
                      <a:pPr algn="ctr">
                        <a:lnSpc>
                          <a:spcPct val="107000"/>
                        </a:lnSpc>
                        <a:spcAft>
                          <a:spcPts val="0"/>
                        </a:spcAft>
                      </a:pPr>
                      <a:r>
                        <a:rPr lang="es-ES" sz="1200">
                          <a:effectLst/>
                        </a:rPr>
                        <a:t>País</a:t>
                      </a:r>
                      <a:endParaRPr lang="es-PE" sz="1000">
                        <a:effectLst/>
                        <a:latin typeface="Arial MT"/>
                        <a:ea typeface="Arial MT"/>
                        <a:cs typeface="Arial MT"/>
                      </a:endParaRPr>
                    </a:p>
                  </a:txBody>
                  <a:tcPr marL="68580" marR="68580" marT="0" marB="0"/>
                </a:tc>
                <a:tc>
                  <a:txBody>
                    <a:bodyPr/>
                    <a:lstStyle/>
                    <a:p>
                      <a:pPr algn="ctr">
                        <a:lnSpc>
                          <a:spcPct val="107000"/>
                        </a:lnSpc>
                        <a:spcAft>
                          <a:spcPts val="0"/>
                        </a:spcAft>
                      </a:pPr>
                      <a:r>
                        <a:rPr lang="es-ES" sz="1200">
                          <a:effectLst/>
                        </a:rPr>
                        <a:t>Institución</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3817578553"/>
                  </a:ext>
                </a:extLst>
              </a:tr>
              <a:tr h="299216">
                <a:tc>
                  <a:txBody>
                    <a:bodyPr/>
                    <a:lstStyle/>
                    <a:p>
                      <a:pPr algn="ctr">
                        <a:lnSpc>
                          <a:spcPct val="107000"/>
                        </a:lnSpc>
                        <a:spcAft>
                          <a:spcPts val="0"/>
                        </a:spcAft>
                      </a:pPr>
                      <a:r>
                        <a:rPr lang="es-ES" sz="1000">
                          <a:effectLst/>
                        </a:rPr>
                        <a:t>1</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Argentina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Agencia de Administración de Bienes del Estado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3688165333"/>
                  </a:ext>
                </a:extLst>
              </a:tr>
              <a:tr h="299216">
                <a:tc>
                  <a:txBody>
                    <a:bodyPr/>
                    <a:lstStyle/>
                    <a:p>
                      <a:pPr algn="ctr">
                        <a:lnSpc>
                          <a:spcPct val="107000"/>
                        </a:lnSpc>
                        <a:spcAft>
                          <a:spcPts val="0"/>
                        </a:spcAft>
                      </a:pPr>
                      <a:r>
                        <a:rPr lang="es-ES" sz="1000">
                          <a:effectLst/>
                        </a:rPr>
                        <a:t>2</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Bolivia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Dirección General de Registro, Control y Administración de Bienes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239167021"/>
                  </a:ext>
                </a:extLst>
              </a:tr>
              <a:tr h="299216">
                <a:tc>
                  <a:txBody>
                    <a:bodyPr/>
                    <a:lstStyle/>
                    <a:p>
                      <a:pPr algn="ctr">
                        <a:lnSpc>
                          <a:spcPct val="107000"/>
                        </a:lnSpc>
                        <a:spcAft>
                          <a:spcPts val="0"/>
                        </a:spcAft>
                      </a:pPr>
                      <a:r>
                        <a:rPr lang="es-ES" sz="1000">
                          <a:effectLst/>
                        </a:rPr>
                        <a:t>3</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Brasil</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pt-BR" sz="1000">
                          <a:effectLst/>
                        </a:rPr>
                        <a:t>Secretaria Nacional de Políticas sobre Drogas e Gestão de Ativos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951256850"/>
                  </a:ext>
                </a:extLst>
              </a:tr>
              <a:tr h="299216">
                <a:tc>
                  <a:txBody>
                    <a:bodyPr/>
                    <a:lstStyle/>
                    <a:p>
                      <a:pPr algn="ctr">
                        <a:lnSpc>
                          <a:spcPct val="107000"/>
                        </a:lnSpc>
                        <a:spcAft>
                          <a:spcPts val="0"/>
                        </a:spcAft>
                      </a:pPr>
                      <a:r>
                        <a:rPr lang="es-ES" sz="1000">
                          <a:effectLst/>
                        </a:rPr>
                        <a:t>4</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Colombia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Sociedad Activos Especiales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274013212"/>
                  </a:ext>
                </a:extLst>
              </a:tr>
              <a:tr h="299216">
                <a:tc>
                  <a:txBody>
                    <a:bodyPr/>
                    <a:lstStyle/>
                    <a:p>
                      <a:pPr algn="ctr">
                        <a:lnSpc>
                          <a:spcPct val="107000"/>
                        </a:lnSpc>
                        <a:spcAft>
                          <a:spcPts val="0"/>
                        </a:spcAft>
                      </a:pPr>
                      <a:r>
                        <a:rPr lang="es-ES" sz="1000">
                          <a:effectLst/>
                        </a:rPr>
                        <a:t>5</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Costa Rica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dirty="0">
                          <a:effectLst/>
                        </a:rPr>
                        <a:t>Instituto Costarricense sobre Drogas, Unidad de Recuperación de Activos</a:t>
                      </a:r>
                      <a:endParaRPr lang="es-PE" sz="1000" dirty="0">
                        <a:effectLst/>
                        <a:latin typeface="Arial MT"/>
                        <a:ea typeface="Arial MT"/>
                        <a:cs typeface="Arial MT"/>
                      </a:endParaRPr>
                    </a:p>
                  </a:txBody>
                  <a:tcPr marL="68580" marR="68580" marT="0" marB="0"/>
                </a:tc>
                <a:extLst>
                  <a:ext uri="{0D108BD9-81ED-4DB2-BD59-A6C34878D82A}">
                    <a16:rowId xmlns:a16="http://schemas.microsoft.com/office/drawing/2014/main" val="2080654672"/>
                  </a:ext>
                </a:extLst>
              </a:tr>
              <a:tr h="299216">
                <a:tc>
                  <a:txBody>
                    <a:bodyPr/>
                    <a:lstStyle/>
                    <a:p>
                      <a:pPr algn="ctr">
                        <a:lnSpc>
                          <a:spcPct val="107000"/>
                        </a:lnSpc>
                        <a:spcAft>
                          <a:spcPts val="0"/>
                        </a:spcAft>
                      </a:pPr>
                      <a:r>
                        <a:rPr lang="es-ES" sz="1000">
                          <a:effectLst/>
                        </a:rPr>
                        <a:t>6</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Ecuador</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Secretaría Técnica de Gestión Inmobiliaria del Sector Público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222825222"/>
                  </a:ext>
                </a:extLst>
              </a:tr>
              <a:tr h="299253">
                <a:tc>
                  <a:txBody>
                    <a:bodyPr/>
                    <a:lstStyle/>
                    <a:p>
                      <a:pPr algn="ctr">
                        <a:lnSpc>
                          <a:spcPct val="107000"/>
                        </a:lnSpc>
                        <a:spcAft>
                          <a:spcPts val="0"/>
                        </a:spcAft>
                      </a:pPr>
                      <a:r>
                        <a:rPr lang="es-ES" sz="1000">
                          <a:effectLst/>
                        </a:rPr>
                        <a:t>7</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dirty="0">
                          <a:effectLst/>
                        </a:rPr>
                        <a:t>Trinidad &amp; Tobago</a:t>
                      </a:r>
                      <a:endParaRPr lang="es-PE" sz="1000" dirty="0">
                        <a:effectLst/>
                        <a:latin typeface="Arial MT"/>
                        <a:ea typeface="Arial MT"/>
                        <a:cs typeface="Arial MT"/>
                      </a:endParaRPr>
                    </a:p>
                  </a:txBody>
                  <a:tcPr marL="68580" marR="68580" marT="0" marB="0"/>
                </a:tc>
                <a:tc>
                  <a:txBody>
                    <a:bodyPr/>
                    <a:lstStyle/>
                    <a:p>
                      <a:pPr algn="just">
                        <a:lnSpc>
                          <a:spcPct val="107000"/>
                        </a:lnSpc>
                        <a:spcAft>
                          <a:spcPts val="0"/>
                        </a:spcAft>
                      </a:pPr>
                      <a:r>
                        <a:rPr lang="en-US" sz="1000" dirty="0">
                          <a:effectLst/>
                        </a:rPr>
                        <a:t>Civil Asset Recovery and Management Agency</a:t>
                      </a:r>
                      <a:endParaRPr lang="es-PE" sz="1000" dirty="0">
                        <a:effectLst/>
                        <a:latin typeface="Arial MT"/>
                        <a:ea typeface="Arial MT"/>
                        <a:cs typeface="Arial MT"/>
                      </a:endParaRPr>
                    </a:p>
                  </a:txBody>
                  <a:tcPr marL="68580" marR="68580" marT="0" marB="0"/>
                </a:tc>
                <a:extLst>
                  <a:ext uri="{0D108BD9-81ED-4DB2-BD59-A6C34878D82A}">
                    <a16:rowId xmlns:a16="http://schemas.microsoft.com/office/drawing/2014/main" val="582187735"/>
                  </a:ext>
                </a:extLst>
              </a:tr>
              <a:tr h="299216">
                <a:tc>
                  <a:txBody>
                    <a:bodyPr/>
                    <a:lstStyle/>
                    <a:p>
                      <a:pPr algn="ctr">
                        <a:lnSpc>
                          <a:spcPct val="107000"/>
                        </a:lnSpc>
                        <a:spcAft>
                          <a:spcPts val="0"/>
                        </a:spcAft>
                      </a:pPr>
                      <a:r>
                        <a:rPr lang="es-ES" sz="1000">
                          <a:effectLst/>
                        </a:rPr>
                        <a:t>8</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El Salvador</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Consejo Nacional de Administración de Bienes (CONAB)</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861072088"/>
                  </a:ext>
                </a:extLst>
              </a:tr>
              <a:tr h="299216">
                <a:tc>
                  <a:txBody>
                    <a:bodyPr/>
                    <a:lstStyle/>
                    <a:p>
                      <a:pPr algn="ctr">
                        <a:lnSpc>
                          <a:spcPct val="107000"/>
                        </a:lnSpc>
                        <a:spcAft>
                          <a:spcPts val="0"/>
                        </a:spcAft>
                      </a:pPr>
                      <a:r>
                        <a:rPr lang="pt-BR" sz="1000">
                          <a:effectLst/>
                        </a:rPr>
                        <a:t>9</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pt-BR" sz="1000">
                          <a:effectLst/>
                        </a:rPr>
                        <a:t>Guatemala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Secretaría de Administración de Bienes en Extinción de Dominio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534842602"/>
                  </a:ext>
                </a:extLst>
              </a:tr>
              <a:tr h="299216">
                <a:tc>
                  <a:txBody>
                    <a:bodyPr/>
                    <a:lstStyle/>
                    <a:p>
                      <a:pPr algn="ctr">
                        <a:lnSpc>
                          <a:spcPct val="107000"/>
                        </a:lnSpc>
                        <a:spcAft>
                          <a:spcPts val="0"/>
                        </a:spcAft>
                      </a:pPr>
                      <a:r>
                        <a:rPr lang="es-ES" sz="1000">
                          <a:effectLst/>
                        </a:rPr>
                        <a:t>10</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Honduras</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Oficina Administradora de Bienes Incautados (OABI)</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421377295"/>
                  </a:ext>
                </a:extLst>
              </a:tr>
              <a:tr h="299216">
                <a:tc>
                  <a:txBody>
                    <a:bodyPr/>
                    <a:lstStyle/>
                    <a:p>
                      <a:pPr algn="ctr">
                        <a:lnSpc>
                          <a:spcPct val="107000"/>
                        </a:lnSpc>
                        <a:spcAft>
                          <a:spcPts val="0"/>
                        </a:spcAft>
                      </a:pPr>
                      <a:r>
                        <a:rPr lang="es-ES" sz="1000">
                          <a:effectLst/>
                        </a:rPr>
                        <a:t>11</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México</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Instituto para Devolver al Pueblo lo Robado (INDEP)</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461678675"/>
                  </a:ext>
                </a:extLst>
              </a:tr>
              <a:tr h="299216">
                <a:tc>
                  <a:txBody>
                    <a:bodyPr/>
                    <a:lstStyle/>
                    <a:p>
                      <a:pPr algn="ctr">
                        <a:lnSpc>
                          <a:spcPct val="107000"/>
                        </a:lnSpc>
                        <a:spcAft>
                          <a:spcPts val="0"/>
                        </a:spcAft>
                      </a:pPr>
                      <a:r>
                        <a:rPr lang="es-ES" sz="1000">
                          <a:effectLst/>
                        </a:rPr>
                        <a:t>12</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Nicaragua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Unidad Administradora de Bienes Incautados, Decomisados o Abandonados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245262003"/>
                  </a:ext>
                </a:extLst>
              </a:tr>
              <a:tr h="299216">
                <a:tc>
                  <a:txBody>
                    <a:bodyPr/>
                    <a:lstStyle/>
                    <a:p>
                      <a:pPr algn="ctr">
                        <a:lnSpc>
                          <a:spcPct val="107000"/>
                        </a:lnSpc>
                        <a:spcAft>
                          <a:spcPts val="0"/>
                        </a:spcAft>
                      </a:pPr>
                      <a:r>
                        <a:rPr lang="es-ES" sz="1000">
                          <a:effectLst/>
                        </a:rPr>
                        <a:t>13</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Panamá </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Dirección de Administración de Bienes Aprehendidos, Min Economía y Finanza</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3058344822"/>
                  </a:ext>
                </a:extLst>
              </a:tr>
              <a:tr h="299216">
                <a:tc>
                  <a:txBody>
                    <a:bodyPr/>
                    <a:lstStyle/>
                    <a:p>
                      <a:pPr algn="ctr">
                        <a:lnSpc>
                          <a:spcPct val="107000"/>
                        </a:lnSpc>
                        <a:spcAft>
                          <a:spcPts val="0"/>
                        </a:spcAft>
                      </a:pPr>
                      <a:r>
                        <a:rPr lang="es-ES" sz="1000">
                          <a:effectLst/>
                        </a:rPr>
                        <a:t>14</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Paraguay</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Secretaría Nacional de Bienes Incautados y Decomisados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939416010"/>
                  </a:ext>
                </a:extLst>
              </a:tr>
              <a:tr h="299216">
                <a:tc>
                  <a:txBody>
                    <a:bodyPr/>
                    <a:lstStyle/>
                    <a:p>
                      <a:pPr algn="ctr">
                        <a:lnSpc>
                          <a:spcPct val="107000"/>
                        </a:lnSpc>
                        <a:spcAft>
                          <a:spcPts val="0"/>
                        </a:spcAft>
                      </a:pPr>
                      <a:r>
                        <a:rPr lang="es-ES" sz="1000">
                          <a:effectLst/>
                        </a:rPr>
                        <a:t>15</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Perú</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Programa Nacional de Bienes Incautados (PRONABI)</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1773259225"/>
                  </a:ext>
                </a:extLst>
              </a:tr>
              <a:tr h="450189">
                <a:tc>
                  <a:txBody>
                    <a:bodyPr/>
                    <a:lstStyle/>
                    <a:p>
                      <a:pPr algn="ctr">
                        <a:lnSpc>
                          <a:spcPct val="107000"/>
                        </a:lnSpc>
                        <a:spcAft>
                          <a:spcPts val="0"/>
                        </a:spcAft>
                      </a:pPr>
                      <a:r>
                        <a:rPr lang="es-ES" sz="1000">
                          <a:effectLst/>
                        </a:rPr>
                        <a:t>16</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República Dominicana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Instituto Nacional de Custodia y Administración de Bienes Incautados, Decomisados y en Extinción de Dominio</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2846827825"/>
                  </a:ext>
                </a:extLst>
              </a:tr>
              <a:tr h="299216">
                <a:tc>
                  <a:txBody>
                    <a:bodyPr/>
                    <a:lstStyle/>
                    <a:p>
                      <a:pPr algn="ctr">
                        <a:lnSpc>
                          <a:spcPct val="107000"/>
                        </a:lnSpc>
                        <a:spcAft>
                          <a:spcPts val="0"/>
                        </a:spcAft>
                      </a:pPr>
                      <a:r>
                        <a:rPr lang="es-ES" sz="1000">
                          <a:effectLst/>
                        </a:rPr>
                        <a:t>17</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Uruguay</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Fondo de Bienes Decomisados (FBD) de la Junta Nacional de Drogas</a:t>
                      </a:r>
                      <a:endParaRPr lang="es-PE" sz="1000">
                        <a:effectLst/>
                        <a:latin typeface="Arial MT"/>
                        <a:ea typeface="Arial MT"/>
                        <a:cs typeface="Arial MT"/>
                      </a:endParaRPr>
                    </a:p>
                  </a:txBody>
                  <a:tcPr marL="68580" marR="68580" marT="0" marB="0"/>
                </a:tc>
                <a:extLst>
                  <a:ext uri="{0D108BD9-81ED-4DB2-BD59-A6C34878D82A}">
                    <a16:rowId xmlns:a16="http://schemas.microsoft.com/office/drawing/2014/main" val="697175724"/>
                  </a:ext>
                </a:extLst>
              </a:tr>
              <a:tr h="441564">
                <a:tc>
                  <a:txBody>
                    <a:bodyPr/>
                    <a:lstStyle/>
                    <a:p>
                      <a:pPr algn="ctr">
                        <a:lnSpc>
                          <a:spcPct val="107000"/>
                        </a:lnSpc>
                        <a:spcAft>
                          <a:spcPts val="0"/>
                        </a:spcAft>
                      </a:pPr>
                      <a:r>
                        <a:rPr lang="es-ES" sz="1000">
                          <a:effectLst/>
                        </a:rPr>
                        <a:t>18</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a:effectLst/>
                        </a:rPr>
                        <a:t>Venezuela</a:t>
                      </a:r>
                      <a:endParaRPr lang="es-PE" sz="1000">
                        <a:effectLst/>
                        <a:latin typeface="Arial MT"/>
                        <a:ea typeface="Arial MT"/>
                        <a:cs typeface="Arial MT"/>
                      </a:endParaRPr>
                    </a:p>
                  </a:txBody>
                  <a:tcPr marL="68580" marR="68580" marT="0" marB="0"/>
                </a:tc>
                <a:tc>
                  <a:txBody>
                    <a:bodyPr/>
                    <a:lstStyle/>
                    <a:p>
                      <a:pPr algn="just">
                        <a:lnSpc>
                          <a:spcPct val="107000"/>
                        </a:lnSpc>
                        <a:spcAft>
                          <a:spcPts val="0"/>
                        </a:spcAft>
                      </a:pPr>
                      <a:r>
                        <a:rPr lang="es-ES" sz="1000" dirty="0">
                          <a:effectLst/>
                        </a:rPr>
                        <a:t>Servicio Nacional de Administración y Enajenación de Bienes Asegurados o Incautados, Confiscados y Decomisados</a:t>
                      </a:r>
                      <a:endParaRPr lang="es-PE" sz="1000" dirty="0">
                        <a:effectLst/>
                        <a:latin typeface="Arial MT"/>
                        <a:ea typeface="Arial MT"/>
                        <a:cs typeface="Arial MT"/>
                      </a:endParaRPr>
                    </a:p>
                  </a:txBody>
                  <a:tcPr marL="68580" marR="68580" marT="0" marB="0"/>
                </a:tc>
                <a:extLst>
                  <a:ext uri="{0D108BD9-81ED-4DB2-BD59-A6C34878D82A}">
                    <a16:rowId xmlns:a16="http://schemas.microsoft.com/office/drawing/2014/main" val="2667584696"/>
                  </a:ext>
                </a:extLst>
              </a:tr>
            </a:tbl>
          </a:graphicData>
        </a:graphic>
      </p:graphicFrame>
    </p:spTree>
    <p:extLst>
      <p:ext uri="{BB962C8B-B14F-4D97-AF65-F5344CB8AC3E}">
        <p14:creationId xmlns:p14="http://schemas.microsoft.com/office/powerpoint/2010/main" val="1415444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495291" y="2186914"/>
            <a:ext cx="6512905" cy="560837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r>
              <a:rPr lang="en-US" sz="2400" dirty="0"/>
              <a:t>Public, social and community reuse of confiscated assets refers to the process of using illicit assets confiscated from criminal </a:t>
            </a:r>
            <a:r>
              <a:rPr lang="en-US" sz="2400" dirty="0" err="1"/>
              <a:t>organisations</a:t>
            </a:r>
            <a:r>
              <a:rPr lang="en-US" sz="2400" dirty="0"/>
              <a:t> to directly benefit society and affected communities. This concept seeks to transform resources previously linked to criminality into positive instruments of social change and community development.</a:t>
            </a:r>
          </a:p>
          <a:p>
            <a:pPr algn="just">
              <a:lnSpc>
                <a:spcPct val="100000"/>
              </a:lnSpc>
              <a:spcBef>
                <a:spcPts val="0"/>
              </a:spcBef>
            </a:pPr>
            <a:endParaRPr lang="en-US" sz="2400" dirty="0"/>
          </a:p>
          <a:p>
            <a:pPr algn="just">
              <a:lnSpc>
                <a:spcPct val="100000"/>
              </a:lnSpc>
              <a:spcBef>
                <a:spcPts val="0"/>
              </a:spcBef>
            </a:pPr>
            <a:r>
              <a:rPr lang="en-US" sz="2400" dirty="0"/>
              <a:t>Furthermore, the earmarking of confiscated assets not only provides additional financial resources for the community, but can also have a significant positive impact in terms of public safety and justice when a portion is earmarked for strengthening law enforcement agencies.</a:t>
            </a:r>
            <a:endParaRPr sz="2400" dirty="0"/>
          </a:p>
        </p:txBody>
      </p:sp>
      <p:sp>
        <p:nvSpPr>
          <p:cNvPr id="145" name="Lorem Ipsum ha sido el texto de relleno estándar de las industrias desde el año 1500, cuando un impresor (N. delT.Lorem ipsum dolor sit amet,"/>
          <p:cNvSpPr txBox="1"/>
          <p:nvPr/>
        </p:nvSpPr>
        <p:spPr>
          <a:xfrm>
            <a:off x="8128000" y="1750818"/>
            <a:ext cx="7172272" cy="634703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n-US" sz="2400" b="1" dirty="0"/>
              <a:t>Reducing the impact of crime: </a:t>
            </a:r>
            <a:r>
              <a:rPr lang="en-US" sz="2400" dirty="0"/>
              <a:t>By reinvesting seized assets back into the community, it helps to mitigate the harm caused by criminal activities.</a:t>
            </a:r>
          </a:p>
          <a:p>
            <a:pPr lvl="0" algn="just">
              <a:lnSpc>
                <a:spcPct val="100000"/>
              </a:lnSpc>
              <a:spcBef>
                <a:spcPts val="0"/>
              </a:spcBef>
            </a:pPr>
            <a:r>
              <a:rPr lang="en-US" sz="2400" b="1" dirty="0"/>
              <a:t>Strengthening social cohesion: </a:t>
            </a:r>
            <a:r>
              <a:rPr lang="en-US" sz="2400" dirty="0"/>
              <a:t>These initiatives can strengthen the sense of community and trust in local authorities by seeing a positive use of seized resources.</a:t>
            </a:r>
          </a:p>
          <a:p>
            <a:pPr lvl="0" algn="just">
              <a:lnSpc>
                <a:spcPct val="100000"/>
              </a:lnSpc>
              <a:spcBef>
                <a:spcPts val="0"/>
              </a:spcBef>
            </a:pPr>
            <a:r>
              <a:rPr lang="en-US" sz="2400" b="1" dirty="0"/>
              <a:t>Promoting social justice: </a:t>
            </a:r>
            <a:r>
              <a:rPr lang="en-US" sz="2400" dirty="0"/>
              <a:t>It provides a form of symbolic reparation to indirect victims of crime, improving their environment and opportunities.</a:t>
            </a:r>
          </a:p>
          <a:p>
            <a:pPr lvl="0" algn="just">
              <a:lnSpc>
                <a:spcPct val="100000"/>
              </a:lnSpc>
              <a:spcBef>
                <a:spcPts val="0"/>
              </a:spcBef>
            </a:pPr>
            <a:r>
              <a:rPr lang="en-US" sz="2400" b="1" dirty="0"/>
              <a:t>Social vindication: </a:t>
            </a:r>
            <a:r>
              <a:rPr lang="en-US" sz="2400" dirty="0"/>
              <a:t>By reusing assets seized from criminal </a:t>
            </a:r>
            <a:r>
              <a:rPr lang="en-US" sz="2400" dirty="0" err="1"/>
              <a:t>organisations</a:t>
            </a:r>
            <a:r>
              <a:rPr lang="en-US" sz="2400" dirty="0"/>
              <a:t>, it turns what was once a symbol of illicit power into a resource for the community, sending a powerful message that crime does not pay.</a:t>
            </a:r>
          </a:p>
          <a:p>
            <a:pPr lvl="0" algn="just">
              <a:lnSpc>
                <a:spcPct val="100000"/>
              </a:lnSpc>
              <a:spcBef>
                <a:spcPts val="0"/>
              </a:spcBef>
            </a:pPr>
            <a:r>
              <a:rPr lang="en-US" sz="2400" b="1" dirty="0"/>
              <a:t>Promoting a culture of legality: </a:t>
            </a:r>
            <a:r>
              <a:rPr lang="en-US" sz="2400" dirty="0"/>
              <a:t>By allocating these assets to social projects, it promotes legality and reinforces trust in institutions, demonstrating that the state acts effectively against criminality.</a:t>
            </a:r>
            <a:endParaRPr lang="es-PE" sz="2400" dirty="0"/>
          </a:p>
        </p:txBody>
      </p:sp>
      <p:sp>
        <p:nvSpPr>
          <p:cNvPr id="148" name="LOREM IPSUM LOREM IPSUM LOREM IPSUMLOREM IPSUMLOREM  IPSUMLOREM IPSUM"/>
          <p:cNvSpPr txBox="1"/>
          <p:nvPr/>
        </p:nvSpPr>
        <p:spPr>
          <a:xfrm>
            <a:off x="1222402" y="1460269"/>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PE" dirty="0"/>
              <a:t>CONCEPT OF SOCIAL </a:t>
            </a:r>
            <a:r>
              <a:rPr lang="es-PE" dirty="0" err="1"/>
              <a:t>REUSE</a:t>
            </a:r>
            <a:endParaRPr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5" name="LOREM IPSUM LOREM IPSUM LOREM IPSUMLOREM IPSUMLOREM  IPSUMLOREM IPSUM">
            <a:extLst>
              <a:ext uri="{FF2B5EF4-FFF2-40B4-BE49-F238E27FC236}">
                <a16:creationId xmlns:a16="http://schemas.microsoft.com/office/drawing/2014/main" id="{4B87AC71-0D6F-4FDE-B64A-4B8C709D42FF}"/>
              </a:ext>
            </a:extLst>
          </p:cNvPr>
          <p:cNvSpPr txBox="1"/>
          <p:nvPr/>
        </p:nvSpPr>
        <p:spPr>
          <a:xfrm>
            <a:off x="9787561" y="1078639"/>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MX" dirty="0" err="1"/>
              <a:t>BENEFITS</a:t>
            </a:r>
            <a:r>
              <a:rPr lang="es-MX" dirty="0"/>
              <a:t> OF SOCIAL </a:t>
            </a:r>
            <a:r>
              <a:rPr lang="es-MX" dirty="0" err="1"/>
              <a:t>REUSE</a:t>
            </a:r>
            <a:r>
              <a:rPr lang="es-MX" dirty="0"/>
              <a:t> </a:t>
            </a:r>
          </a:p>
        </p:txBody>
      </p:sp>
    </p:spTree>
    <p:extLst>
      <p:ext uri="{BB962C8B-B14F-4D97-AF65-F5344CB8AC3E}">
        <p14:creationId xmlns:p14="http://schemas.microsoft.com/office/powerpoint/2010/main" val="34868731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495291" y="2002248"/>
            <a:ext cx="6512905" cy="597770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n-US" sz="2400" b="1" dirty="0"/>
              <a:t>Crime prevention: </a:t>
            </a:r>
            <a:r>
              <a:rPr lang="en-US" sz="2400" dirty="0"/>
              <a:t>The re-use of confiscated assets can help prevent crime by stripping criminals of their illicit resources. This can have a deterrent effect and contribute to improved community safety.</a:t>
            </a:r>
          </a:p>
          <a:p>
            <a:pPr lvl="0" algn="just">
              <a:lnSpc>
                <a:spcPct val="100000"/>
              </a:lnSpc>
              <a:spcBef>
                <a:spcPts val="0"/>
              </a:spcBef>
            </a:pPr>
            <a:r>
              <a:rPr lang="en-US" sz="2400" b="1" dirty="0"/>
              <a:t>Repairing harm: </a:t>
            </a:r>
            <a:r>
              <a:rPr lang="en-US" sz="2400" dirty="0"/>
              <a:t>In some cases, confiscated assets can be used to repair the harm caused by criminal activity in the same community. For example, confiscated funds could be used to compensate victims of crime or to support addiction rehabilitation programmes</a:t>
            </a:r>
            <a:r>
              <a:rPr lang="en-US" sz="2400" b="1" dirty="0"/>
              <a:t>.</a:t>
            </a:r>
          </a:p>
          <a:p>
            <a:pPr lvl="0" algn="just">
              <a:lnSpc>
                <a:spcPct val="100000"/>
              </a:lnSpc>
              <a:spcBef>
                <a:spcPts val="0"/>
              </a:spcBef>
            </a:pPr>
            <a:r>
              <a:rPr lang="en-US" sz="2400" b="1" dirty="0"/>
              <a:t>Strengthening law enforcement agencies: </a:t>
            </a:r>
            <a:r>
              <a:rPr lang="en-US" sz="2400" dirty="0"/>
              <a:t>Confiscated assets such as vehicles, real estate or financial resources can be used to support local law enforcement to improve community safety and mitigate crime.</a:t>
            </a:r>
            <a:endParaRPr sz="2400" dirty="0"/>
          </a:p>
        </p:txBody>
      </p:sp>
      <p:sp>
        <p:nvSpPr>
          <p:cNvPr id="145" name="Lorem Ipsum ha sido el texto de relleno estándar de las industrias desde el año 1500, cuando un impresor (N. delT.Lorem ipsum dolor sit amet,"/>
          <p:cNvSpPr txBox="1"/>
          <p:nvPr/>
        </p:nvSpPr>
        <p:spPr>
          <a:xfrm>
            <a:off x="8177320" y="1373081"/>
            <a:ext cx="7172272" cy="6500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n-US" sz="2200" b="1" dirty="0"/>
              <a:t>Educational facilities: </a:t>
            </a:r>
            <a:r>
              <a:rPr lang="en-US" sz="2200" dirty="0"/>
              <a:t>Construction or improvement of schools, libraries, or educational scholarship programmes for vulnerable </a:t>
            </a:r>
            <a:r>
              <a:rPr lang="en-US" sz="2200" dirty="0" err="1"/>
              <a:t>youth.Infrastructure</a:t>
            </a:r>
            <a:r>
              <a:rPr lang="en-US" sz="2200" dirty="0"/>
              <a:t> projects: Rehabilitation of public spaces, parks, sports facilities, or improvements to basic services such as drinking water and electricity.</a:t>
            </a:r>
          </a:p>
          <a:p>
            <a:pPr lvl="0" algn="just">
              <a:lnSpc>
                <a:spcPct val="100000"/>
              </a:lnSpc>
              <a:spcBef>
                <a:spcPts val="0"/>
              </a:spcBef>
            </a:pPr>
            <a:r>
              <a:rPr lang="en-US" sz="2200" b="1" dirty="0"/>
              <a:t>Infrastructure improvement: </a:t>
            </a:r>
            <a:r>
              <a:rPr lang="en-US" sz="2200" dirty="0"/>
              <a:t>Used to improve community infrastructure. For example, community </a:t>
            </a:r>
            <a:r>
              <a:rPr lang="en-US" sz="2200" dirty="0" err="1"/>
              <a:t>centres</a:t>
            </a:r>
            <a:r>
              <a:rPr lang="en-US" sz="2200" dirty="0"/>
              <a:t>, sports facilities, libraries or other infrastructure that improves the quality of life of local residents.</a:t>
            </a:r>
          </a:p>
          <a:p>
            <a:pPr lvl="0" algn="just">
              <a:lnSpc>
                <a:spcPct val="100000"/>
              </a:lnSpc>
              <a:spcBef>
                <a:spcPts val="0"/>
              </a:spcBef>
            </a:pPr>
            <a:r>
              <a:rPr lang="en-US" sz="2200" b="1" dirty="0"/>
              <a:t>Prevention programmes: </a:t>
            </a:r>
            <a:r>
              <a:rPr lang="en-US" sz="2200" dirty="0"/>
              <a:t>Initiatives for crime prevention, support for victims of violence, and promotion of citizen security.</a:t>
            </a:r>
          </a:p>
          <a:p>
            <a:pPr lvl="0" algn="just">
              <a:lnSpc>
                <a:spcPct val="100000"/>
              </a:lnSpc>
              <a:spcBef>
                <a:spcPts val="0"/>
              </a:spcBef>
            </a:pPr>
            <a:r>
              <a:rPr lang="en-US" sz="2200" b="1" dirty="0"/>
              <a:t>Economic development: </a:t>
            </a:r>
            <a:r>
              <a:rPr lang="en-US" sz="2200" dirty="0"/>
              <a:t>Investments in local entrepreneurship, micro-credit for small businesses, or job training to improve employment opportunities.</a:t>
            </a:r>
          </a:p>
          <a:p>
            <a:pPr lvl="0" algn="just">
              <a:lnSpc>
                <a:spcPct val="100000"/>
              </a:lnSpc>
              <a:spcBef>
                <a:spcPts val="0"/>
              </a:spcBef>
            </a:pPr>
            <a:r>
              <a:rPr lang="en-US" sz="2200" b="1" dirty="0"/>
              <a:t>Resources for social programmes: </a:t>
            </a:r>
            <a:r>
              <a:rPr lang="en-US" sz="2200" dirty="0"/>
              <a:t>can be used by authorities to fund social programmes, such as education, health, public safety or community development programmes that directly benefit the local population.</a:t>
            </a:r>
            <a:endParaRPr lang="es-PE" sz="2200"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15" name="LOREM IPSUM LOREM IPSUM LOREM IPSUMLOREM IPSUMLOREM  IPSUMLOREM IPSUM">
            <a:extLst>
              <a:ext uri="{FF2B5EF4-FFF2-40B4-BE49-F238E27FC236}">
                <a16:creationId xmlns:a16="http://schemas.microsoft.com/office/drawing/2014/main" id="{4B87AC71-0D6F-4FDE-B64A-4B8C709D42FF}"/>
              </a:ext>
            </a:extLst>
          </p:cNvPr>
          <p:cNvSpPr txBox="1"/>
          <p:nvPr/>
        </p:nvSpPr>
        <p:spPr>
          <a:xfrm>
            <a:off x="1045656" y="1428530"/>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algn="l"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MX" dirty="0" err="1"/>
              <a:t>EXAMPLES</a:t>
            </a:r>
            <a:r>
              <a:rPr lang="es-MX" dirty="0"/>
              <a:t> OF SOCIAL </a:t>
            </a:r>
            <a:r>
              <a:rPr lang="es-MX" dirty="0" err="1"/>
              <a:t>REUSE</a:t>
            </a:r>
            <a:r>
              <a:rPr lang="es-MX" dirty="0"/>
              <a:t> </a:t>
            </a:r>
          </a:p>
        </p:txBody>
      </p:sp>
    </p:spTree>
    <p:extLst>
      <p:ext uri="{BB962C8B-B14F-4D97-AF65-F5344CB8AC3E}">
        <p14:creationId xmlns:p14="http://schemas.microsoft.com/office/powerpoint/2010/main" val="41860545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8414795" y="920270"/>
            <a:ext cx="7021801" cy="160727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It is in the process of development and improvement in several countries in the region. The situation varies from country to country, but in general, there is a growing effort to allocate these assets for purposes that benefit society, especially communities affected by </a:t>
            </a:r>
            <a:r>
              <a:rPr lang="en-US" dirty="0" err="1"/>
              <a:t>organised</a:t>
            </a:r>
            <a:r>
              <a:rPr lang="en-US" dirty="0"/>
              <a:t> crime.</a:t>
            </a:r>
            <a:endParaRPr lang="es-MX" dirty="0"/>
          </a:p>
        </p:txBody>
      </p:sp>
      <p:sp>
        <p:nvSpPr>
          <p:cNvPr id="130" name="LOREM IPSUM LOREM IPSUM LOREM IPSUM LOREM IPSUMLOREM  IPSUMLOREM IPSUM"/>
          <p:cNvSpPr txBox="1"/>
          <p:nvPr/>
        </p:nvSpPr>
        <p:spPr>
          <a:xfrm>
            <a:off x="1676400" y="1547755"/>
            <a:ext cx="5060066" cy="7165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n-US" sz="2600" b="0" dirty="0">
                <a:sym typeface="HK Grotesk Pro Bold"/>
              </a:rPr>
              <a:t>STATE OF PLAY IN LATIN AMERICA AND THE CARIBBEAN</a:t>
            </a:r>
            <a:endParaRPr dirty="0"/>
          </a:p>
        </p:txBody>
      </p:sp>
      <p:sp>
        <p:nvSpPr>
          <p:cNvPr id="131" name="Lorem Ipsum ha sido el texto de relleno estándar de las industrias desde el año 1500, cuando un impresor (N. delT.Lorem ipsum dolor sit amet,"/>
          <p:cNvSpPr txBox="1"/>
          <p:nvPr/>
        </p:nvSpPr>
        <p:spPr>
          <a:xfrm>
            <a:off x="8409326" y="2709010"/>
            <a:ext cx="7027270"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Although there are challenges and differences in the implementation of these policies in different countries, it is a growing practice, with a focus on restorative justice and community empowerment.</a:t>
            </a:r>
            <a:endParaRPr dirty="0"/>
          </a:p>
        </p:txBody>
      </p:sp>
      <p:sp>
        <p:nvSpPr>
          <p:cNvPr id="132" name="Lorem Ipsum ha sido el texto de relleno estándar de las industrias desde el año 1500, cuando un impresor (N. delT.Lorem ipsum dolor sit amet,"/>
          <p:cNvSpPr txBox="1"/>
          <p:nvPr/>
        </p:nvSpPr>
        <p:spPr>
          <a:xfrm>
            <a:off x="8409326" y="4132656"/>
            <a:ext cx="7027270" cy="129950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In most of the region's legislations they are aimed at strengthening law enforcement institutions or entities, by virtue of the development of legislation for the extinction of ownership.</a:t>
            </a:r>
            <a:endParaRPr lang="es-PE"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A59B9FA7-326B-4CA7-86BE-24E2FCBF7477}"/>
              </a:ext>
            </a:extLst>
          </p:cNvPr>
          <p:cNvSpPr txBox="1"/>
          <p:nvPr/>
        </p:nvSpPr>
        <p:spPr>
          <a:xfrm>
            <a:off x="8409326" y="5680448"/>
            <a:ext cx="7027270" cy="222282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dirty="0"/>
              <a:t>Civil society in this case cannot perceive the tangible benefits of confiscation, which generates a sense of social mistrust as it is not sufficiently informed about the final destination, which generates susceptibility and </a:t>
            </a:r>
            <a:r>
              <a:rPr lang="en-US" dirty="0" err="1"/>
              <a:t>generalised</a:t>
            </a:r>
            <a:r>
              <a:rPr lang="en-US" dirty="0"/>
              <a:t> apathy towards government institutions, so it is important to find a balance between the destination to law enforcement agencies and the public, social and community destination of confiscated assets.</a:t>
            </a:r>
            <a:endParaRPr lang="es-PE" dirty="0"/>
          </a:p>
        </p:txBody>
      </p:sp>
    </p:spTree>
    <p:extLst>
      <p:ext uri="{BB962C8B-B14F-4D97-AF65-F5344CB8AC3E}">
        <p14:creationId xmlns:p14="http://schemas.microsoft.com/office/powerpoint/2010/main" val="41219501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n" descr="Imagen"/>
          <p:cNvPicPr>
            <a:picLocks noChangeAspect="1"/>
          </p:cNvPicPr>
          <p:nvPr/>
        </p:nvPicPr>
        <p:blipFill>
          <a:blip r:embed="rId2"/>
          <a:srcRect t="4199" r="1202" b="4199"/>
          <a:stretch>
            <a:fillRect/>
          </a:stretch>
        </p:blipFill>
        <p:spPr>
          <a:xfrm>
            <a:off x="7905971" y="1208"/>
            <a:ext cx="8343507" cy="9141584"/>
          </a:xfrm>
          <a:prstGeom prst="rect">
            <a:avLst/>
          </a:prstGeom>
          <a:ln w="3175">
            <a:miter lim="400000"/>
          </a:ln>
        </p:spPr>
      </p:pic>
      <p:sp>
        <p:nvSpPr>
          <p:cNvPr id="140"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41"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42" name="Lorem Ipsum ha sido el texto de relleno estándar de las industrias desde el año 1500, cuando un impresor (N. delT.Lorem ipsum dolor sit amet,"/>
          <p:cNvSpPr txBox="1"/>
          <p:nvPr/>
        </p:nvSpPr>
        <p:spPr>
          <a:xfrm>
            <a:off x="495291" y="2359647"/>
            <a:ext cx="6999791" cy="616236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0"/>
              </a:spcBef>
            </a:pPr>
            <a:r>
              <a:rPr lang="en-US" sz="2200" b="1" dirty="0"/>
              <a:t>Inconsistent or insufficient legislation: </a:t>
            </a:r>
            <a:r>
              <a:rPr lang="en-US" sz="2200" dirty="0"/>
              <a:t>In many Latin American countries, legislation on asset confiscation and re-use is not well developed or is inconsistent. This creates loopholes and difficulties for effective enforcement.</a:t>
            </a:r>
          </a:p>
          <a:p>
            <a:pPr algn="just">
              <a:lnSpc>
                <a:spcPct val="100000"/>
              </a:lnSpc>
              <a:spcBef>
                <a:spcPts val="0"/>
              </a:spcBef>
            </a:pPr>
            <a:r>
              <a:rPr lang="en-US" sz="2200" b="1" dirty="0"/>
              <a:t>Diversion of resources: </a:t>
            </a:r>
            <a:r>
              <a:rPr lang="en-US" sz="2200" dirty="0"/>
              <a:t>Corruption remains a significant problem in many Latin American countries, and seized </a:t>
            </a:r>
            <a:r>
              <a:rPr lang="en-US" sz="2200" b="1" dirty="0"/>
              <a:t>and confiscated assets are not exempt from this risk. </a:t>
            </a:r>
          </a:p>
          <a:p>
            <a:pPr algn="just">
              <a:lnSpc>
                <a:spcPct val="100000"/>
              </a:lnSpc>
              <a:spcBef>
                <a:spcPts val="0"/>
              </a:spcBef>
            </a:pPr>
            <a:r>
              <a:rPr lang="en-US" sz="2200" b="1" dirty="0"/>
              <a:t>Lack of oversight: </a:t>
            </a:r>
            <a:r>
              <a:rPr lang="en-US" sz="2200" dirty="0"/>
              <a:t>Poor oversight and control in the management of these assets allows for little transparency in their administration and proper use, undermining public confidence and limiting their positive impact.</a:t>
            </a:r>
          </a:p>
          <a:p>
            <a:pPr algn="just">
              <a:lnSpc>
                <a:spcPct val="100000"/>
              </a:lnSpc>
              <a:spcBef>
                <a:spcPts val="0"/>
              </a:spcBef>
            </a:pPr>
            <a:r>
              <a:rPr lang="en-US" sz="2200" b="1" dirty="0"/>
              <a:t>Bureaucracy and inefficient processes: </a:t>
            </a:r>
            <a:r>
              <a:rPr lang="en-US" sz="2200" dirty="0"/>
              <a:t>The administration of confiscated assets often depends on the completion of criminal proceedings and is subject to lengthy and complicated bureaucratic administrative processes, which delays the effective re-use of these resources.</a:t>
            </a:r>
            <a:endParaRPr lang="es-PE" sz="2200" dirty="0"/>
          </a:p>
          <a:p>
            <a:pPr algn="just">
              <a:lnSpc>
                <a:spcPct val="100000"/>
              </a:lnSpc>
              <a:spcBef>
                <a:spcPts val="0"/>
              </a:spcBef>
            </a:pPr>
            <a:endParaRPr lang="es-PE" sz="2200" dirty="0"/>
          </a:p>
          <a:p>
            <a:pPr algn="just">
              <a:lnSpc>
                <a:spcPct val="100000"/>
              </a:lnSpc>
              <a:spcBef>
                <a:spcPts val="0"/>
              </a:spcBef>
            </a:pPr>
            <a:endParaRPr sz="2200" dirty="0"/>
          </a:p>
        </p:txBody>
      </p:sp>
      <p:sp>
        <p:nvSpPr>
          <p:cNvPr id="145" name="Lorem Ipsum ha sido el texto de relleno estándar de las industrias desde el año 1500, cuando un impresor (N. delT.Lorem ipsum dolor sit amet,"/>
          <p:cNvSpPr txBox="1"/>
          <p:nvPr/>
        </p:nvSpPr>
        <p:spPr>
          <a:xfrm>
            <a:off x="8177320" y="1880914"/>
            <a:ext cx="7172272" cy="548526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lvl="0" algn="just">
              <a:lnSpc>
                <a:spcPct val="100000"/>
              </a:lnSpc>
              <a:spcBef>
                <a:spcPts val="0"/>
              </a:spcBef>
            </a:pPr>
            <a:r>
              <a:rPr lang="en-US" sz="2200" b="1" dirty="0"/>
              <a:t>Deterioration of assets: </a:t>
            </a:r>
            <a:r>
              <a:rPr lang="en-US" sz="2200" dirty="0"/>
              <a:t>Many seized assets, especially real estate or vehicles, can deteriorate rapidly if not properly managed at the seizure stage, reducing their value and usefulness for social purposes.</a:t>
            </a:r>
          </a:p>
          <a:p>
            <a:pPr lvl="0" algn="just">
              <a:lnSpc>
                <a:spcPct val="100000"/>
              </a:lnSpc>
              <a:spcBef>
                <a:spcPts val="0"/>
              </a:spcBef>
            </a:pPr>
            <a:r>
              <a:rPr lang="en-US" sz="2200" b="1" dirty="0"/>
              <a:t>Threats and violence: In certain regions, </a:t>
            </a:r>
            <a:r>
              <a:rPr lang="en-US" sz="2200" dirty="0" err="1"/>
              <a:t>organised</a:t>
            </a:r>
            <a:r>
              <a:rPr lang="en-US" sz="2200" dirty="0"/>
              <a:t> crime is highly resistant to asset confiscation and the reuse of its assets, even using violence or threats against those who attempt to manage these assets.</a:t>
            </a:r>
          </a:p>
          <a:p>
            <a:pPr lvl="0" algn="just">
              <a:lnSpc>
                <a:spcPct val="100000"/>
              </a:lnSpc>
              <a:spcBef>
                <a:spcPts val="0"/>
              </a:spcBef>
            </a:pPr>
            <a:r>
              <a:rPr lang="en-US" sz="2200" b="1" dirty="0"/>
              <a:t>Little citizen participation: </a:t>
            </a:r>
            <a:r>
              <a:rPr lang="en-US" sz="2200" dirty="0"/>
              <a:t>In many communities, civil society is not sufficiently informed or involved in the processes of reuse of confiscated assets. This limits public pressure on governments to use these assets fairly and efficiently.</a:t>
            </a:r>
          </a:p>
          <a:p>
            <a:pPr lvl="0" algn="just">
              <a:lnSpc>
                <a:spcPct val="100000"/>
              </a:lnSpc>
              <a:spcBef>
                <a:spcPts val="0"/>
              </a:spcBef>
            </a:pPr>
            <a:r>
              <a:rPr lang="en-US" sz="2200" b="1" dirty="0"/>
              <a:t>Mistrust of institutions: </a:t>
            </a:r>
            <a:r>
              <a:rPr lang="en-US" sz="2200" dirty="0"/>
              <a:t>Widespread distrust of government institutions can lead to apathy or resistance to projects that seek to reuse confiscated assets for social purposes.</a:t>
            </a:r>
            <a:endParaRPr lang="es-PE" sz="2200" dirty="0"/>
          </a:p>
        </p:txBody>
      </p:sp>
      <p:sp>
        <p:nvSpPr>
          <p:cNvPr id="149" name="Rectángulo"/>
          <p:cNvSpPr/>
          <p:nvPr/>
        </p:nvSpPr>
        <p:spPr>
          <a:xfrm rot="5400000">
            <a:off x="14998700" y="878099"/>
            <a:ext cx="2137569" cy="377429"/>
          </a:xfrm>
          <a:prstGeom prst="rect">
            <a:avLst/>
          </a:prstGeom>
          <a:solidFill>
            <a:srgbClr val="E63434"/>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0" name="Rectángulo"/>
          <p:cNvSpPr/>
          <p:nvPr/>
        </p:nvSpPr>
        <p:spPr>
          <a:xfrm rot="5400000">
            <a:off x="14998700" y="4802385"/>
            <a:ext cx="2137569" cy="377430"/>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51"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rPr dirty="0"/>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rPr dirty="0"/>
              <a:t>REUNIÓN PRESENCIAL DE AGENCIAS DE DROGAS UE/CELAC EN BRUSELAS.</a:t>
            </a:r>
          </a:p>
        </p:txBody>
      </p:sp>
      <p:sp>
        <p:nvSpPr>
          <p:cNvPr id="15" name="LOREM IPSUM LOREM IPSUM LOREM IPSUMLOREM IPSUMLOREM  IPSUMLOREM IPSUM">
            <a:extLst>
              <a:ext uri="{FF2B5EF4-FFF2-40B4-BE49-F238E27FC236}">
                <a16:creationId xmlns:a16="http://schemas.microsoft.com/office/drawing/2014/main" id="{4B87AC71-0D6F-4FDE-B64A-4B8C709D42FF}"/>
              </a:ext>
            </a:extLst>
          </p:cNvPr>
          <p:cNvSpPr txBox="1"/>
          <p:nvPr/>
        </p:nvSpPr>
        <p:spPr>
          <a:xfrm>
            <a:off x="1045656" y="1428530"/>
            <a:ext cx="5801960"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MX" dirty="0" err="1"/>
              <a:t>MAIN</a:t>
            </a:r>
            <a:r>
              <a:rPr lang="es-MX" dirty="0"/>
              <a:t> </a:t>
            </a:r>
            <a:r>
              <a:rPr lang="es-MX" dirty="0" err="1"/>
              <a:t>PROBLEMS</a:t>
            </a:r>
            <a:endParaRPr lang="es-MX" dirty="0"/>
          </a:p>
        </p:txBody>
      </p:sp>
    </p:spTree>
    <p:extLst>
      <p:ext uri="{BB962C8B-B14F-4D97-AF65-F5344CB8AC3E}">
        <p14:creationId xmlns:p14="http://schemas.microsoft.com/office/powerpoint/2010/main" val="23516721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Imagen" descr="Imagen"/>
          <p:cNvPicPr>
            <a:picLocks noChangeAspect="1"/>
          </p:cNvPicPr>
          <p:nvPr/>
        </p:nvPicPr>
        <p:blipFill>
          <a:blip r:embed="rId2"/>
          <a:srcRect t="4199" r="1202" b="4199"/>
          <a:stretch>
            <a:fillRect/>
          </a:stretch>
        </p:blipFill>
        <p:spPr>
          <a:xfrm>
            <a:off x="7751207" y="-10901"/>
            <a:ext cx="8343507" cy="9141584"/>
          </a:xfrm>
          <a:prstGeom prst="rect">
            <a:avLst/>
          </a:prstGeom>
          <a:ln w="3175">
            <a:miter lim="400000"/>
          </a:ln>
        </p:spPr>
      </p:pic>
      <p:sp>
        <p:nvSpPr>
          <p:cNvPr id="127" name="Rectángulo"/>
          <p:cNvSpPr/>
          <p:nvPr/>
        </p:nvSpPr>
        <p:spPr>
          <a:xfrm>
            <a:off x="-12700" y="8356663"/>
            <a:ext cx="16281400" cy="787337"/>
          </a:xfrm>
          <a:prstGeom prst="rect">
            <a:avLst/>
          </a:prstGeom>
          <a:gradFill>
            <a:gsLst>
              <a:gs pos="0">
                <a:schemeClr val="accent4">
                  <a:hueOff val="-461056"/>
                  <a:satOff val="4338"/>
                  <a:lumOff val="-10225"/>
                </a:schemeClr>
              </a:gs>
              <a:gs pos="100000">
                <a:schemeClr val="accent5">
                  <a:hueOff val="-82419"/>
                  <a:satOff val="-9513"/>
                  <a:lumOff val="-16343"/>
                </a:schemeClr>
              </a:gs>
            </a:gsLst>
            <a:lin ang="10800000"/>
          </a:gra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28" name="Imagen" descr="Imagen"/>
          <p:cNvPicPr>
            <a:picLocks noChangeAspect="1"/>
          </p:cNvPicPr>
          <p:nvPr/>
        </p:nvPicPr>
        <p:blipFill>
          <a:blip r:embed="rId3"/>
          <a:stretch>
            <a:fillRect/>
          </a:stretch>
        </p:blipFill>
        <p:spPr>
          <a:xfrm>
            <a:off x="628904" y="396154"/>
            <a:ext cx="14807692" cy="566592"/>
          </a:xfrm>
          <a:prstGeom prst="rect">
            <a:avLst/>
          </a:prstGeom>
          <a:ln w="3175">
            <a:miter lim="400000"/>
          </a:ln>
        </p:spPr>
      </p:pic>
      <p:sp>
        <p:nvSpPr>
          <p:cNvPr id="129" name="Lorem Ipsum ha sido el texto de relleno estándar de las industrias desde el año 1500, cuando un impresor (N. delT.Lorem ipsum dolor sit amet,"/>
          <p:cNvSpPr txBox="1"/>
          <p:nvPr/>
        </p:nvSpPr>
        <p:spPr>
          <a:xfrm>
            <a:off x="8182083" y="993777"/>
            <a:ext cx="7021801" cy="379249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n-US" sz="2200" dirty="0"/>
              <a:t>ITALY: The National Agency for Seized and Confiscated Assets (</a:t>
            </a:r>
            <a:r>
              <a:rPr lang="en-US" sz="2200" dirty="0" err="1"/>
              <a:t>ABNSC</a:t>
            </a:r>
            <a:r>
              <a:rPr lang="en-US" sz="2200" dirty="0"/>
              <a:t>) has been the pioneer and most </a:t>
            </a:r>
            <a:r>
              <a:rPr lang="en-US" sz="2200" dirty="0" err="1"/>
              <a:t>recognised</a:t>
            </a:r>
            <a:r>
              <a:rPr lang="en-US" sz="2200" dirty="0"/>
              <a:t> country in the social reuse of confiscated assets. Law 109/1996 allowed assets confiscated from the mafia to be reused for social purposes. A combination of factors outlined in the document sets a benchmark in the social use of confiscated assets, accumulating experience, knowledge and good practices that are valuable for other countries facing similar challenges, which has been adopted by several countries in both Europe and Latin America.</a:t>
            </a:r>
            <a:endParaRPr lang="es-MX" sz="2200" dirty="0"/>
          </a:p>
        </p:txBody>
      </p:sp>
      <p:sp>
        <p:nvSpPr>
          <p:cNvPr id="130" name="LOREM IPSUM LOREM IPSUM LOREM IPSUM LOREM IPSUMLOREM  IPSUMLOREM IPSUM"/>
          <p:cNvSpPr txBox="1"/>
          <p:nvPr/>
        </p:nvSpPr>
        <p:spPr>
          <a:xfrm>
            <a:off x="1676400" y="1707799"/>
            <a:ext cx="5060066" cy="39643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p>
            <a:pPr defTabSz="457200">
              <a:lnSpc>
                <a:spcPct val="80000"/>
              </a:lnSpc>
              <a:spcBef>
                <a:spcPts val="1500"/>
              </a:spcBef>
              <a:defRPr sz="2600" b="0">
                <a:solidFill>
                  <a:srgbClr val="ED361C"/>
                </a:solidFill>
                <a:latin typeface="HK Grotesk Pro Bold"/>
                <a:ea typeface="HK Grotesk Pro Bold"/>
                <a:cs typeface="HK Grotesk Pro Bold"/>
                <a:sym typeface="HK Grotesk Pro Bold"/>
              </a:defRPr>
            </a:pPr>
            <a:r>
              <a:rPr lang="es-419" sz="2600" b="0" dirty="0" err="1">
                <a:sym typeface="HK Grotesk Pro Bold"/>
              </a:rPr>
              <a:t>EUROPEAN</a:t>
            </a:r>
            <a:r>
              <a:rPr lang="es-419" sz="2600" b="0" dirty="0">
                <a:sym typeface="HK Grotesk Pro Bold"/>
              </a:rPr>
              <a:t> </a:t>
            </a:r>
            <a:r>
              <a:rPr lang="es-419" sz="2600" b="0" dirty="0" err="1">
                <a:sym typeface="HK Grotesk Pro Bold"/>
              </a:rPr>
              <a:t>EXPERIENCES</a:t>
            </a:r>
            <a:endParaRPr dirty="0"/>
          </a:p>
        </p:txBody>
      </p:sp>
      <p:sp>
        <p:nvSpPr>
          <p:cNvPr id="131" name="Lorem Ipsum ha sido el texto de relleno estándar de las industrias desde el año 1500, cuando un impresor (N. delT.Lorem ipsum dolor sit amet,"/>
          <p:cNvSpPr txBox="1"/>
          <p:nvPr/>
        </p:nvSpPr>
        <p:spPr>
          <a:xfrm>
            <a:off x="8182083" y="5215364"/>
            <a:ext cx="7027270" cy="277682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r>
              <a:rPr lang="es-PE" sz="2200" dirty="0" err="1"/>
              <a:t>SPAIN</a:t>
            </a:r>
            <a:r>
              <a:rPr lang="es-PE" sz="2200" dirty="0"/>
              <a:t>: </a:t>
            </a:r>
            <a:r>
              <a:rPr lang="en-US" sz="2200" dirty="0" err="1"/>
              <a:t>FBD</a:t>
            </a:r>
            <a:r>
              <a:rPr lang="en-US" sz="2200" dirty="0"/>
              <a:t>, which has significant experience in the social and community use of confiscated assets, excels in inter-agency collaboration with those agencies within the asset recovery value chain, such as asset investigation and prosecution agencies, municipalities and civil society. Challenges are identified mainly with regard to real estate, such as tax burdens, condominium debts, real rights debts and occupations. </a:t>
            </a:r>
            <a:endParaRPr sz="2200" dirty="0"/>
          </a:p>
        </p:txBody>
      </p:sp>
      <p:sp>
        <p:nvSpPr>
          <p:cNvPr id="134" name="Rectángulo"/>
          <p:cNvSpPr/>
          <p:nvPr/>
        </p:nvSpPr>
        <p:spPr>
          <a:xfrm>
            <a:off x="10236200" y="-10901"/>
            <a:ext cx="2137569" cy="377429"/>
          </a:xfrm>
          <a:prstGeom prst="rect">
            <a:avLst/>
          </a:prstGeom>
          <a:solidFill>
            <a:schemeClr val="accent5">
              <a:hueOff val="-82419"/>
              <a:satOff val="-9513"/>
              <a:lumOff val="-16343"/>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sp>
        <p:nvSpPr>
          <p:cNvPr id="135" name="Rectángulo"/>
          <p:cNvSpPr/>
          <p:nvPr/>
        </p:nvSpPr>
        <p:spPr>
          <a:xfrm>
            <a:off x="14135100" y="-10901"/>
            <a:ext cx="2137569" cy="377429"/>
          </a:xfrm>
          <a:prstGeom prst="rect">
            <a:avLst/>
          </a:prstGeom>
          <a:solidFill>
            <a:schemeClr val="accent4">
              <a:hueOff val="-461056"/>
              <a:satOff val="4338"/>
              <a:lumOff val="-10225"/>
            </a:schemeClr>
          </a:solidFill>
          <a:ln w="3175">
            <a:miter lim="400000"/>
          </a:ln>
        </p:spPr>
        <p:txBody>
          <a:bodyPr lIns="0" tIns="0" rIns="0" bIns="0" anchor="ctr"/>
          <a:lstStyle/>
          <a:p>
            <a:pPr>
              <a:defRPr b="0">
                <a:solidFill>
                  <a:srgbClr val="FFFFFF"/>
                </a:solidFill>
                <a:latin typeface="+mn-lt"/>
                <a:ea typeface="+mn-ea"/>
                <a:cs typeface="+mn-cs"/>
                <a:sym typeface="Helvetica Neue Medium"/>
              </a:defRPr>
            </a:pPr>
            <a:endParaRPr/>
          </a:p>
        </p:txBody>
      </p:sp>
      <p:pic>
        <p:nvPicPr>
          <p:cNvPr id="136" name="Imagen" descr="Imagen"/>
          <p:cNvPicPr>
            <a:picLocks noChangeAspect="1"/>
          </p:cNvPicPr>
          <p:nvPr/>
        </p:nvPicPr>
        <p:blipFill>
          <a:blip r:embed="rId4"/>
          <a:stretch>
            <a:fillRect/>
          </a:stretch>
        </p:blipFill>
        <p:spPr>
          <a:xfrm>
            <a:off x="1771262" y="3198850"/>
            <a:ext cx="4601365" cy="3689915"/>
          </a:xfrm>
          <a:prstGeom prst="rect">
            <a:avLst/>
          </a:prstGeom>
          <a:ln w="3175">
            <a:miter lim="400000"/>
          </a:ln>
        </p:spPr>
      </p:pic>
      <p:sp>
        <p:nvSpPr>
          <p:cNvPr id="137" name="DESAFÍOS COMPARTIDOS ENTRE LAS REGIONES UE/CELAC EN MATERIA DE DROGAS -…"/>
          <p:cNvSpPr txBox="1"/>
          <p:nvPr/>
        </p:nvSpPr>
        <p:spPr>
          <a:xfrm>
            <a:off x="495291" y="8551365"/>
            <a:ext cx="5088298" cy="3979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3866" tIns="33866" rIns="33866" bIns="33866" anchor="ctr">
            <a:spAutoFit/>
          </a:bodyPr>
          <a:lstStyle/>
          <a:p>
            <a:pPr algn="l">
              <a:defRPr sz="1000" b="0">
                <a:solidFill>
                  <a:srgbClr val="FFFFFF"/>
                </a:solidFill>
                <a:latin typeface="HK Grotesk Pro Bold"/>
                <a:ea typeface="HK Grotesk Pro Bold"/>
                <a:cs typeface="HK Grotesk Pro Bold"/>
                <a:sym typeface="HK Grotesk Pro Bold"/>
              </a:defRPr>
            </a:pPr>
            <a:r>
              <a:t>DESAFÍOS COMPARTIDOS ENTRE LAS REGIONES UE/CELAC EN MATERIA DE DROGAS - </a:t>
            </a:r>
          </a:p>
          <a:p>
            <a:pPr algn="l">
              <a:defRPr sz="1000" b="0">
                <a:solidFill>
                  <a:srgbClr val="FFFFFF"/>
                </a:solidFill>
                <a:latin typeface="HK Grotesk Pro Bold"/>
                <a:ea typeface="HK Grotesk Pro Bold"/>
                <a:cs typeface="HK Grotesk Pro Bold"/>
                <a:sym typeface="HK Grotesk Pro Bold"/>
              </a:defRPr>
            </a:pPr>
            <a:r>
              <a:t>REUNIÓN PRESENCIAL DE AGENCIAS DE DROGAS UE/CELAC EN BRUSELAS.</a:t>
            </a:r>
          </a:p>
        </p:txBody>
      </p:sp>
      <p:sp>
        <p:nvSpPr>
          <p:cNvPr id="14" name="Lorem Ipsum ha sido el texto de relleno estándar de las industrias desde el año 1500, cuando un impresor (N. delT.Lorem ipsum dolor sit amet,">
            <a:extLst>
              <a:ext uri="{FF2B5EF4-FFF2-40B4-BE49-F238E27FC236}">
                <a16:creationId xmlns:a16="http://schemas.microsoft.com/office/drawing/2014/main" id="{A59B9FA7-326B-4CA7-86BE-24E2FCBF7477}"/>
              </a:ext>
            </a:extLst>
          </p:cNvPr>
          <p:cNvSpPr txBox="1"/>
          <p:nvPr/>
        </p:nvSpPr>
        <p:spPr>
          <a:xfrm>
            <a:off x="8409326" y="6603778"/>
            <a:ext cx="7027270" cy="37617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3866" tIns="33866" rIns="33866" bIns="33866" anchor="ctr">
            <a:spAutoFit/>
          </a:bodyPr>
          <a:lstStyle>
            <a:lvl1pPr marL="238125" indent="-238125" algn="l" defTabSz="457200">
              <a:lnSpc>
                <a:spcPts val="4300"/>
              </a:lnSpc>
              <a:spcBef>
                <a:spcPts val="1500"/>
              </a:spcBef>
              <a:buSzPct val="125000"/>
              <a:buChar char="•"/>
              <a:defRPr b="0">
                <a:solidFill>
                  <a:srgbClr val="5E5E5E"/>
                </a:solidFill>
                <a:latin typeface="HK Grotesk Pro Medium"/>
                <a:ea typeface="HK Grotesk Pro Medium"/>
                <a:cs typeface="HK Grotesk Pro Medium"/>
                <a:sym typeface="HK Grotesk Pro Medium"/>
              </a:defRPr>
            </a:lvl1pPr>
          </a:lstStyle>
          <a:p>
            <a:pPr algn="just">
              <a:lnSpc>
                <a:spcPct val="100000"/>
              </a:lnSpc>
              <a:spcBef>
                <a:spcPts val="600"/>
              </a:spcBef>
            </a:pPr>
            <a:endParaRPr lang="es-PE" dirty="0"/>
          </a:p>
        </p:txBody>
      </p:sp>
    </p:spTree>
    <p:extLst>
      <p:ext uri="{BB962C8B-B14F-4D97-AF65-F5344CB8AC3E}">
        <p14:creationId xmlns:p14="http://schemas.microsoft.com/office/powerpoint/2010/main" val="154939883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ctr">
        <a:spAutoFit/>
      </a:bodyPr>
      <a:lstStyle>
        <a:defPPr marL="0" marR="0" indent="0" algn="ctr" defTabSz="550333"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1DA512BF9E793498E3011D39B1824AC" ma:contentTypeVersion="22" ma:contentTypeDescription="Crear nuevo documento." ma:contentTypeScope="" ma:versionID="fbbdc731cb5e863fb162c96bca32bf01">
  <xsd:schema xmlns:xsd="http://www.w3.org/2001/XMLSchema" xmlns:xs="http://www.w3.org/2001/XMLSchema" xmlns:p="http://schemas.microsoft.com/office/2006/metadata/properties" xmlns:ns2="33d2ceeb-fd15-4065-892e-5be14dece4ff" xmlns:ns3="14feb837-75b8-4da0-839f-eb1c5ea2152d" xmlns:ns4="61c22d5d-bdf7-4cb5-8a9c-6c28073473a9" targetNamespace="http://schemas.microsoft.com/office/2006/metadata/properties" ma:root="true" ma:fieldsID="eedea1f3a0536bbb4199cfb10e6bba52" ns2:_="" ns3:_="" ns4:_="">
    <xsd:import namespace="33d2ceeb-fd15-4065-892e-5be14dece4ff"/>
    <xsd:import namespace="14feb837-75b8-4da0-839f-eb1c5ea2152d"/>
    <xsd:import namespace="61c22d5d-bdf7-4cb5-8a9c-6c28073473a9"/>
    <xsd:element name="properties">
      <xsd:complexType>
        <xsd:sequence>
          <xsd:element name="documentManagement">
            <xsd:complexType>
              <xsd:all>
                <xsd:element ref="ns2:n72767502c1c4e9bae8ce013fdee11cf" minOccurs="0"/>
                <xsd:element ref="ns3:TaxCatchAll" minOccurs="0"/>
                <xsd:element ref="ns2:n4242925c0c540b099bbef476ae0347d" minOccurs="0"/>
                <xsd:element ref="ns2:MediaServiceMetadata" minOccurs="0"/>
                <xsd:element ref="ns2:MediaServiceFastMetadata" minOccurs="0"/>
                <xsd:element ref="ns2:MediaServiceAutoKeyPoints" minOccurs="0"/>
                <xsd:element ref="ns2:MediaServiceKeyPoints" minOccurs="0"/>
                <xsd:element ref="ns4:SharedWithUsers" minOccurs="0"/>
                <xsd:element ref="ns4: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2ceeb-fd15-4065-892e-5be14dece4ff" elementFormDefault="qualified">
    <xsd:import namespace="http://schemas.microsoft.com/office/2006/documentManagement/types"/>
    <xsd:import namespace="http://schemas.microsoft.com/office/infopath/2007/PartnerControls"/>
    <xsd:element name="n72767502c1c4e9bae8ce013fdee11cf" ma:index="9" nillable="true" ma:taxonomy="true" ma:internalName="n72767502c1c4e9bae8ce013fdee11cf" ma:taxonomyFieldName="palabrasclaveempresa" ma:displayName="Palabras clave de FIIAPP" ma:fieldId="{77276750-2c1c-4e9b-ae8c-e013fdee11cf}" ma:taxonomyMulti="true" ma:sspId="0f4afbdf-b431-4932-b70a-70c1915ab58e" ma:termSetId="ef1fcd61-6b57-4f54-bb1f-b9c1166f371e" ma:anchorId="00000000-0000-0000-0000-000000000000" ma:open="false" ma:isKeyword="false">
      <xsd:complexType>
        <xsd:sequence>
          <xsd:element ref="pc:Terms" minOccurs="0" maxOccurs="1"/>
        </xsd:sequence>
      </xsd:complexType>
    </xsd:element>
    <xsd:element name="n4242925c0c540b099bbef476ae0347d" ma:index="12" nillable="true" ma:taxonomy="true" ma:internalName="n4242925c0c540b099bbef476ae0347d" ma:taxonomyFieldName="palabrasclavesitio" ma:displayName="Palabras clave de sitio" ma:fieldId="{74242925-c0c5-40b0-99bb-ef476ae0347d}" ma:taxonomyMulti="true" ma:sspId="0f4afbdf-b431-4932-b70a-70c1915ab58e" ma:termSetId="9543e3d4-bc00-4806-8d2a-8eaffc9c5c55"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Etiquetas de imagen" ma:readOnly="false" ma:fieldId="{5cf76f15-5ced-4ddc-b409-7134ff3c332f}" ma:taxonomyMulti="true" ma:sspId="0f4afbdf-b431-4932-b70a-70c1915ab5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feb837-75b8-4da0-839f-eb1c5ea2152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a24d67-f076-400f-a89a-89655bed651a}" ma:internalName="TaxCatchAll" ma:showField="CatchAllData" ma:web="14feb837-75b8-4da0-839f-eb1c5ea215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c22d5d-bdf7-4cb5-8a9c-6c28073473a9"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7D1851-31CF-434D-9A64-8358D50B485E}">
  <ds:schemaRefs>
    <ds:schemaRef ds:uri="http://schemas.microsoft.com/sharepoint/v3/contenttype/forms"/>
  </ds:schemaRefs>
</ds:datastoreItem>
</file>

<file path=customXml/itemProps2.xml><?xml version="1.0" encoding="utf-8"?>
<ds:datastoreItem xmlns:ds="http://schemas.openxmlformats.org/officeDocument/2006/customXml" ds:itemID="{2FF3D20D-BD54-4263-8396-298F5E7DA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2ceeb-fd15-4065-892e-5be14dece4ff"/>
    <ds:schemaRef ds:uri="14feb837-75b8-4da0-839f-eb1c5ea2152d"/>
    <ds:schemaRef ds:uri="61c22d5d-bdf7-4cb5-8a9c-6c2807347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1136</TotalTime>
  <Words>2353</Words>
  <Application>Microsoft Office PowerPoint</Application>
  <PresentationFormat>Personalizado</PresentationFormat>
  <Paragraphs>151</Paragraphs>
  <Slides>13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Arial MT</vt:lpstr>
      <vt:lpstr>Helvetica Neue</vt:lpstr>
      <vt:lpstr>Helvetica Neue Light</vt:lpstr>
      <vt:lpstr>Helvetica Neue Medium</vt:lpstr>
      <vt:lpstr>HK Grotesk Pro Bold</vt:lpstr>
      <vt:lpstr>HK Grotesk Pro Medium</vt:lpstr>
      <vt:lpstr>Wingdings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Massimo Meccheri</dc:creator>
  <cp:lastModifiedBy>Mercedes Alonso Segoviano - FIIAPP</cp:lastModifiedBy>
  <cp:revision>25</cp:revision>
  <dcterms:modified xsi:type="dcterms:W3CDTF">2024-10-07T08:54:40Z</dcterms:modified>
</cp:coreProperties>
</file>