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17"/>
  </p:notesMasterIdLst>
  <p:sldIdLst>
    <p:sldId id="256" r:id="rId4"/>
    <p:sldId id="257" r:id="rId5"/>
    <p:sldId id="258" r:id="rId6"/>
    <p:sldId id="271" r:id="rId7"/>
    <p:sldId id="268" r:id="rId8"/>
    <p:sldId id="266" r:id="rId9"/>
    <p:sldId id="265" r:id="rId10"/>
    <p:sldId id="269" r:id="rId11"/>
    <p:sldId id="270" r:id="rId12"/>
    <p:sldId id="272" r:id="rId13"/>
    <p:sldId id="263" r:id="rId14"/>
    <p:sldId id="273" r:id="rId15"/>
    <p:sldId id="264" r:id="rId16"/>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2" autoAdjust="0"/>
    <p:restoredTop sz="94660"/>
  </p:normalViewPr>
  <p:slideViewPr>
    <p:cSldViewPr snapToGrid="0">
      <p:cViewPr varScale="1">
        <p:scale>
          <a:sx n="55" d="100"/>
          <a:sy n="55" d="100"/>
        </p:scale>
        <p:origin x="5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1185333" y="1532466"/>
            <a:ext cx="13885335" cy="3098801"/>
          </a:xfrm>
          <a:prstGeom prst="rect">
            <a:avLst/>
          </a:prstGeom>
        </p:spPr>
        <p:txBody>
          <a:bodyPr anchor="b"/>
          <a:lstStyle/>
          <a:p>
            <a:r>
              <a:t>Texto del título</a:t>
            </a:r>
          </a:p>
        </p:txBody>
      </p:sp>
      <p:sp>
        <p:nvSpPr>
          <p:cNvPr id="12" name="Nivel de texto 1…"/>
          <p:cNvSpPr txBox="1">
            <a:spLocks noGrp="1"/>
          </p:cNvSpPr>
          <p:nvPr>
            <p:ph type="body" sz="quarter" idx="1"/>
          </p:nvPr>
        </p:nvSpPr>
        <p:spPr>
          <a:xfrm>
            <a:off x="1185333" y="4715933"/>
            <a:ext cx="13885335" cy="1058334"/>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 Juan López"/>
          <p:cNvSpPr txBox="1">
            <a:spLocks noGrp="1"/>
          </p:cNvSpPr>
          <p:nvPr>
            <p:ph type="body" sz="quarter" idx="13"/>
          </p:nvPr>
        </p:nvSpPr>
        <p:spPr>
          <a:xfrm>
            <a:off x="1591733" y="5969000"/>
            <a:ext cx="13081001" cy="393700"/>
          </a:xfrm>
          <a:prstGeom prst="rect">
            <a:avLst/>
          </a:prstGeom>
        </p:spPr>
        <p:txBody>
          <a:bodyPr anchor="t">
            <a:spAutoFit/>
          </a:bodyPr>
          <a:lstStyle>
            <a:lvl1pPr marL="0" indent="0" algn="ctr">
              <a:spcBef>
                <a:spcPts val="0"/>
              </a:spcBef>
              <a:buSzTx/>
              <a:buNone/>
              <a:defRPr sz="2000" i="1"/>
            </a:lvl1pPr>
          </a:lstStyle>
          <a:p>
            <a:r>
              <a:t>– Juan López</a:t>
            </a:r>
          </a:p>
        </p:txBody>
      </p:sp>
      <p:sp>
        <p:nvSpPr>
          <p:cNvPr id="94" name="“Escribir una cita aquí”"/>
          <p:cNvSpPr txBox="1">
            <a:spLocks noGrp="1"/>
          </p:cNvSpPr>
          <p:nvPr>
            <p:ph type="body" sz="quarter" idx="14"/>
          </p:nvPr>
        </p:nvSpPr>
        <p:spPr>
          <a:xfrm>
            <a:off x="1591733" y="4050844"/>
            <a:ext cx="13081001" cy="551245"/>
          </a:xfrm>
          <a:prstGeom prst="rect">
            <a:avLst/>
          </a:prstGeom>
        </p:spPr>
        <p:txBody>
          <a:bodyPr>
            <a:spAutoFit/>
          </a:bodyPr>
          <a:lstStyle>
            <a:lvl1pPr marL="0" indent="0" algn="ctr">
              <a:spcBef>
                <a:spcPts val="0"/>
              </a:spcBef>
              <a:buSzTx/>
              <a:buNone/>
              <a:defRPr sz="3200">
                <a:latin typeface="+mn-lt"/>
                <a:ea typeface="+mn-ea"/>
                <a:cs typeface="+mn-cs"/>
                <a:sym typeface="Helvetica Neue Medium"/>
              </a:defRPr>
            </a:lvl1pPr>
          </a:lstStyle>
          <a:p>
            <a:r>
              <a:t>“Escribir una cita aquí” </a:t>
            </a: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agen"/>
          <p:cNvSpPr>
            <a:spLocks noGrp="1"/>
          </p:cNvSpPr>
          <p:nvPr>
            <p:ph type="pic" idx="13"/>
          </p:nvPr>
        </p:nvSpPr>
        <p:spPr>
          <a:xfrm>
            <a:off x="-1" y="-1"/>
            <a:ext cx="16256001" cy="9144001"/>
          </a:xfrm>
          <a:prstGeom prst="rect">
            <a:avLst/>
          </a:prstGeom>
        </p:spPr>
        <p:txBody>
          <a:bodyPr lIns="91439" tIns="45719" rIns="91439" bIns="45719" anchor="t">
            <a:noAutofit/>
          </a:bodyPr>
          <a:lstStyle/>
          <a:p>
            <a:endParaRP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0" name="Imagen"/>
          <p:cNvSpPr>
            <a:spLocks noGrp="1"/>
          </p:cNvSpPr>
          <p:nvPr>
            <p:ph type="pic" idx="13"/>
          </p:nvPr>
        </p:nvSpPr>
        <p:spPr>
          <a:xfrm>
            <a:off x="2083979" y="448733"/>
            <a:ext cx="12090401" cy="5825068"/>
          </a:xfrm>
          <a:prstGeom prst="rect">
            <a:avLst/>
          </a:prstGeom>
        </p:spPr>
        <p:txBody>
          <a:bodyPr lIns="91439" tIns="45719" rIns="91439" bIns="45719" anchor="t">
            <a:noAutofit/>
          </a:bodyPr>
          <a:lstStyle/>
          <a:p>
            <a:endParaRPr/>
          </a:p>
        </p:txBody>
      </p:sp>
      <p:sp>
        <p:nvSpPr>
          <p:cNvPr id="21" name="Texto del título"/>
          <p:cNvSpPr txBox="1">
            <a:spLocks noGrp="1"/>
          </p:cNvSpPr>
          <p:nvPr>
            <p:ph type="title"/>
          </p:nvPr>
        </p:nvSpPr>
        <p:spPr>
          <a:xfrm>
            <a:off x="423333" y="6341533"/>
            <a:ext cx="15409334" cy="1337734"/>
          </a:xfrm>
          <a:prstGeom prst="rect">
            <a:avLst/>
          </a:prstGeom>
        </p:spPr>
        <p:txBody>
          <a:bodyPr anchor="b"/>
          <a:lstStyle/>
          <a:p>
            <a:r>
              <a:t>Texto del título</a:t>
            </a:r>
          </a:p>
        </p:txBody>
      </p:sp>
      <p:sp>
        <p:nvSpPr>
          <p:cNvPr id="22" name="Nivel de texto 1…"/>
          <p:cNvSpPr txBox="1">
            <a:spLocks noGrp="1"/>
          </p:cNvSpPr>
          <p:nvPr>
            <p:ph type="body" sz="quarter" idx="1"/>
          </p:nvPr>
        </p:nvSpPr>
        <p:spPr>
          <a:xfrm>
            <a:off x="423333" y="7628466"/>
            <a:ext cx="15409334" cy="1058335"/>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Nivel de texto 1</a:t>
            </a:r>
          </a:p>
          <a:p>
            <a:pPr lvl="1"/>
            <a:r>
              <a:t>Nivel de texto 2</a:t>
            </a:r>
          </a:p>
          <a:p>
            <a:pPr lvl="2"/>
            <a:r>
              <a:t>Nivel de texto 3</a:t>
            </a:r>
          </a:p>
          <a:p>
            <a:pPr lvl="3"/>
            <a:r>
              <a:t>Nivel de texto 4</a:t>
            </a:r>
          </a:p>
          <a:p>
            <a:pPr lvl="4"/>
            <a:r>
              <a:t>Nivel de texto 5</a:t>
            </a:r>
          </a:p>
        </p:txBody>
      </p:sp>
      <p:sp>
        <p:nvSpPr>
          <p:cNvPr id="2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Texto del título"/>
          <p:cNvSpPr txBox="1">
            <a:spLocks noGrp="1"/>
          </p:cNvSpPr>
          <p:nvPr>
            <p:ph type="title"/>
          </p:nvPr>
        </p:nvSpPr>
        <p:spPr>
          <a:xfrm>
            <a:off x="1185333" y="3022600"/>
            <a:ext cx="13885335" cy="3098800"/>
          </a:xfrm>
          <a:prstGeom prst="rect">
            <a:avLst/>
          </a:prstGeom>
        </p:spPr>
        <p:txBody>
          <a:bodyPr/>
          <a:lstStyle/>
          <a:p>
            <a:r>
              <a:t>Texto del título</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Imagen"/>
          <p:cNvSpPr>
            <a:spLocks noGrp="1"/>
          </p:cNvSpPr>
          <p:nvPr>
            <p:ph type="pic" sz="half" idx="13"/>
          </p:nvPr>
        </p:nvSpPr>
        <p:spPr>
          <a:xfrm>
            <a:off x="8777320" y="634999"/>
            <a:ext cx="6350001" cy="7645401"/>
          </a:xfrm>
          <a:prstGeom prst="rect">
            <a:avLst/>
          </a:prstGeom>
        </p:spPr>
        <p:txBody>
          <a:bodyPr lIns="91439" tIns="45719" rIns="91439" bIns="45719" anchor="t">
            <a:noAutofit/>
          </a:bodyPr>
          <a:lstStyle/>
          <a:p>
            <a:endParaRPr/>
          </a:p>
        </p:txBody>
      </p:sp>
      <p:sp>
        <p:nvSpPr>
          <p:cNvPr id="39" name="Texto del título"/>
          <p:cNvSpPr txBox="1">
            <a:spLocks noGrp="1"/>
          </p:cNvSpPr>
          <p:nvPr>
            <p:ph type="title"/>
          </p:nvPr>
        </p:nvSpPr>
        <p:spPr>
          <a:xfrm>
            <a:off x="1100666" y="634999"/>
            <a:ext cx="6815668" cy="3699935"/>
          </a:xfrm>
          <a:prstGeom prst="rect">
            <a:avLst/>
          </a:prstGeom>
        </p:spPr>
        <p:txBody>
          <a:bodyPr anchor="b"/>
          <a:lstStyle>
            <a:lvl1pPr>
              <a:defRPr sz="5600"/>
            </a:lvl1pPr>
          </a:lstStyle>
          <a:p>
            <a:r>
              <a:t>Texto del título</a:t>
            </a:r>
          </a:p>
        </p:txBody>
      </p:sp>
      <p:sp>
        <p:nvSpPr>
          <p:cNvPr id="40" name="Nivel de texto 1…"/>
          <p:cNvSpPr txBox="1">
            <a:spLocks noGrp="1"/>
          </p:cNvSpPr>
          <p:nvPr>
            <p:ph type="body" sz="quarter" idx="1"/>
          </p:nvPr>
        </p:nvSpPr>
        <p:spPr>
          <a:xfrm>
            <a:off x="1100666" y="4351866"/>
            <a:ext cx="6815668" cy="3818468"/>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Texto del título"/>
          <p:cNvSpPr txBox="1">
            <a:spLocks noGrp="1"/>
          </p:cNvSpPr>
          <p:nvPr>
            <p:ph type="title"/>
          </p:nvPr>
        </p:nvSpPr>
        <p:spPr>
          <a:prstGeom prst="rect">
            <a:avLst/>
          </a:prstGeom>
        </p:spPr>
        <p:txBody>
          <a:bodyPr/>
          <a:lstStyle/>
          <a:p>
            <a:r>
              <a:t>Texto del título</a:t>
            </a:r>
          </a:p>
        </p:txBody>
      </p:sp>
      <p:sp>
        <p:nvSpPr>
          <p:cNvPr id="4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Texto del título"/>
          <p:cNvSpPr txBox="1">
            <a:spLocks noGrp="1"/>
          </p:cNvSpPr>
          <p:nvPr>
            <p:ph type="title"/>
          </p:nvPr>
        </p:nvSpPr>
        <p:spPr>
          <a:prstGeom prst="rect">
            <a:avLst/>
          </a:prstGeom>
        </p:spPr>
        <p:txBody>
          <a:bodyPr/>
          <a:lstStyle/>
          <a:p>
            <a:r>
              <a:t>Texto del título</a:t>
            </a:r>
          </a:p>
        </p:txBody>
      </p:sp>
      <p:sp>
        <p:nvSpPr>
          <p:cNvPr id="57" name="Nivel de texto 1…"/>
          <p:cNvSpPr txBox="1">
            <a:spLocks noGrp="1"/>
          </p:cNvSpPr>
          <p:nvPr>
            <p:ph type="body" idx="1"/>
          </p:nvPr>
        </p:nvSpPr>
        <p:spPr>
          <a:prstGeom prst="rect">
            <a:avLst/>
          </a:prstGeom>
        </p:spPr>
        <p:txBody>
          <a:bodyPr/>
          <a:lstStyle>
            <a:lvl1pPr marL="423333" indent="-423333">
              <a:defRPr sz="3200"/>
            </a:lvl1pPr>
            <a:lvl2pPr marL="1058333" indent="-423333">
              <a:defRPr sz="3200"/>
            </a:lvl2pPr>
            <a:lvl3pPr marL="1693333" indent="-423333">
              <a:defRPr sz="3200"/>
            </a:lvl3pPr>
            <a:lvl4pPr marL="2328333" indent="-423333">
              <a:defRPr sz="3200"/>
            </a:lvl4pPr>
            <a:lvl5pPr marL="2963333" indent="-423333">
              <a:defRPr sz="3200"/>
            </a:lvl5pPr>
          </a:lstStyle>
          <a:p>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Imagen"/>
          <p:cNvSpPr>
            <a:spLocks noGrp="1"/>
          </p:cNvSpPr>
          <p:nvPr>
            <p:ph type="pic" sz="half" idx="13"/>
          </p:nvPr>
        </p:nvSpPr>
        <p:spPr>
          <a:xfrm>
            <a:off x="8779933" y="2099733"/>
            <a:ext cx="6350001" cy="6197601"/>
          </a:xfrm>
          <a:prstGeom prst="rect">
            <a:avLst/>
          </a:prstGeom>
        </p:spPr>
        <p:txBody>
          <a:bodyPr lIns="91439" tIns="45719" rIns="91439" bIns="45719" anchor="t">
            <a:noAutofit/>
          </a:bodyPr>
          <a:lstStyle/>
          <a:p>
            <a:endParaRPr/>
          </a:p>
        </p:txBody>
      </p:sp>
      <p:sp>
        <p:nvSpPr>
          <p:cNvPr id="66" name="Texto del título"/>
          <p:cNvSpPr txBox="1">
            <a:spLocks noGrp="1"/>
          </p:cNvSpPr>
          <p:nvPr>
            <p:ph type="title"/>
          </p:nvPr>
        </p:nvSpPr>
        <p:spPr>
          <a:prstGeom prst="rect">
            <a:avLst/>
          </a:prstGeom>
        </p:spPr>
        <p:txBody>
          <a:bodyPr/>
          <a:lstStyle/>
          <a:p>
            <a:r>
              <a:t>Texto del título</a:t>
            </a:r>
          </a:p>
        </p:txBody>
      </p:sp>
      <p:sp>
        <p:nvSpPr>
          <p:cNvPr id="67" name="Nivel de texto 1…"/>
          <p:cNvSpPr txBox="1">
            <a:spLocks noGrp="1"/>
          </p:cNvSpPr>
          <p:nvPr>
            <p:ph type="body" sz="half" idx="1"/>
          </p:nvPr>
        </p:nvSpPr>
        <p:spPr>
          <a:xfrm>
            <a:off x="1126066" y="2099733"/>
            <a:ext cx="6815668" cy="6197601"/>
          </a:xfrm>
          <a:prstGeom prst="rect">
            <a:avLst/>
          </a:prstGeom>
        </p:spPr>
        <p:txBody>
          <a:bodyPr/>
          <a:lstStyle>
            <a:lvl1pPr marL="352926" indent="-352926">
              <a:spcBef>
                <a:spcPts val="3000"/>
              </a:spcBef>
              <a:defRPr sz="2400"/>
            </a:lvl1pPr>
            <a:lvl2pPr marL="911726" indent="-352926">
              <a:spcBef>
                <a:spcPts val="3000"/>
              </a:spcBef>
              <a:defRPr sz="2400"/>
            </a:lvl2pPr>
            <a:lvl3pPr marL="1470526" indent="-352926">
              <a:spcBef>
                <a:spcPts val="3000"/>
              </a:spcBef>
              <a:defRPr sz="2400"/>
            </a:lvl3pPr>
            <a:lvl4pPr marL="2029326" indent="-352926">
              <a:spcBef>
                <a:spcPts val="3000"/>
              </a:spcBef>
              <a:defRPr sz="2400"/>
            </a:lvl4pPr>
            <a:lvl5pPr marL="2588126" indent="-352926">
              <a:spcBef>
                <a:spcPts val="3000"/>
              </a:spcBef>
              <a:defRPr sz="2400"/>
            </a:lvl5pPr>
          </a:lstStyle>
          <a:p>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Nivel de texto 1…"/>
          <p:cNvSpPr txBox="1">
            <a:spLocks noGrp="1"/>
          </p:cNvSpPr>
          <p:nvPr>
            <p:ph type="body" idx="1"/>
          </p:nvPr>
        </p:nvSpPr>
        <p:spPr>
          <a:xfrm>
            <a:off x="1126066" y="1185333"/>
            <a:ext cx="14003869" cy="6773335"/>
          </a:xfrm>
          <a:prstGeom prst="rect">
            <a:avLst/>
          </a:prstGeom>
        </p:spPr>
        <p:txBody>
          <a:bodyPr/>
          <a:lstStyle>
            <a:lvl1pPr marL="423333" indent="-423333">
              <a:defRPr sz="3200"/>
            </a:lvl1pPr>
            <a:lvl2pPr marL="1058333" indent="-423333">
              <a:defRPr sz="3200"/>
            </a:lvl2pPr>
            <a:lvl3pPr marL="1693333" indent="-423333">
              <a:defRPr sz="3200"/>
            </a:lvl3pPr>
            <a:lvl4pPr marL="2328333" indent="-423333">
              <a:defRPr sz="3200"/>
            </a:lvl4pPr>
            <a:lvl5pPr marL="2963333" indent="-423333">
              <a:defRPr sz="3200"/>
            </a:lvl5pPr>
          </a:lstStyle>
          <a:p>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83" name="Imagen"/>
          <p:cNvSpPr>
            <a:spLocks noGrp="1"/>
          </p:cNvSpPr>
          <p:nvPr>
            <p:ph type="pic" sz="quarter" idx="13"/>
          </p:nvPr>
        </p:nvSpPr>
        <p:spPr>
          <a:xfrm>
            <a:off x="10507133" y="4699000"/>
            <a:ext cx="4936068" cy="3699934"/>
          </a:xfrm>
          <a:prstGeom prst="rect">
            <a:avLst/>
          </a:prstGeom>
        </p:spPr>
        <p:txBody>
          <a:bodyPr lIns="91439" tIns="45719" rIns="91439" bIns="45719" anchor="t">
            <a:noAutofit/>
          </a:bodyPr>
          <a:lstStyle/>
          <a:p>
            <a:endParaRPr/>
          </a:p>
        </p:txBody>
      </p:sp>
      <p:sp>
        <p:nvSpPr>
          <p:cNvPr id="84" name="Imagen"/>
          <p:cNvSpPr>
            <a:spLocks noGrp="1"/>
          </p:cNvSpPr>
          <p:nvPr>
            <p:ph type="pic" sz="quarter" idx="14"/>
          </p:nvPr>
        </p:nvSpPr>
        <p:spPr>
          <a:xfrm>
            <a:off x="10507133" y="753533"/>
            <a:ext cx="4936068" cy="3699934"/>
          </a:xfrm>
          <a:prstGeom prst="rect">
            <a:avLst/>
          </a:prstGeom>
        </p:spPr>
        <p:txBody>
          <a:bodyPr lIns="91439" tIns="45719" rIns="91439" bIns="45719" anchor="t">
            <a:noAutofit/>
          </a:bodyPr>
          <a:lstStyle/>
          <a:p>
            <a:endParaRPr/>
          </a:p>
        </p:txBody>
      </p:sp>
      <p:sp>
        <p:nvSpPr>
          <p:cNvPr id="85" name="Imagen"/>
          <p:cNvSpPr>
            <a:spLocks noGrp="1"/>
          </p:cNvSpPr>
          <p:nvPr>
            <p:ph type="pic" idx="15"/>
          </p:nvPr>
        </p:nvSpPr>
        <p:spPr>
          <a:xfrm>
            <a:off x="804333" y="753533"/>
            <a:ext cx="9448801" cy="7645401"/>
          </a:xfrm>
          <a:prstGeom prst="rect">
            <a:avLst/>
          </a:prstGeom>
        </p:spPr>
        <p:txBody>
          <a:bodyPr lIns="91439" tIns="45719" rIns="91439" bIns="45719" anchor="t">
            <a:noAutofit/>
          </a:bodyPr>
          <a:lstStyle/>
          <a:p>
            <a:endParaRPr/>
          </a:p>
        </p:txBody>
      </p:sp>
      <p:sp>
        <p:nvSpPr>
          <p:cNvPr id="8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1126066" y="237066"/>
            <a:ext cx="14003869" cy="15240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normAutofit/>
          </a:bodyPr>
          <a:lstStyle/>
          <a:p>
            <a:r>
              <a:t>Texto del título</a:t>
            </a:r>
          </a:p>
        </p:txBody>
      </p:sp>
      <p:sp>
        <p:nvSpPr>
          <p:cNvPr id="3" name="Nivel de texto 1…"/>
          <p:cNvSpPr txBox="1">
            <a:spLocks noGrp="1"/>
          </p:cNvSpPr>
          <p:nvPr>
            <p:ph type="body" idx="1"/>
          </p:nvPr>
        </p:nvSpPr>
        <p:spPr>
          <a:xfrm>
            <a:off x="1126066" y="2099733"/>
            <a:ext cx="14003869" cy="61976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7970571" y="8720666"/>
            <a:ext cx="306392" cy="290441"/>
          </a:xfrm>
          <a:prstGeom prst="rect">
            <a:avLst/>
          </a:prstGeom>
          <a:ln w="3175">
            <a:miter lim="400000"/>
          </a:ln>
        </p:spPr>
        <p:txBody>
          <a:bodyPr wrap="none" lIns="33866" tIns="33866" rIns="33866" bIns="33866">
            <a:spAutoFit/>
          </a:bodyPr>
          <a:lstStyle>
            <a:lvl1pPr>
              <a:defRPr sz="1600" b="0">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1pPr>
      <a:lvl2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2pPr>
      <a:lvl3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3pPr>
      <a:lvl4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4pPr>
      <a:lvl5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5pPr>
      <a:lvl6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6pPr>
      <a:lvl7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7pPr>
      <a:lvl8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8pPr>
      <a:lvl9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9pPr>
    </p:titleStyle>
    <p:bodyStyle>
      <a:lvl1pPr marL="41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1pPr>
      <a:lvl2pPr marL="105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2pPr>
      <a:lvl3pPr marL="168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3pPr>
      <a:lvl4pPr marL="232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4pPr>
      <a:lvl5pPr marL="295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5pPr>
      <a:lvl6pPr marL="359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6pPr>
      <a:lvl7pPr marL="422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7pPr>
      <a:lvl8pPr marL="486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8pPr>
      <a:lvl9pPr marL="549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mailto:dennischeng77@yahoo.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n" descr="Imagen"/>
          <p:cNvPicPr>
            <a:picLocks noChangeAspect="1"/>
          </p:cNvPicPr>
          <p:nvPr/>
        </p:nvPicPr>
        <p:blipFill>
          <a:blip r:embed="rId2"/>
          <a:stretch>
            <a:fillRect/>
          </a:stretch>
        </p:blipFill>
        <p:spPr>
          <a:xfrm>
            <a:off x="0" y="-241300"/>
            <a:ext cx="16256000" cy="7927607"/>
          </a:xfrm>
          <a:prstGeom prst="rect">
            <a:avLst/>
          </a:prstGeom>
          <a:ln w="3175">
            <a:miter lim="400000"/>
          </a:ln>
        </p:spPr>
      </p:pic>
      <p:sp>
        <p:nvSpPr>
          <p:cNvPr id="120" name="Desafíos compartidos entre las regiones UE/CELAC en materia de drogas -…"/>
          <p:cNvSpPr txBox="1"/>
          <p:nvPr/>
        </p:nvSpPr>
        <p:spPr>
          <a:xfrm>
            <a:off x="419100" y="841866"/>
            <a:ext cx="9922426" cy="326927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p>
            <a:pPr defTabSz="457200">
              <a:defRPr sz="5200" b="0">
                <a:solidFill>
                  <a:srgbClr val="FFFFFF"/>
                </a:solidFill>
                <a:latin typeface="HK Grotesk Pro Regular"/>
                <a:ea typeface="HK Grotesk Pro Regular"/>
                <a:cs typeface="HK Grotesk Pro Regular"/>
                <a:sym typeface="HK Grotesk Pro Regular"/>
              </a:defRPr>
            </a:pPr>
            <a:r>
              <a:rPr lang="es-PE" dirty="0">
                <a:latin typeface="HK Grotesk Pro Bold"/>
                <a:ea typeface="HK Grotesk Pro Bold"/>
                <a:cs typeface="HK Grotesk Pro Bold"/>
                <a:sym typeface="HK Grotesk Pro Bold"/>
              </a:rPr>
              <a:t>Recuperación, administración y destinación para uso social y comunitario de activos decomisados al narcotráfico y crimen organizado</a:t>
            </a:r>
            <a:endParaRPr dirty="0"/>
          </a:p>
        </p:txBody>
      </p:sp>
      <p:sp>
        <p:nvSpPr>
          <p:cNvPr id="121" name="Bruselas, Bélgica"/>
          <p:cNvSpPr txBox="1"/>
          <p:nvPr/>
        </p:nvSpPr>
        <p:spPr>
          <a:xfrm>
            <a:off x="482600" y="5306483"/>
            <a:ext cx="2998513" cy="5630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lvl1pPr algn="l" defTabSz="457200">
              <a:defRPr sz="3000" b="0">
                <a:solidFill>
                  <a:srgbClr val="FFFFFF"/>
                </a:solidFill>
                <a:latin typeface="HK Grotesk Pro Bold"/>
                <a:ea typeface="HK Grotesk Pro Bold"/>
                <a:cs typeface="HK Grotesk Pro Bold"/>
                <a:sym typeface="HK Grotesk Pro Bold"/>
              </a:defRPr>
            </a:lvl1pPr>
          </a:lstStyle>
          <a:p>
            <a:r>
              <a:t>Bruselas, Bélgica</a:t>
            </a:r>
          </a:p>
        </p:txBody>
      </p:sp>
      <p:sp>
        <p:nvSpPr>
          <p:cNvPr id="122" name="8-10 de Octubre de 2024"/>
          <p:cNvSpPr txBox="1"/>
          <p:nvPr/>
        </p:nvSpPr>
        <p:spPr>
          <a:xfrm>
            <a:off x="686667" y="6131983"/>
            <a:ext cx="4297343" cy="5630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lvl1pPr algn="l" defTabSz="457200">
              <a:defRPr sz="3000" b="0">
                <a:solidFill>
                  <a:srgbClr val="FFFFFF"/>
                </a:solidFill>
                <a:latin typeface="HK Grotesk Pro Medium"/>
                <a:ea typeface="HK Grotesk Pro Medium"/>
                <a:cs typeface="HK Grotesk Pro Medium"/>
                <a:sym typeface="HK Grotesk Pro Medium"/>
              </a:defRPr>
            </a:lvl1pPr>
          </a:lstStyle>
          <a:p>
            <a:r>
              <a:rPr dirty="0"/>
              <a:t>8-10 de </a:t>
            </a:r>
            <a:r>
              <a:rPr dirty="0" err="1"/>
              <a:t>Octubre</a:t>
            </a:r>
            <a:r>
              <a:rPr dirty="0"/>
              <a:t> de 2024</a:t>
            </a:r>
          </a:p>
        </p:txBody>
      </p:sp>
      <p:sp>
        <p:nvSpPr>
          <p:cNvPr id="123" name="Rectángulo"/>
          <p:cNvSpPr/>
          <p:nvPr/>
        </p:nvSpPr>
        <p:spPr>
          <a:xfrm>
            <a:off x="495300" y="6014508"/>
            <a:ext cx="4680077" cy="772584"/>
          </a:xfrm>
          <a:prstGeom prst="rect">
            <a:avLst/>
          </a:prstGeom>
          <a:ln w="12700">
            <a:solidFill>
              <a:srgbClr val="FFFFFF"/>
            </a:solidFill>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24" name="Logos_castellano.jpg" descr="Logos_castellano.jpg"/>
          <p:cNvPicPr>
            <a:picLocks noChangeAspect="1"/>
          </p:cNvPicPr>
          <p:nvPr/>
        </p:nvPicPr>
        <p:blipFill>
          <a:blip r:embed="rId3"/>
          <a:stretch>
            <a:fillRect/>
          </a:stretch>
        </p:blipFill>
        <p:spPr>
          <a:xfrm>
            <a:off x="0" y="7389476"/>
            <a:ext cx="16256000" cy="1731048"/>
          </a:xfrm>
          <a:prstGeom prst="rect">
            <a:avLst/>
          </a:prstGeom>
          <a:ln w="3175">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n" descr="Imagen"/>
          <p:cNvPicPr>
            <a:picLocks noChangeAspect="1"/>
          </p:cNvPicPr>
          <p:nvPr/>
        </p:nvPicPr>
        <p:blipFill>
          <a:blip r:embed="rId2"/>
          <a:srcRect t="4199" r="1202" b="4199"/>
          <a:stretch>
            <a:fillRect/>
          </a:stretch>
        </p:blipFill>
        <p:spPr>
          <a:xfrm>
            <a:off x="7751207" y="-10901"/>
            <a:ext cx="8343507" cy="9141584"/>
          </a:xfrm>
          <a:prstGeom prst="rect">
            <a:avLst/>
          </a:prstGeom>
          <a:ln w="3175">
            <a:miter lim="400000"/>
          </a:ln>
        </p:spPr>
      </p:pic>
      <p:sp>
        <p:nvSpPr>
          <p:cNvPr id="127"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28" name="Imagen" descr="Imagen"/>
          <p:cNvPicPr>
            <a:picLocks noChangeAspect="1"/>
          </p:cNvPicPr>
          <p:nvPr/>
        </p:nvPicPr>
        <p:blipFill>
          <a:blip r:embed="rId3"/>
          <a:stretch>
            <a:fillRect/>
          </a:stretch>
        </p:blipFill>
        <p:spPr>
          <a:xfrm>
            <a:off x="628904" y="396154"/>
            <a:ext cx="14807692" cy="566592"/>
          </a:xfrm>
          <a:prstGeom prst="rect">
            <a:avLst/>
          </a:prstGeom>
          <a:ln w="3175">
            <a:miter lim="400000"/>
          </a:ln>
        </p:spPr>
      </p:pic>
      <p:sp>
        <p:nvSpPr>
          <p:cNvPr id="129" name="Lorem Ipsum ha sido el texto de relleno estándar de las industrias desde el año 1500, cuando un impresor (N. delT.Lorem ipsum dolor sit amet,"/>
          <p:cNvSpPr txBox="1"/>
          <p:nvPr/>
        </p:nvSpPr>
        <p:spPr>
          <a:xfrm>
            <a:off x="8182083" y="1124583"/>
            <a:ext cx="7021801" cy="35308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s-PE" dirty="0"/>
              <a:t>FRANCIA: </a:t>
            </a:r>
            <a:r>
              <a:rPr lang="es-ES" dirty="0"/>
              <a:t>también ha implementado el uso social de bienes decomisados. La Agencia de Gestión y Recuperación de Activos Incautados y Decomisados (AGRASC), creada en 2010, gestiona estos bienes, y parte de los activos decomisados se destinan a proyectos sociales y comunitarios, aunque con menor frecuencia que en Italia. </a:t>
            </a:r>
            <a:r>
              <a:rPr lang="es-419" dirty="0"/>
              <a:t>Por su parte comparte los desafíos de los organismos de administración de bienes con respecto a la gestión de activos complejos como empresas, sin embargo, hace énfasis en la gestión y venta de los criptoactivos que en su caso hoy en día llegan a la suma de 100 millones de criptoactivos.</a:t>
            </a:r>
            <a:endParaRPr lang="es-PE" dirty="0"/>
          </a:p>
          <a:p>
            <a:pPr algn="just">
              <a:lnSpc>
                <a:spcPct val="100000"/>
              </a:lnSpc>
              <a:spcBef>
                <a:spcPts val="600"/>
              </a:spcBef>
            </a:pPr>
            <a:endParaRPr lang="es-MX" dirty="0"/>
          </a:p>
        </p:txBody>
      </p:sp>
      <p:sp>
        <p:nvSpPr>
          <p:cNvPr id="130" name="LOREM IPSUM LOREM IPSUM LOREM IPSUM LOREM IPSUMLOREM  IPSUMLOREM IPSUM"/>
          <p:cNvSpPr txBox="1"/>
          <p:nvPr/>
        </p:nvSpPr>
        <p:spPr>
          <a:xfrm>
            <a:off x="1676400" y="1707799"/>
            <a:ext cx="5060066" cy="39643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419" sz="2600" b="0" dirty="0">
                <a:sym typeface="HK Grotesk Pro Bold"/>
              </a:rPr>
              <a:t>EXPERIENCIAS EUROPEAS</a:t>
            </a:r>
            <a:endParaRPr dirty="0"/>
          </a:p>
        </p:txBody>
      </p:sp>
      <p:sp>
        <p:nvSpPr>
          <p:cNvPr id="131" name="Lorem Ipsum ha sido el texto de relleno estándar de las industrias desde el año 1500, cuando un impresor (N. delT.Lorem ipsum dolor sit amet,"/>
          <p:cNvSpPr txBox="1"/>
          <p:nvPr/>
        </p:nvSpPr>
        <p:spPr>
          <a:xfrm>
            <a:off x="8231371" y="4973474"/>
            <a:ext cx="7027270" cy="229977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marL="0" indent="0" algn="just">
              <a:lnSpc>
                <a:spcPct val="100000"/>
              </a:lnSpc>
              <a:spcBef>
                <a:spcPts val="600"/>
              </a:spcBef>
              <a:buNone/>
            </a:pPr>
            <a:r>
              <a:rPr lang="es-PE" dirty="0"/>
              <a:t>Y otros como:</a:t>
            </a:r>
          </a:p>
          <a:p>
            <a:pPr marL="0" indent="0" algn="just">
              <a:lnSpc>
                <a:spcPct val="100000"/>
              </a:lnSpc>
              <a:spcBef>
                <a:spcPts val="600"/>
              </a:spcBef>
              <a:buNone/>
            </a:pPr>
            <a:endParaRPr lang="es-PE" dirty="0"/>
          </a:p>
          <a:p>
            <a:pPr algn="just">
              <a:lnSpc>
                <a:spcPct val="100000"/>
              </a:lnSpc>
              <a:spcBef>
                <a:spcPts val="600"/>
              </a:spcBef>
            </a:pPr>
            <a:r>
              <a:rPr lang="es-PE" dirty="0"/>
              <a:t>BELGICA</a:t>
            </a:r>
          </a:p>
          <a:p>
            <a:pPr algn="just">
              <a:lnSpc>
                <a:spcPct val="100000"/>
              </a:lnSpc>
              <a:spcBef>
                <a:spcPts val="600"/>
              </a:spcBef>
            </a:pPr>
            <a:r>
              <a:rPr lang="es-PE" dirty="0"/>
              <a:t>RUMANIA</a:t>
            </a:r>
          </a:p>
          <a:p>
            <a:pPr algn="just">
              <a:lnSpc>
                <a:spcPct val="100000"/>
              </a:lnSpc>
              <a:spcBef>
                <a:spcPts val="600"/>
              </a:spcBef>
            </a:pPr>
            <a:r>
              <a:rPr lang="es-PE" dirty="0"/>
              <a:t>GRECIA</a:t>
            </a:r>
          </a:p>
          <a:p>
            <a:pPr algn="just">
              <a:lnSpc>
                <a:spcPct val="100000"/>
              </a:lnSpc>
              <a:spcBef>
                <a:spcPts val="600"/>
              </a:spcBef>
            </a:pPr>
            <a:r>
              <a:rPr lang="es-PE" dirty="0"/>
              <a:t>PAISES BAJOS</a:t>
            </a:r>
            <a:endParaRPr dirty="0"/>
          </a:p>
        </p:txBody>
      </p:sp>
      <p:sp>
        <p:nvSpPr>
          <p:cNvPr id="134" name="Rectángulo"/>
          <p:cNvSpPr/>
          <p:nvPr/>
        </p:nvSpPr>
        <p:spPr>
          <a:xfrm>
            <a:off x="10236200" y="-10901"/>
            <a:ext cx="2137569" cy="377429"/>
          </a:xfrm>
          <a:prstGeom prst="rect">
            <a:avLst/>
          </a:prstGeom>
          <a:solidFill>
            <a:schemeClr val="accent5">
              <a:hueOff val="-82419"/>
              <a:satOff val="-9513"/>
              <a:lumOff val="-16343"/>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36" name="Imagen" descr="Imagen"/>
          <p:cNvPicPr>
            <a:picLocks noChangeAspect="1"/>
          </p:cNvPicPr>
          <p:nvPr/>
        </p:nvPicPr>
        <p:blipFill>
          <a:blip r:embed="rId4"/>
          <a:stretch>
            <a:fillRect/>
          </a:stretch>
        </p:blipFill>
        <p:spPr>
          <a:xfrm>
            <a:off x="1771262" y="3198850"/>
            <a:ext cx="4601365" cy="3689915"/>
          </a:xfrm>
          <a:prstGeom prst="rect">
            <a:avLst/>
          </a:prstGeom>
          <a:ln w="3175">
            <a:miter lim="400000"/>
          </a:ln>
        </p:spPr>
      </p:pic>
      <p:sp>
        <p:nvSpPr>
          <p:cNvPr id="137"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
        <p:nvSpPr>
          <p:cNvPr id="14" name="Lorem Ipsum ha sido el texto de relleno estándar de las industrias desde el año 1500, cuando un impresor (N. delT.Lorem ipsum dolor sit amet,">
            <a:extLst>
              <a:ext uri="{FF2B5EF4-FFF2-40B4-BE49-F238E27FC236}">
                <a16:creationId xmlns:a16="http://schemas.microsoft.com/office/drawing/2014/main" id="{A59B9FA7-326B-4CA7-86BE-24E2FCBF7477}"/>
              </a:ext>
            </a:extLst>
          </p:cNvPr>
          <p:cNvSpPr txBox="1"/>
          <p:nvPr/>
        </p:nvSpPr>
        <p:spPr>
          <a:xfrm>
            <a:off x="8409326" y="6603778"/>
            <a:ext cx="7027270" cy="37617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endParaRPr lang="es-PE" dirty="0"/>
          </a:p>
        </p:txBody>
      </p:sp>
    </p:spTree>
    <p:extLst>
      <p:ext uri="{BB962C8B-B14F-4D97-AF65-F5344CB8AC3E}">
        <p14:creationId xmlns:p14="http://schemas.microsoft.com/office/powerpoint/2010/main" val="67004383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2"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495291" y="2238341"/>
            <a:ext cx="14807692" cy="579220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pPr marL="457200" indent="-457200" algn="just">
              <a:lnSpc>
                <a:spcPct val="100000"/>
              </a:lnSpc>
              <a:spcBef>
                <a:spcPts val="0"/>
              </a:spcBef>
              <a:buFont typeface="Arial" panose="020B0604020202020204" pitchFamily="34" charset="0"/>
              <a:buChar char="•"/>
            </a:pPr>
            <a:r>
              <a:rPr lang="es-419" sz="2800" dirty="0">
                <a:solidFill>
                  <a:schemeClr val="tx1"/>
                </a:solidFill>
              </a:rPr>
              <a:t>La administración adecuada de los activos incautados y decomisados tiene una importancia crucial en la cadena de valor de la recuperación de activos por varias razones.</a:t>
            </a:r>
          </a:p>
          <a:p>
            <a:pPr marL="457200" indent="-457200" algn="just">
              <a:lnSpc>
                <a:spcPct val="100000"/>
              </a:lnSpc>
              <a:spcBef>
                <a:spcPts val="0"/>
              </a:spcBef>
              <a:buFont typeface="Arial" panose="020B0604020202020204" pitchFamily="34" charset="0"/>
              <a:buChar char="•"/>
            </a:pPr>
            <a:r>
              <a:rPr lang="es-419" sz="2800" dirty="0">
                <a:solidFill>
                  <a:schemeClr val="tx1"/>
                </a:solidFill>
              </a:rPr>
              <a:t>La administración eficaz de estos activos asegura que los recursos decomisados no se pierdan en la corrupción o la mala gestión y asegurar efectivamente una recuperación de los activos a favor del Estado para su reutilización pública y social. La sociedad percibe que el sistema de justicia está funcionando de manera equitativa y que los beneficios de combatir el crimen regresan a la comunidad. Además, la transparencia en la distribución y reutilización de los activos fortalece la confianza en las instituciones.</a:t>
            </a:r>
          </a:p>
          <a:p>
            <a:pPr marL="457200" indent="-457200" algn="just">
              <a:lnSpc>
                <a:spcPct val="100000"/>
              </a:lnSpc>
              <a:spcBef>
                <a:spcPts val="0"/>
              </a:spcBef>
              <a:buFont typeface="Arial" panose="020B0604020202020204" pitchFamily="34" charset="0"/>
              <a:buChar char="•"/>
            </a:pPr>
            <a:r>
              <a:rPr lang="es-419" sz="2800" dirty="0">
                <a:solidFill>
                  <a:schemeClr val="tx1"/>
                </a:solidFill>
              </a:rPr>
              <a:t>La reutilización pública de los activos decomisados hacia las fuerzas de seguridad promueve el fortalecimiento de las instituciones de aplicación de la Ley y con ello contrarrestar y prevenir el crimen organizado.</a:t>
            </a:r>
            <a:endParaRPr lang="es-PE" sz="2800" dirty="0">
              <a:solidFill>
                <a:schemeClr val="tx1"/>
              </a:solidFill>
            </a:endParaRPr>
          </a:p>
          <a:p>
            <a:pPr marL="457200" indent="-457200">
              <a:buFont typeface="Arial" panose="020B0604020202020204" pitchFamily="34" charset="0"/>
              <a:buChar char="•"/>
            </a:pPr>
            <a:endParaRPr dirty="0"/>
          </a:p>
        </p:txBody>
      </p:sp>
      <p:sp>
        <p:nvSpPr>
          <p:cNvPr id="243" name="LOREM IPSUM LOREM IPSUM LOREM IPSUMLOREM IPSUMLOREM"/>
          <p:cNvSpPr txBox="1"/>
          <p:nvPr/>
        </p:nvSpPr>
        <p:spPr>
          <a:xfrm>
            <a:off x="3885317" y="1314217"/>
            <a:ext cx="8294864" cy="91599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r>
              <a:rPr lang="es-PE" dirty="0"/>
              <a:t>CONCLUSIONES</a:t>
            </a:r>
            <a:br>
              <a:rPr dirty="0"/>
            </a:br>
            <a:endParaRPr dirty="0"/>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2"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1478344" y="2230215"/>
            <a:ext cx="13299312" cy="510740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pPr algn="just"/>
            <a:r>
              <a:rPr lang="es-419" sz="2800" dirty="0">
                <a:solidFill>
                  <a:schemeClr val="tx1"/>
                </a:solidFill>
              </a:rPr>
              <a:t>Crear una red de organismos de administración de bienes incautados y decomisados para América Latina y el Caribe con la finalidad de crear espacios para compartir experiencias y buenas prácticas internacionales en materia de gestión de activos y promover políticas públicas hacia la promoción de investigaciones para identificar y localizar principalmente los productos del delito con fines de decomiso penal y de decomiso sin condena, de cara al cumplimiento de los estándares internacionales en el contexto normativo y de eficiencia de los sistemas en preparación de la 5ta ronda de evaluación del GAFI.</a:t>
            </a:r>
            <a:endParaRPr sz="2800" dirty="0">
              <a:solidFill>
                <a:schemeClr val="tx1"/>
              </a:solidFill>
            </a:endParaRPr>
          </a:p>
        </p:txBody>
      </p:sp>
      <p:sp>
        <p:nvSpPr>
          <p:cNvPr id="243" name="LOREM IPSUM LOREM IPSUM LOREM IPSUMLOREM IPSUMLOREM"/>
          <p:cNvSpPr txBox="1"/>
          <p:nvPr/>
        </p:nvSpPr>
        <p:spPr>
          <a:xfrm>
            <a:off x="3885317" y="1314217"/>
            <a:ext cx="8294864" cy="91599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r>
              <a:rPr lang="es-PE" dirty="0"/>
              <a:t>RECOMENDACIONES</a:t>
            </a:r>
            <a:br>
              <a:rPr dirty="0"/>
            </a:br>
            <a:endParaRPr dirty="0"/>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extLst>
      <p:ext uri="{BB962C8B-B14F-4D97-AF65-F5344CB8AC3E}">
        <p14:creationId xmlns:p14="http://schemas.microsoft.com/office/powerpoint/2010/main" val="389418775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50"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52"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53"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71"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pic>
        <p:nvPicPr>
          <p:cNvPr id="26" name="Imagen 25">
            <a:extLst>
              <a:ext uri="{FF2B5EF4-FFF2-40B4-BE49-F238E27FC236}">
                <a16:creationId xmlns:a16="http://schemas.microsoft.com/office/drawing/2014/main" id="{F224501A-C736-4FC5-B5D3-A707B3C04971}"/>
              </a:ext>
            </a:extLst>
          </p:cNvPr>
          <p:cNvPicPr>
            <a:picLocks noChangeAspect="1"/>
          </p:cNvPicPr>
          <p:nvPr/>
        </p:nvPicPr>
        <p:blipFill>
          <a:blip r:embed="rId3"/>
          <a:stretch>
            <a:fillRect/>
          </a:stretch>
        </p:blipFill>
        <p:spPr>
          <a:xfrm>
            <a:off x="4192732" y="1749293"/>
            <a:ext cx="7213478" cy="5345988"/>
          </a:xfrm>
          <a:prstGeom prst="rect">
            <a:avLst/>
          </a:prstGeom>
        </p:spPr>
      </p:pic>
      <p:sp>
        <p:nvSpPr>
          <p:cNvPr id="251" name="LOREM IPSUM LOREM IPSUM"/>
          <p:cNvSpPr txBox="1"/>
          <p:nvPr/>
        </p:nvSpPr>
        <p:spPr>
          <a:xfrm>
            <a:off x="5326927" y="4572000"/>
            <a:ext cx="2801073" cy="74979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algn="l" defTabSz="457200">
              <a:lnSpc>
                <a:spcPct val="80000"/>
              </a:lnSpc>
              <a:spcBef>
                <a:spcPts val="1500"/>
              </a:spcBef>
              <a:defRPr sz="3300" b="0">
                <a:solidFill>
                  <a:srgbClr val="ED361C"/>
                </a:solidFill>
                <a:latin typeface="HK Grotesk Pro Bold"/>
                <a:ea typeface="HK Grotesk Pro Bold"/>
                <a:cs typeface="HK Grotesk Pro Bold"/>
                <a:sym typeface="HK Grotesk Pro Bold"/>
              </a:defRPr>
            </a:lvl1pPr>
          </a:lstStyle>
          <a:p>
            <a:r>
              <a:rPr lang="es-PE" sz="5400" dirty="0"/>
              <a:t>Gracias!!</a:t>
            </a:r>
            <a:r>
              <a:rPr sz="5400" dirty="0"/>
              <a:t>  </a:t>
            </a:r>
          </a:p>
        </p:txBody>
      </p:sp>
      <p:sp>
        <p:nvSpPr>
          <p:cNvPr id="2" name="CuadroTexto 1">
            <a:extLst>
              <a:ext uri="{FF2B5EF4-FFF2-40B4-BE49-F238E27FC236}">
                <a16:creationId xmlns:a16="http://schemas.microsoft.com/office/drawing/2014/main" id="{94DAF96D-647E-4AB2-8579-61CE91A25CE0}"/>
              </a:ext>
            </a:extLst>
          </p:cNvPr>
          <p:cNvSpPr txBox="1"/>
          <p:nvPr/>
        </p:nvSpPr>
        <p:spPr>
          <a:xfrm>
            <a:off x="972273" y="7057163"/>
            <a:ext cx="3761772" cy="129950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just" defTabSz="550333" rtl="0" fontAlgn="auto" latinLnBrk="0" hangingPunct="0">
              <a:lnSpc>
                <a:spcPct val="100000"/>
              </a:lnSpc>
              <a:spcBef>
                <a:spcPts val="0"/>
              </a:spcBef>
              <a:spcAft>
                <a:spcPts val="0"/>
              </a:spcAft>
              <a:buClrTx/>
              <a:buSzTx/>
              <a:buFontTx/>
              <a:buNone/>
              <a:tabLst/>
            </a:pPr>
            <a:r>
              <a:rPr kumimoji="0" lang="es-PE" sz="2000" b="1" i="0" u="none" strike="noStrike" cap="none" spc="0" normalizeH="0" baseline="0" dirty="0">
                <a:ln>
                  <a:noFill/>
                </a:ln>
                <a:solidFill>
                  <a:srgbClr val="000000"/>
                </a:solidFill>
                <a:effectLst/>
                <a:uFillTx/>
                <a:latin typeface="Helvetica Neue"/>
                <a:ea typeface="Helvetica Neue"/>
                <a:cs typeface="Helvetica Neue"/>
                <a:sym typeface="Helvetica Neue"/>
              </a:rPr>
              <a:t>Dennis Cheng</a:t>
            </a:r>
          </a:p>
          <a:p>
            <a:pPr marL="0" marR="0" indent="0" algn="just" defTabSz="550333" rtl="0" fontAlgn="auto" latinLnBrk="0" hangingPunct="0">
              <a:lnSpc>
                <a:spcPct val="100000"/>
              </a:lnSpc>
              <a:spcBef>
                <a:spcPts val="0"/>
              </a:spcBef>
              <a:spcAft>
                <a:spcPts val="0"/>
              </a:spcAft>
              <a:buClrTx/>
              <a:buSzTx/>
              <a:buFontTx/>
              <a:buNone/>
              <a:tabLst/>
            </a:pPr>
            <a:r>
              <a:rPr lang="es-PE" dirty="0">
                <a:hlinkClick r:id="rId4"/>
              </a:rPr>
              <a:t>dennischeng77@yahoo.com</a:t>
            </a:r>
            <a:endParaRPr lang="es-PE" dirty="0"/>
          </a:p>
          <a:p>
            <a:pPr marL="0" marR="0" indent="0" algn="just" defTabSz="550333" rtl="0" fontAlgn="auto" latinLnBrk="0" hangingPunct="0">
              <a:lnSpc>
                <a:spcPct val="100000"/>
              </a:lnSpc>
              <a:spcBef>
                <a:spcPts val="0"/>
              </a:spcBef>
              <a:spcAft>
                <a:spcPts val="0"/>
              </a:spcAft>
              <a:buClrTx/>
              <a:buSzTx/>
              <a:buFontTx/>
              <a:buNone/>
              <a:tabLst/>
            </a:pPr>
            <a:r>
              <a:rPr lang="es-PE" dirty="0"/>
              <a:t>WhatsApp </a:t>
            </a:r>
            <a:r>
              <a:rPr kumimoji="0" lang="es-PE" sz="2000" b="1" i="0" u="none" strike="noStrike" cap="none" spc="0" normalizeH="0" baseline="0" dirty="0">
                <a:ln>
                  <a:noFill/>
                </a:ln>
                <a:solidFill>
                  <a:srgbClr val="000000"/>
                </a:solidFill>
                <a:effectLst/>
                <a:uFillTx/>
                <a:latin typeface="Helvetica Neue"/>
                <a:ea typeface="Helvetica Neue"/>
                <a:cs typeface="Helvetica Neue"/>
                <a:sym typeface="Helvetica Neue"/>
              </a:rPr>
              <a:t>(506) 83366838</a:t>
            </a:r>
          </a:p>
          <a:p>
            <a:pPr marL="0" marR="0" indent="0" algn="just" defTabSz="550333" rtl="0" fontAlgn="auto" latinLnBrk="0" hangingPunct="0">
              <a:lnSpc>
                <a:spcPct val="100000"/>
              </a:lnSpc>
              <a:spcBef>
                <a:spcPts val="0"/>
              </a:spcBef>
              <a:spcAft>
                <a:spcPts val="0"/>
              </a:spcAft>
              <a:buClrTx/>
              <a:buSzTx/>
              <a:buFontTx/>
              <a:buNone/>
              <a:tabLst/>
            </a:pPr>
            <a:endParaRPr kumimoji="0" lang="es-PE"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n" descr="Imagen"/>
          <p:cNvPicPr>
            <a:picLocks noChangeAspect="1"/>
          </p:cNvPicPr>
          <p:nvPr/>
        </p:nvPicPr>
        <p:blipFill>
          <a:blip r:embed="rId2"/>
          <a:srcRect t="4199" r="1202" b="4199"/>
          <a:stretch>
            <a:fillRect/>
          </a:stretch>
        </p:blipFill>
        <p:spPr>
          <a:xfrm>
            <a:off x="7905971" y="1208"/>
            <a:ext cx="8343507" cy="9141584"/>
          </a:xfrm>
          <a:prstGeom prst="rect">
            <a:avLst/>
          </a:prstGeom>
          <a:ln w="3175">
            <a:miter lim="400000"/>
          </a:ln>
        </p:spPr>
      </p:pic>
      <p:sp>
        <p:nvSpPr>
          <p:cNvPr id="127"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28" name="Imagen" descr="Imagen"/>
          <p:cNvPicPr>
            <a:picLocks noChangeAspect="1"/>
          </p:cNvPicPr>
          <p:nvPr/>
        </p:nvPicPr>
        <p:blipFill>
          <a:blip r:embed="rId3"/>
          <a:stretch>
            <a:fillRect/>
          </a:stretch>
        </p:blipFill>
        <p:spPr>
          <a:xfrm>
            <a:off x="628904" y="396154"/>
            <a:ext cx="14807692" cy="566592"/>
          </a:xfrm>
          <a:prstGeom prst="rect">
            <a:avLst/>
          </a:prstGeom>
          <a:ln w="3175">
            <a:miter lim="400000"/>
          </a:ln>
        </p:spPr>
      </p:pic>
      <p:sp>
        <p:nvSpPr>
          <p:cNvPr id="129" name="Lorem Ipsum ha sido el texto de relleno estándar de las industrias desde el año 1500, cuando un impresor (N. delT.Lorem ipsum dolor sit amet,"/>
          <p:cNvSpPr txBox="1"/>
          <p:nvPr/>
        </p:nvSpPr>
        <p:spPr>
          <a:xfrm>
            <a:off x="9094385" y="1814050"/>
            <a:ext cx="6347680" cy="1299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s-PE" dirty="0"/>
              <a:t>Distintas recomendaciones de organismos internacionales como CICAD/OEA, UNODC, Ley Modelo de Extinción de Dominio, Proyecto CEART UE, Iniciativa </a:t>
            </a:r>
            <a:r>
              <a:rPr lang="es-PE" dirty="0" err="1"/>
              <a:t>StAR</a:t>
            </a:r>
            <a:r>
              <a:rPr lang="es-PE" dirty="0"/>
              <a:t> Banco Mundial y GAFI.</a:t>
            </a:r>
            <a:endParaRPr dirty="0"/>
          </a:p>
        </p:txBody>
      </p:sp>
      <p:sp>
        <p:nvSpPr>
          <p:cNvPr id="130" name="LOREM IPSUM LOREM IPSUM LOREM IPSUM LOREM IPSUMLOREM  IPSUMLOREM IPSUM"/>
          <p:cNvSpPr txBox="1"/>
          <p:nvPr/>
        </p:nvSpPr>
        <p:spPr>
          <a:xfrm>
            <a:off x="1676400" y="1387712"/>
            <a:ext cx="5060066" cy="103660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419" sz="2600" b="0" dirty="0">
                <a:sym typeface="HK Grotesk Pro Bold"/>
              </a:rPr>
              <a:t>Retos, perspectivas y riesgos vinculados a la gestión de bienes incautados y decomisados</a:t>
            </a:r>
            <a:endParaRPr dirty="0"/>
          </a:p>
        </p:txBody>
      </p:sp>
      <p:sp>
        <p:nvSpPr>
          <p:cNvPr id="131" name="Lorem Ipsum ha sido el texto de relleno estándar de las industrias desde el año 1500, cuando un impresor (N. delT.Lorem ipsum dolor sit amet,"/>
          <p:cNvSpPr txBox="1"/>
          <p:nvPr/>
        </p:nvSpPr>
        <p:spPr>
          <a:xfrm>
            <a:off x="9094385" y="3352239"/>
            <a:ext cx="6347680" cy="9917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s-PE" dirty="0"/>
              <a:t>G20, y el </a:t>
            </a:r>
            <a:r>
              <a:rPr lang="es-PE" dirty="0" err="1"/>
              <a:t>Basel</a:t>
            </a:r>
            <a:r>
              <a:rPr lang="es-PE" dirty="0"/>
              <a:t> </a:t>
            </a:r>
            <a:r>
              <a:rPr lang="es-PE" dirty="0" err="1"/>
              <a:t>Institute</a:t>
            </a:r>
            <a:r>
              <a:rPr lang="es-PE" dirty="0"/>
              <a:t> </a:t>
            </a:r>
            <a:r>
              <a:rPr lang="es-PE" dirty="0" err="1"/>
              <a:t>on</a:t>
            </a:r>
            <a:r>
              <a:rPr lang="es-PE" dirty="0"/>
              <a:t> </a:t>
            </a:r>
            <a:r>
              <a:rPr lang="es-PE" dirty="0" err="1"/>
              <a:t>Governance</a:t>
            </a:r>
            <a:r>
              <a:rPr lang="es-PE" dirty="0"/>
              <a:t>, incorporan la gestión de los activos como un principio fundamental de la recuperación eficaz de los activos ilícitos.</a:t>
            </a:r>
            <a:endParaRPr dirty="0"/>
          </a:p>
        </p:txBody>
      </p:sp>
      <p:sp>
        <p:nvSpPr>
          <p:cNvPr id="132" name="Lorem Ipsum ha sido el texto de relleno estándar de las industrias desde el año 1500, cuando un impresor (N. delT.Lorem ipsum dolor sit amet,"/>
          <p:cNvSpPr txBox="1"/>
          <p:nvPr/>
        </p:nvSpPr>
        <p:spPr>
          <a:xfrm>
            <a:off x="9094385" y="4428762"/>
            <a:ext cx="6347680" cy="160727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s-PE" dirty="0"/>
              <a:t>GAFI, modifica las recomendación 4 y 38 y entra a evaluar la efectividad de los países en materia de recupero de activos a través de las distintas formas de decomiso y la gestión eficaz de los activos en todas las etapas del proceso.</a:t>
            </a:r>
          </a:p>
        </p:txBody>
      </p:sp>
      <p:sp>
        <p:nvSpPr>
          <p:cNvPr id="133" name="Lorem Ipsum ha sido el texto de relleno estándar de las industrias desde el año 1500, cuando un impresor (N. delT.Lorem ipsum dolor sit amet,"/>
          <p:cNvSpPr txBox="1"/>
          <p:nvPr/>
        </p:nvSpPr>
        <p:spPr>
          <a:xfrm>
            <a:off x="9094385" y="6071125"/>
            <a:ext cx="6347680" cy="1299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s-PE" dirty="0"/>
              <a:t>Directiva 2024/1260 de la UE, Anima a los Estados a la reutilización social y comunitaria de los activos decomisados,  para ello deben garantizar una gestión adecuada de los activos.</a:t>
            </a:r>
            <a:endParaRPr dirty="0"/>
          </a:p>
        </p:txBody>
      </p:sp>
      <p:sp>
        <p:nvSpPr>
          <p:cNvPr id="134" name="Rectángulo"/>
          <p:cNvSpPr/>
          <p:nvPr/>
        </p:nvSpPr>
        <p:spPr>
          <a:xfrm>
            <a:off x="10236200" y="-10901"/>
            <a:ext cx="2137569" cy="377429"/>
          </a:xfrm>
          <a:prstGeom prst="rect">
            <a:avLst/>
          </a:prstGeom>
          <a:solidFill>
            <a:schemeClr val="accent5">
              <a:hueOff val="-82419"/>
              <a:satOff val="-9513"/>
              <a:lumOff val="-16343"/>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36" name="Imagen" descr="Imagen"/>
          <p:cNvPicPr>
            <a:picLocks noChangeAspect="1"/>
          </p:cNvPicPr>
          <p:nvPr/>
        </p:nvPicPr>
        <p:blipFill>
          <a:blip r:embed="rId4"/>
          <a:stretch>
            <a:fillRect/>
          </a:stretch>
        </p:blipFill>
        <p:spPr>
          <a:xfrm>
            <a:off x="1771262" y="3198850"/>
            <a:ext cx="4601365" cy="3689915"/>
          </a:xfrm>
          <a:prstGeom prst="rect">
            <a:avLst/>
          </a:prstGeom>
          <a:ln w="3175">
            <a:miter lim="400000"/>
          </a:ln>
        </p:spPr>
      </p:pic>
      <p:sp>
        <p:nvSpPr>
          <p:cNvPr id="137"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magen" descr="Imagen"/>
          <p:cNvPicPr>
            <a:picLocks noChangeAspect="1"/>
          </p:cNvPicPr>
          <p:nvPr/>
        </p:nvPicPr>
        <p:blipFill>
          <a:blip r:embed="rId2"/>
          <a:srcRect t="4199" r="1202" b="4199"/>
          <a:stretch>
            <a:fillRect/>
          </a:stretch>
        </p:blipFill>
        <p:spPr>
          <a:xfrm>
            <a:off x="7603424" y="2416"/>
            <a:ext cx="8343507" cy="9141584"/>
          </a:xfrm>
          <a:prstGeom prst="rect">
            <a:avLst/>
          </a:prstGeom>
          <a:ln w="3175">
            <a:miter lim="400000"/>
          </a:ln>
        </p:spPr>
      </p:pic>
      <p:sp>
        <p:nvSpPr>
          <p:cNvPr id="1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41" name="Imagen" descr="Imagen"/>
          <p:cNvPicPr>
            <a:picLocks noChangeAspect="1"/>
          </p:cNvPicPr>
          <p:nvPr/>
        </p:nvPicPr>
        <p:blipFill>
          <a:blip r:embed="rId3"/>
          <a:stretch>
            <a:fillRect/>
          </a:stretch>
        </p:blipFill>
        <p:spPr>
          <a:xfrm>
            <a:off x="628904" y="396154"/>
            <a:ext cx="14807692" cy="566592"/>
          </a:xfrm>
          <a:prstGeom prst="rect">
            <a:avLst/>
          </a:prstGeom>
          <a:ln w="3175">
            <a:miter lim="400000"/>
          </a:ln>
        </p:spPr>
      </p:pic>
      <p:sp>
        <p:nvSpPr>
          <p:cNvPr id="142" name="Lorem Ipsum ha sido el texto de relleno estándar de las industrias desde el año 1500, cuando un impresor (N. delT.Lorem ipsum dolor sit amet,"/>
          <p:cNvSpPr txBox="1"/>
          <p:nvPr/>
        </p:nvSpPr>
        <p:spPr>
          <a:xfrm>
            <a:off x="524352" y="3418020"/>
            <a:ext cx="6940813" cy="314615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0"/>
              </a:spcBef>
            </a:pPr>
            <a:r>
              <a:rPr lang="es-419" dirty="0"/>
              <a:t>El desarrollo de los organismos de administración o gestión de los activos incautados y decomisados en América Latina, lleva alrededor de 15 años de evolución y en constante perfeccionamiento, dado que la naturaleza de los activos incautados en los procedimientos de decomiso sin condena (extinción de dominio), son cada vez más complejos y por ello más difícil de custodiar, mantener y preservar hasta la decisión definitiva por autoridad competente. </a:t>
            </a:r>
          </a:p>
          <a:p>
            <a:pPr algn="just">
              <a:lnSpc>
                <a:spcPct val="100000"/>
              </a:lnSpc>
              <a:spcBef>
                <a:spcPts val="0"/>
              </a:spcBef>
            </a:pPr>
            <a:endParaRPr lang="es-419" dirty="0"/>
          </a:p>
          <a:p>
            <a:pPr algn="just">
              <a:lnSpc>
                <a:spcPct val="100000"/>
              </a:lnSpc>
              <a:spcBef>
                <a:spcPts val="0"/>
              </a:spcBef>
            </a:pPr>
            <a:endParaRPr dirty="0"/>
          </a:p>
        </p:txBody>
      </p:sp>
      <p:sp>
        <p:nvSpPr>
          <p:cNvPr id="145" name="Lorem Ipsum ha sido el texto de relleno estándar de las industrias desde el año 1500, cuando un impresor (N. delT.Lorem ipsum dolor sit amet,"/>
          <p:cNvSpPr txBox="1"/>
          <p:nvPr/>
        </p:nvSpPr>
        <p:spPr>
          <a:xfrm>
            <a:off x="7955379" y="5884311"/>
            <a:ext cx="7639598" cy="1299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0"/>
              </a:spcBef>
            </a:pPr>
            <a:r>
              <a:rPr lang="es-419" dirty="0"/>
              <a:t>El uso provisional de los activos incautados es una práctica usual en los ordenamientos jurídicos, por lo general estos activos son destinados a organismos de aplicación de la Ley o entidades públicas para darles un uso social y comunitario a través de convenios.</a:t>
            </a:r>
            <a:endParaRPr lang="es-PE" dirty="0"/>
          </a:p>
        </p:txBody>
      </p:sp>
      <p:sp>
        <p:nvSpPr>
          <p:cNvPr id="148" name="LOREM IPSUM LOREM IPSUM LOREM IPSUMLOREM IPSUMLOREM  IPSUMLOREM IPSUM"/>
          <p:cNvSpPr txBox="1"/>
          <p:nvPr/>
        </p:nvSpPr>
        <p:spPr>
          <a:xfrm>
            <a:off x="1093778" y="2708728"/>
            <a:ext cx="5801960" cy="39643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p>
            <a:pPr algn="l"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PE" dirty="0"/>
              <a:t>Organismos de gestión de activos en AL </a:t>
            </a:r>
            <a:endParaRPr dirty="0"/>
          </a:p>
        </p:txBody>
      </p:sp>
      <p:sp>
        <p:nvSpPr>
          <p:cNvPr id="149" name="Rectángulo"/>
          <p:cNvSpPr/>
          <p:nvPr/>
        </p:nvSpPr>
        <p:spPr>
          <a:xfrm rot="5400000">
            <a:off x="14998700" y="878099"/>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0" name="Rectángulo"/>
          <p:cNvSpPr/>
          <p:nvPr/>
        </p:nvSpPr>
        <p:spPr>
          <a:xfrm rot="5400000">
            <a:off x="14998700" y="4802385"/>
            <a:ext cx="2137569" cy="377430"/>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1"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
        <p:nvSpPr>
          <p:cNvPr id="12" name="Lorem Ipsum ha sido el texto de relleno estándar de las industrias desde el año 1500, cuando un impresor (N. delT.Lorem ipsum dolor sit amet,">
            <a:extLst>
              <a:ext uri="{FF2B5EF4-FFF2-40B4-BE49-F238E27FC236}">
                <a16:creationId xmlns:a16="http://schemas.microsoft.com/office/drawing/2014/main" id="{5A6A492A-DBB7-4969-9CE1-DF6D1029DCCE}"/>
              </a:ext>
            </a:extLst>
          </p:cNvPr>
          <p:cNvSpPr txBox="1"/>
          <p:nvPr/>
        </p:nvSpPr>
        <p:spPr>
          <a:xfrm>
            <a:off x="7861326" y="2471570"/>
            <a:ext cx="7172272" cy="37617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0"/>
              </a:spcBef>
            </a:pPr>
            <a:endParaRPr lang="es-PE" dirty="0"/>
          </a:p>
        </p:txBody>
      </p:sp>
      <p:sp>
        <p:nvSpPr>
          <p:cNvPr id="2" name="Rectángulo 1">
            <a:extLst>
              <a:ext uri="{FF2B5EF4-FFF2-40B4-BE49-F238E27FC236}">
                <a16:creationId xmlns:a16="http://schemas.microsoft.com/office/drawing/2014/main" id="{3874893C-9B40-402A-B717-67017556C20A}"/>
              </a:ext>
            </a:extLst>
          </p:cNvPr>
          <p:cNvSpPr/>
          <p:nvPr/>
        </p:nvSpPr>
        <p:spPr>
          <a:xfrm>
            <a:off x="7918488" y="1419960"/>
            <a:ext cx="7591296" cy="1631216"/>
          </a:xfrm>
          <a:prstGeom prst="rect">
            <a:avLst/>
          </a:prstGeom>
        </p:spPr>
        <p:txBody>
          <a:bodyPr wrap="square">
            <a:spAutoFit/>
          </a:bodyPr>
          <a:lstStyle/>
          <a:p>
            <a:pPr marL="238125" indent="-238125" algn="just" defTabSz="457200">
              <a:buSzPct val="125000"/>
              <a:buFontTx/>
              <a:buChar char="•"/>
            </a:pPr>
            <a:r>
              <a:rPr lang="es-419" b="0" dirty="0">
                <a:solidFill>
                  <a:srgbClr val="5E5E5E"/>
                </a:solidFill>
                <a:latin typeface="HK Grotesk Pro Medium"/>
                <a:sym typeface="HK Grotesk Pro Medium"/>
              </a:rPr>
              <a:t>Son organismos auxiliares de la justicia encargados de la recepción, inventario, custodia, preservación y administración, así como los encargados de la venta o enajenación anticipada o con sentencia de los activos para su destino conforme al ordenamiento jurídico nacional.</a:t>
            </a:r>
            <a:endParaRPr lang="es-PE" b="0" dirty="0">
              <a:solidFill>
                <a:srgbClr val="5E5E5E"/>
              </a:solidFill>
              <a:latin typeface="HK Grotesk Pro Medium"/>
              <a:sym typeface="HK Grotesk Pro Medium"/>
            </a:endParaRPr>
          </a:p>
        </p:txBody>
      </p:sp>
      <p:sp>
        <p:nvSpPr>
          <p:cNvPr id="14" name="Lorem Ipsum ha sido el texto de relleno estándar de las industrias desde el año 1500, cuando un impresor (N. delT.Lorem ipsum dolor sit amet,">
            <a:extLst>
              <a:ext uri="{FF2B5EF4-FFF2-40B4-BE49-F238E27FC236}">
                <a16:creationId xmlns:a16="http://schemas.microsoft.com/office/drawing/2014/main" id="{535DDA23-3B40-476F-BA82-2524D39F962F}"/>
              </a:ext>
            </a:extLst>
          </p:cNvPr>
          <p:cNvSpPr txBox="1"/>
          <p:nvPr/>
        </p:nvSpPr>
        <p:spPr>
          <a:xfrm>
            <a:off x="8032750" y="6443668"/>
            <a:ext cx="7172272" cy="37617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0"/>
              </a:spcBef>
            </a:pPr>
            <a:endParaRPr lang="es-PE" dirty="0"/>
          </a:p>
        </p:txBody>
      </p:sp>
      <p:sp>
        <p:nvSpPr>
          <p:cNvPr id="16" name="Lorem Ipsum ha sido el texto de relleno estándar de las industrias desde el año 1500, cuando un impresor (N. delT.Lorem ipsum dolor sit amet,">
            <a:extLst>
              <a:ext uri="{FF2B5EF4-FFF2-40B4-BE49-F238E27FC236}">
                <a16:creationId xmlns:a16="http://schemas.microsoft.com/office/drawing/2014/main" id="{5C09A5F6-56FB-44FE-8875-6A630178A7F6}"/>
              </a:ext>
            </a:extLst>
          </p:cNvPr>
          <p:cNvSpPr txBox="1"/>
          <p:nvPr/>
        </p:nvSpPr>
        <p:spPr>
          <a:xfrm>
            <a:off x="8337512" y="3254611"/>
            <a:ext cx="7172272" cy="222282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0"/>
              </a:spcBef>
              <a:buFont typeface="Wingdings" panose="05000000000000000000" pitchFamily="2" charset="2"/>
              <a:buChar char="ü"/>
            </a:pPr>
            <a:r>
              <a:rPr lang="es-419" dirty="0"/>
              <a:t>Fortalecer los organismos de investigación, fuerzas de seguridad y de aplicación de la Ley.</a:t>
            </a:r>
          </a:p>
          <a:p>
            <a:pPr algn="just">
              <a:lnSpc>
                <a:spcPct val="100000"/>
              </a:lnSpc>
              <a:spcBef>
                <a:spcPts val="0"/>
              </a:spcBef>
              <a:buFont typeface="Wingdings" panose="05000000000000000000" pitchFamily="2" charset="2"/>
              <a:buChar char="ü"/>
            </a:pPr>
            <a:r>
              <a:rPr lang="es-419" dirty="0"/>
              <a:t>A programas de prevención y tratamiento de la drogadicción, en aquellos casos donde los activos provengan de delitos de tráfico de drogas.</a:t>
            </a:r>
          </a:p>
          <a:p>
            <a:pPr algn="just">
              <a:lnSpc>
                <a:spcPct val="100000"/>
              </a:lnSpc>
              <a:spcBef>
                <a:spcPts val="0"/>
              </a:spcBef>
              <a:buFont typeface="Wingdings" panose="05000000000000000000" pitchFamily="2" charset="2"/>
              <a:buChar char="ü"/>
            </a:pPr>
            <a:r>
              <a:rPr lang="es-419" dirty="0"/>
              <a:t>Al uso y destinación para programas sociales y comunitarios</a:t>
            </a:r>
          </a:p>
          <a:p>
            <a:pPr algn="just">
              <a:lnSpc>
                <a:spcPct val="100000"/>
              </a:lnSpc>
              <a:spcBef>
                <a:spcPts val="0"/>
              </a:spcBef>
              <a:buFont typeface="Wingdings" panose="05000000000000000000" pitchFamily="2" charset="2"/>
              <a:buChar char="ü"/>
            </a:pPr>
            <a:r>
              <a:rPr lang="es-419" dirty="0"/>
              <a:t>Atención a las víctimas</a:t>
            </a:r>
            <a:endParaRPr lang="es-PE"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n" descr="Imagen"/>
          <p:cNvPicPr>
            <a:picLocks noChangeAspect="1"/>
          </p:cNvPicPr>
          <p:nvPr/>
        </p:nvPicPr>
        <p:blipFill>
          <a:blip r:embed="rId2"/>
          <a:srcRect t="4199" r="1202" b="4199"/>
          <a:stretch>
            <a:fillRect/>
          </a:stretch>
        </p:blipFill>
        <p:spPr>
          <a:xfrm>
            <a:off x="7905971" y="1208"/>
            <a:ext cx="8343507" cy="9141584"/>
          </a:xfrm>
          <a:prstGeom prst="rect">
            <a:avLst/>
          </a:prstGeom>
          <a:ln w="3175">
            <a:miter lim="400000"/>
          </a:ln>
        </p:spPr>
      </p:pic>
      <p:sp>
        <p:nvSpPr>
          <p:cNvPr id="127"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28" name="Imagen" descr="Imagen"/>
          <p:cNvPicPr>
            <a:picLocks noChangeAspect="1"/>
          </p:cNvPicPr>
          <p:nvPr/>
        </p:nvPicPr>
        <p:blipFill>
          <a:blip r:embed="rId3"/>
          <a:stretch>
            <a:fillRect/>
          </a:stretch>
        </p:blipFill>
        <p:spPr>
          <a:xfrm>
            <a:off x="628904" y="396154"/>
            <a:ext cx="14807692" cy="566592"/>
          </a:xfrm>
          <a:prstGeom prst="rect">
            <a:avLst/>
          </a:prstGeom>
          <a:ln w="3175">
            <a:miter lim="400000"/>
          </a:ln>
        </p:spPr>
      </p:pic>
      <p:sp>
        <p:nvSpPr>
          <p:cNvPr id="130" name="LOREM IPSUM LOREM IPSUM LOREM IPSUM LOREM IPSUMLOREM  IPSUMLOREM IPSUM"/>
          <p:cNvSpPr txBox="1"/>
          <p:nvPr/>
        </p:nvSpPr>
        <p:spPr>
          <a:xfrm>
            <a:off x="1676400" y="1547755"/>
            <a:ext cx="5060066" cy="71652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419" sz="2600" b="0" dirty="0">
                <a:sym typeface="HK Grotesk Pro Bold"/>
              </a:rPr>
              <a:t>ORGANISMOS EXISTENTES EN AMERICA LATINA</a:t>
            </a:r>
            <a:endParaRPr dirty="0"/>
          </a:p>
        </p:txBody>
      </p:sp>
      <p:sp>
        <p:nvSpPr>
          <p:cNvPr id="134" name="Rectángulo"/>
          <p:cNvSpPr/>
          <p:nvPr/>
        </p:nvSpPr>
        <p:spPr>
          <a:xfrm>
            <a:off x="10236200" y="-10901"/>
            <a:ext cx="2137569" cy="377429"/>
          </a:xfrm>
          <a:prstGeom prst="rect">
            <a:avLst/>
          </a:prstGeom>
          <a:solidFill>
            <a:schemeClr val="accent5">
              <a:hueOff val="-82419"/>
              <a:satOff val="-9513"/>
              <a:lumOff val="-16343"/>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36" name="Imagen" descr="Imagen"/>
          <p:cNvPicPr>
            <a:picLocks noChangeAspect="1"/>
          </p:cNvPicPr>
          <p:nvPr/>
        </p:nvPicPr>
        <p:blipFill>
          <a:blip r:embed="rId4"/>
          <a:stretch>
            <a:fillRect/>
          </a:stretch>
        </p:blipFill>
        <p:spPr>
          <a:xfrm>
            <a:off x="1771262" y="3198850"/>
            <a:ext cx="4601365" cy="3689915"/>
          </a:xfrm>
          <a:prstGeom prst="rect">
            <a:avLst/>
          </a:prstGeom>
          <a:ln w="3175">
            <a:miter lim="400000"/>
          </a:ln>
        </p:spPr>
      </p:pic>
      <p:sp>
        <p:nvSpPr>
          <p:cNvPr id="137"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graphicFrame>
        <p:nvGraphicFramePr>
          <p:cNvPr id="2" name="Tabla 1">
            <a:extLst>
              <a:ext uri="{FF2B5EF4-FFF2-40B4-BE49-F238E27FC236}">
                <a16:creationId xmlns:a16="http://schemas.microsoft.com/office/drawing/2014/main" id="{0F3ED2BE-3CDF-4979-B5A9-34489A8C6DAF}"/>
              </a:ext>
            </a:extLst>
          </p:cNvPr>
          <p:cNvGraphicFramePr>
            <a:graphicFrameLocks noGrp="1"/>
          </p:cNvGraphicFramePr>
          <p:nvPr>
            <p:extLst>
              <p:ext uri="{D42A27DB-BD31-4B8C-83A1-F6EECF244321}">
                <p14:modId xmlns:p14="http://schemas.microsoft.com/office/powerpoint/2010/main" val="2110572123"/>
              </p:ext>
            </p:extLst>
          </p:nvPr>
        </p:nvGraphicFramePr>
        <p:xfrm>
          <a:off x="8101036" y="1640439"/>
          <a:ext cx="7941180" cy="6038531"/>
        </p:xfrm>
        <a:graphic>
          <a:graphicData uri="http://schemas.openxmlformats.org/drawingml/2006/table">
            <a:tbl>
              <a:tblPr firstRow="1" firstCol="1" bandRow="1">
                <a:tableStyleId>{5940675A-B579-460E-94D1-54222C63F5DA}</a:tableStyleId>
              </a:tblPr>
              <a:tblGrid>
                <a:gridCol w="697165">
                  <a:extLst>
                    <a:ext uri="{9D8B030D-6E8A-4147-A177-3AD203B41FA5}">
                      <a16:colId xmlns:a16="http://schemas.microsoft.com/office/drawing/2014/main" val="454533990"/>
                    </a:ext>
                  </a:extLst>
                </a:gridCol>
                <a:gridCol w="1437323">
                  <a:extLst>
                    <a:ext uri="{9D8B030D-6E8A-4147-A177-3AD203B41FA5}">
                      <a16:colId xmlns:a16="http://schemas.microsoft.com/office/drawing/2014/main" val="2082743188"/>
                    </a:ext>
                  </a:extLst>
                </a:gridCol>
                <a:gridCol w="5806692">
                  <a:extLst>
                    <a:ext uri="{9D8B030D-6E8A-4147-A177-3AD203B41FA5}">
                      <a16:colId xmlns:a16="http://schemas.microsoft.com/office/drawing/2014/main" val="2093919028"/>
                    </a:ext>
                  </a:extLst>
                </a:gridCol>
              </a:tblGrid>
              <a:tr h="359285">
                <a:tc>
                  <a:txBody>
                    <a:bodyPr/>
                    <a:lstStyle/>
                    <a:p>
                      <a:pPr algn="ctr">
                        <a:lnSpc>
                          <a:spcPct val="107000"/>
                        </a:lnSpc>
                        <a:spcAft>
                          <a:spcPts val="0"/>
                        </a:spcAft>
                      </a:pPr>
                      <a:r>
                        <a:rPr lang="es-ES" sz="1200">
                          <a:effectLst/>
                        </a:rPr>
                        <a:t>N°</a:t>
                      </a:r>
                      <a:endParaRPr lang="es-PE" sz="1000">
                        <a:effectLst/>
                        <a:latin typeface="Arial MT"/>
                        <a:ea typeface="Arial MT"/>
                        <a:cs typeface="Arial MT"/>
                      </a:endParaRPr>
                    </a:p>
                  </a:txBody>
                  <a:tcPr marL="68580" marR="68580" marT="0" marB="0"/>
                </a:tc>
                <a:tc>
                  <a:txBody>
                    <a:bodyPr/>
                    <a:lstStyle/>
                    <a:p>
                      <a:pPr algn="ctr">
                        <a:lnSpc>
                          <a:spcPct val="107000"/>
                        </a:lnSpc>
                        <a:spcAft>
                          <a:spcPts val="0"/>
                        </a:spcAft>
                      </a:pPr>
                      <a:r>
                        <a:rPr lang="es-ES" sz="1200">
                          <a:effectLst/>
                        </a:rPr>
                        <a:t>País</a:t>
                      </a:r>
                      <a:endParaRPr lang="es-PE" sz="1000">
                        <a:effectLst/>
                        <a:latin typeface="Arial MT"/>
                        <a:ea typeface="Arial MT"/>
                        <a:cs typeface="Arial MT"/>
                      </a:endParaRPr>
                    </a:p>
                  </a:txBody>
                  <a:tcPr marL="68580" marR="68580" marT="0" marB="0"/>
                </a:tc>
                <a:tc>
                  <a:txBody>
                    <a:bodyPr/>
                    <a:lstStyle/>
                    <a:p>
                      <a:pPr algn="ctr">
                        <a:lnSpc>
                          <a:spcPct val="107000"/>
                        </a:lnSpc>
                        <a:spcAft>
                          <a:spcPts val="0"/>
                        </a:spcAft>
                      </a:pPr>
                      <a:r>
                        <a:rPr lang="es-ES" sz="1200">
                          <a:effectLst/>
                        </a:rPr>
                        <a:t>Institución</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3817578553"/>
                  </a:ext>
                </a:extLst>
              </a:tr>
              <a:tr h="299216">
                <a:tc>
                  <a:txBody>
                    <a:bodyPr/>
                    <a:lstStyle/>
                    <a:p>
                      <a:pPr algn="ctr">
                        <a:lnSpc>
                          <a:spcPct val="107000"/>
                        </a:lnSpc>
                        <a:spcAft>
                          <a:spcPts val="0"/>
                        </a:spcAft>
                      </a:pPr>
                      <a:r>
                        <a:rPr lang="es-ES" sz="1000">
                          <a:effectLst/>
                        </a:rPr>
                        <a:t>1</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Argentina</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Agencia de Administración de Bienes del Estado</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3688165333"/>
                  </a:ext>
                </a:extLst>
              </a:tr>
              <a:tr h="299216">
                <a:tc>
                  <a:txBody>
                    <a:bodyPr/>
                    <a:lstStyle/>
                    <a:p>
                      <a:pPr algn="ctr">
                        <a:lnSpc>
                          <a:spcPct val="107000"/>
                        </a:lnSpc>
                        <a:spcAft>
                          <a:spcPts val="0"/>
                        </a:spcAft>
                      </a:pPr>
                      <a:r>
                        <a:rPr lang="es-ES" sz="1000">
                          <a:effectLst/>
                        </a:rPr>
                        <a:t>2</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Bolivia</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Dirección General de Registro, Control y Administración de Bienes</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1239167021"/>
                  </a:ext>
                </a:extLst>
              </a:tr>
              <a:tr h="299216">
                <a:tc>
                  <a:txBody>
                    <a:bodyPr/>
                    <a:lstStyle/>
                    <a:p>
                      <a:pPr algn="ctr">
                        <a:lnSpc>
                          <a:spcPct val="107000"/>
                        </a:lnSpc>
                        <a:spcAft>
                          <a:spcPts val="0"/>
                        </a:spcAft>
                      </a:pPr>
                      <a:r>
                        <a:rPr lang="es-ES" sz="1000">
                          <a:effectLst/>
                        </a:rPr>
                        <a:t>3</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Brasil</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pt-BR" sz="1000">
                          <a:effectLst/>
                        </a:rPr>
                        <a:t>Secretaria Nacional de Políticas sobre Drogas e Gestão de Ativos</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2951256850"/>
                  </a:ext>
                </a:extLst>
              </a:tr>
              <a:tr h="299216">
                <a:tc>
                  <a:txBody>
                    <a:bodyPr/>
                    <a:lstStyle/>
                    <a:p>
                      <a:pPr algn="ctr">
                        <a:lnSpc>
                          <a:spcPct val="107000"/>
                        </a:lnSpc>
                        <a:spcAft>
                          <a:spcPts val="0"/>
                        </a:spcAft>
                      </a:pPr>
                      <a:r>
                        <a:rPr lang="es-ES" sz="1000">
                          <a:effectLst/>
                        </a:rPr>
                        <a:t>4</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Colombia</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Sociedad Activos Especiales</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1274013212"/>
                  </a:ext>
                </a:extLst>
              </a:tr>
              <a:tr h="299216">
                <a:tc>
                  <a:txBody>
                    <a:bodyPr/>
                    <a:lstStyle/>
                    <a:p>
                      <a:pPr algn="ctr">
                        <a:lnSpc>
                          <a:spcPct val="107000"/>
                        </a:lnSpc>
                        <a:spcAft>
                          <a:spcPts val="0"/>
                        </a:spcAft>
                      </a:pPr>
                      <a:r>
                        <a:rPr lang="es-ES" sz="1000">
                          <a:effectLst/>
                        </a:rPr>
                        <a:t>5</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Costa Rica</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Instituto Costarricense sobre Drogas, Unidad de Recuperación de Activos</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2080654672"/>
                  </a:ext>
                </a:extLst>
              </a:tr>
              <a:tr h="299216">
                <a:tc>
                  <a:txBody>
                    <a:bodyPr/>
                    <a:lstStyle/>
                    <a:p>
                      <a:pPr algn="ctr">
                        <a:lnSpc>
                          <a:spcPct val="107000"/>
                        </a:lnSpc>
                        <a:spcAft>
                          <a:spcPts val="0"/>
                        </a:spcAft>
                      </a:pPr>
                      <a:r>
                        <a:rPr lang="es-ES" sz="1000">
                          <a:effectLst/>
                        </a:rPr>
                        <a:t>6</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Ecuador</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Secretaría Técnica de Gestión Inmobiliaria del Sector Público</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2222825222"/>
                  </a:ext>
                </a:extLst>
              </a:tr>
              <a:tr h="299253">
                <a:tc>
                  <a:txBody>
                    <a:bodyPr/>
                    <a:lstStyle/>
                    <a:p>
                      <a:pPr algn="ctr">
                        <a:lnSpc>
                          <a:spcPct val="107000"/>
                        </a:lnSpc>
                        <a:spcAft>
                          <a:spcPts val="0"/>
                        </a:spcAft>
                      </a:pPr>
                      <a:r>
                        <a:rPr lang="es-ES" sz="1000">
                          <a:effectLst/>
                        </a:rPr>
                        <a:t>7</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dirty="0">
                          <a:effectLst/>
                        </a:rPr>
                        <a:t>Trinidad &amp; Tobago</a:t>
                      </a:r>
                      <a:endParaRPr lang="es-PE" sz="1000" dirty="0">
                        <a:effectLst/>
                        <a:latin typeface="Arial MT"/>
                        <a:ea typeface="Arial MT"/>
                        <a:cs typeface="Arial MT"/>
                      </a:endParaRPr>
                    </a:p>
                  </a:txBody>
                  <a:tcPr marL="68580" marR="68580" marT="0" marB="0"/>
                </a:tc>
                <a:tc>
                  <a:txBody>
                    <a:bodyPr/>
                    <a:lstStyle/>
                    <a:p>
                      <a:pPr algn="just">
                        <a:lnSpc>
                          <a:spcPct val="107000"/>
                        </a:lnSpc>
                        <a:spcAft>
                          <a:spcPts val="0"/>
                        </a:spcAft>
                      </a:pPr>
                      <a:r>
                        <a:rPr lang="en-US" sz="1000" dirty="0">
                          <a:effectLst/>
                        </a:rPr>
                        <a:t>Civil Asset Recovery and Management Agency</a:t>
                      </a:r>
                      <a:endParaRPr lang="es-PE" sz="1000" dirty="0">
                        <a:effectLst/>
                        <a:latin typeface="Arial MT"/>
                        <a:ea typeface="Arial MT"/>
                        <a:cs typeface="Arial MT"/>
                      </a:endParaRPr>
                    </a:p>
                  </a:txBody>
                  <a:tcPr marL="68580" marR="68580" marT="0" marB="0"/>
                </a:tc>
                <a:extLst>
                  <a:ext uri="{0D108BD9-81ED-4DB2-BD59-A6C34878D82A}">
                    <a16:rowId xmlns:a16="http://schemas.microsoft.com/office/drawing/2014/main" val="582187735"/>
                  </a:ext>
                </a:extLst>
              </a:tr>
              <a:tr h="299216">
                <a:tc>
                  <a:txBody>
                    <a:bodyPr/>
                    <a:lstStyle/>
                    <a:p>
                      <a:pPr algn="ctr">
                        <a:lnSpc>
                          <a:spcPct val="107000"/>
                        </a:lnSpc>
                        <a:spcAft>
                          <a:spcPts val="0"/>
                        </a:spcAft>
                      </a:pPr>
                      <a:r>
                        <a:rPr lang="es-ES" sz="1000">
                          <a:effectLst/>
                        </a:rPr>
                        <a:t>8</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El Salvador</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Consejo Nacional de Administración de Bienes (CONAB)</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2861072088"/>
                  </a:ext>
                </a:extLst>
              </a:tr>
              <a:tr h="299216">
                <a:tc>
                  <a:txBody>
                    <a:bodyPr/>
                    <a:lstStyle/>
                    <a:p>
                      <a:pPr algn="ctr">
                        <a:lnSpc>
                          <a:spcPct val="107000"/>
                        </a:lnSpc>
                        <a:spcAft>
                          <a:spcPts val="0"/>
                        </a:spcAft>
                      </a:pPr>
                      <a:r>
                        <a:rPr lang="pt-BR" sz="1000">
                          <a:effectLst/>
                        </a:rPr>
                        <a:t>9</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pt-BR" sz="1000">
                          <a:effectLst/>
                        </a:rPr>
                        <a:t>Guatemala</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Secretaría de Administración de Bienes en Extinción de Dominio</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1534842602"/>
                  </a:ext>
                </a:extLst>
              </a:tr>
              <a:tr h="299216">
                <a:tc>
                  <a:txBody>
                    <a:bodyPr/>
                    <a:lstStyle/>
                    <a:p>
                      <a:pPr algn="ctr">
                        <a:lnSpc>
                          <a:spcPct val="107000"/>
                        </a:lnSpc>
                        <a:spcAft>
                          <a:spcPts val="0"/>
                        </a:spcAft>
                      </a:pPr>
                      <a:r>
                        <a:rPr lang="es-ES" sz="1000">
                          <a:effectLst/>
                        </a:rPr>
                        <a:t>10</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Honduras</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Oficina Administradora de Bienes Incautados (OABI)</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2421377295"/>
                  </a:ext>
                </a:extLst>
              </a:tr>
              <a:tr h="299216">
                <a:tc>
                  <a:txBody>
                    <a:bodyPr/>
                    <a:lstStyle/>
                    <a:p>
                      <a:pPr algn="ctr">
                        <a:lnSpc>
                          <a:spcPct val="107000"/>
                        </a:lnSpc>
                        <a:spcAft>
                          <a:spcPts val="0"/>
                        </a:spcAft>
                      </a:pPr>
                      <a:r>
                        <a:rPr lang="es-ES" sz="1000">
                          <a:effectLst/>
                        </a:rPr>
                        <a:t>11</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México</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Instituto para Devolver al Pueblo lo Robado (INDEP)</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1461678675"/>
                  </a:ext>
                </a:extLst>
              </a:tr>
              <a:tr h="299216">
                <a:tc>
                  <a:txBody>
                    <a:bodyPr/>
                    <a:lstStyle/>
                    <a:p>
                      <a:pPr algn="ctr">
                        <a:lnSpc>
                          <a:spcPct val="107000"/>
                        </a:lnSpc>
                        <a:spcAft>
                          <a:spcPts val="0"/>
                        </a:spcAft>
                      </a:pPr>
                      <a:r>
                        <a:rPr lang="es-ES" sz="1000">
                          <a:effectLst/>
                        </a:rPr>
                        <a:t>12</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Nicaragua</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Unidad Administradora de Bienes Incautados, Decomisados o Abandonados</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1245262003"/>
                  </a:ext>
                </a:extLst>
              </a:tr>
              <a:tr h="299216">
                <a:tc>
                  <a:txBody>
                    <a:bodyPr/>
                    <a:lstStyle/>
                    <a:p>
                      <a:pPr algn="ctr">
                        <a:lnSpc>
                          <a:spcPct val="107000"/>
                        </a:lnSpc>
                        <a:spcAft>
                          <a:spcPts val="0"/>
                        </a:spcAft>
                      </a:pPr>
                      <a:r>
                        <a:rPr lang="es-ES" sz="1000">
                          <a:effectLst/>
                        </a:rPr>
                        <a:t>13</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Panamá </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Dirección de Administración de Bienes Aprehendidos, Min Economía y Finanza</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3058344822"/>
                  </a:ext>
                </a:extLst>
              </a:tr>
              <a:tr h="299216">
                <a:tc>
                  <a:txBody>
                    <a:bodyPr/>
                    <a:lstStyle/>
                    <a:p>
                      <a:pPr algn="ctr">
                        <a:lnSpc>
                          <a:spcPct val="107000"/>
                        </a:lnSpc>
                        <a:spcAft>
                          <a:spcPts val="0"/>
                        </a:spcAft>
                      </a:pPr>
                      <a:r>
                        <a:rPr lang="es-ES" sz="1000">
                          <a:effectLst/>
                        </a:rPr>
                        <a:t>14</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Paraguay</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Secretaría Nacional de Bienes Incautados y Decomisados</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2939416010"/>
                  </a:ext>
                </a:extLst>
              </a:tr>
              <a:tr h="299216">
                <a:tc>
                  <a:txBody>
                    <a:bodyPr/>
                    <a:lstStyle/>
                    <a:p>
                      <a:pPr algn="ctr">
                        <a:lnSpc>
                          <a:spcPct val="107000"/>
                        </a:lnSpc>
                        <a:spcAft>
                          <a:spcPts val="0"/>
                        </a:spcAft>
                      </a:pPr>
                      <a:r>
                        <a:rPr lang="es-ES" sz="1000">
                          <a:effectLst/>
                        </a:rPr>
                        <a:t>15</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Perú</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Programa Nacional de Bienes Incautados (PRONABI)</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1773259225"/>
                  </a:ext>
                </a:extLst>
              </a:tr>
              <a:tr h="450189">
                <a:tc>
                  <a:txBody>
                    <a:bodyPr/>
                    <a:lstStyle/>
                    <a:p>
                      <a:pPr algn="ctr">
                        <a:lnSpc>
                          <a:spcPct val="107000"/>
                        </a:lnSpc>
                        <a:spcAft>
                          <a:spcPts val="0"/>
                        </a:spcAft>
                      </a:pPr>
                      <a:r>
                        <a:rPr lang="es-ES" sz="1000">
                          <a:effectLst/>
                        </a:rPr>
                        <a:t>16</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República Dominicana</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Instituto Nacional de Custodia y Administración de Bienes Incautados, Decomisados y en Extinción de Dominio</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2846827825"/>
                  </a:ext>
                </a:extLst>
              </a:tr>
              <a:tr h="299216">
                <a:tc>
                  <a:txBody>
                    <a:bodyPr/>
                    <a:lstStyle/>
                    <a:p>
                      <a:pPr algn="ctr">
                        <a:lnSpc>
                          <a:spcPct val="107000"/>
                        </a:lnSpc>
                        <a:spcAft>
                          <a:spcPts val="0"/>
                        </a:spcAft>
                      </a:pPr>
                      <a:r>
                        <a:rPr lang="es-ES" sz="1000">
                          <a:effectLst/>
                        </a:rPr>
                        <a:t>17</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Uruguay</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Fondo de Bienes Decomisados (FBD) de la Junta Nacional de Drogas</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697175724"/>
                  </a:ext>
                </a:extLst>
              </a:tr>
              <a:tr h="441564">
                <a:tc>
                  <a:txBody>
                    <a:bodyPr/>
                    <a:lstStyle/>
                    <a:p>
                      <a:pPr algn="ctr">
                        <a:lnSpc>
                          <a:spcPct val="107000"/>
                        </a:lnSpc>
                        <a:spcAft>
                          <a:spcPts val="0"/>
                        </a:spcAft>
                      </a:pPr>
                      <a:r>
                        <a:rPr lang="es-ES" sz="1000">
                          <a:effectLst/>
                        </a:rPr>
                        <a:t>18</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Venezuela</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dirty="0">
                          <a:effectLst/>
                        </a:rPr>
                        <a:t>Servicio Nacional de Administración y Enajenación de Bienes Asegurados o Incautados, Confiscados y Decomisados</a:t>
                      </a:r>
                      <a:endParaRPr lang="es-PE" sz="1000" dirty="0">
                        <a:effectLst/>
                        <a:latin typeface="Arial MT"/>
                        <a:ea typeface="Arial MT"/>
                        <a:cs typeface="Arial MT"/>
                      </a:endParaRPr>
                    </a:p>
                  </a:txBody>
                  <a:tcPr marL="68580" marR="68580" marT="0" marB="0"/>
                </a:tc>
                <a:extLst>
                  <a:ext uri="{0D108BD9-81ED-4DB2-BD59-A6C34878D82A}">
                    <a16:rowId xmlns:a16="http://schemas.microsoft.com/office/drawing/2014/main" val="2667584696"/>
                  </a:ext>
                </a:extLst>
              </a:tr>
            </a:tbl>
          </a:graphicData>
        </a:graphic>
      </p:graphicFrame>
    </p:spTree>
    <p:extLst>
      <p:ext uri="{BB962C8B-B14F-4D97-AF65-F5344CB8AC3E}">
        <p14:creationId xmlns:p14="http://schemas.microsoft.com/office/powerpoint/2010/main" val="14154444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magen" descr="Imagen"/>
          <p:cNvPicPr>
            <a:picLocks noChangeAspect="1"/>
          </p:cNvPicPr>
          <p:nvPr/>
        </p:nvPicPr>
        <p:blipFill>
          <a:blip r:embed="rId2"/>
          <a:srcRect t="4199" r="1202" b="4199"/>
          <a:stretch>
            <a:fillRect/>
          </a:stretch>
        </p:blipFill>
        <p:spPr>
          <a:xfrm>
            <a:off x="7905971" y="1208"/>
            <a:ext cx="8343507" cy="9141584"/>
          </a:xfrm>
          <a:prstGeom prst="rect">
            <a:avLst/>
          </a:prstGeom>
          <a:ln w="3175">
            <a:miter lim="400000"/>
          </a:ln>
        </p:spPr>
      </p:pic>
      <p:sp>
        <p:nvSpPr>
          <p:cNvPr id="1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41" name="Imagen" descr="Imagen"/>
          <p:cNvPicPr>
            <a:picLocks noChangeAspect="1"/>
          </p:cNvPicPr>
          <p:nvPr/>
        </p:nvPicPr>
        <p:blipFill>
          <a:blip r:embed="rId3"/>
          <a:stretch>
            <a:fillRect/>
          </a:stretch>
        </p:blipFill>
        <p:spPr>
          <a:xfrm>
            <a:off x="628904" y="396154"/>
            <a:ext cx="14807692" cy="566592"/>
          </a:xfrm>
          <a:prstGeom prst="rect">
            <a:avLst/>
          </a:prstGeom>
          <a:ln w="3175">
            <a:miter lim="400000"/>
          </a:ln>
        </p:spPr>
      </p:pic>
      <p:sp>
        <p:nvSpPr>
          <p:cNvPr id="142" name="Lorem Ipsum ha sido el texto de relleno estándar de las industrias desde el año 1500, cuando un impresor (N. delT.Lorem ipsum dolor sit amet,"/>
          <p:cNvSpPr txBox="1"/>
          <p:nvPr/>
        </p:nvSpPr>
        <p:spPr>
          <a:xfrm>
            <a:off x="495291" y="2352136"/>
            <a:ext cx="6512905" cy="468504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0"/>
              </a:spcBef>
            </a:pPr>
            <a:r>
              <a:rPr lang="es-419" dirty="0"/>
              <a:t>La reutilización, pública, social y comunitaria de bienes decomisados se refiere al proceso de aprovechar los activos ilícitos decomisados a las organizaciones criminales, para beneficiar directamente a la sociedad y a las comunidades afectadas. Este concepto busca transformar recursos anteriormente vinculados con la criminalidad en instrumentos positivos de cambio social y desarrollo comunitario.</a:t>
            </a:r>
          </a:p>
          <a:p>
            <a:pPr algn="just">
              <a:lnSpc>
                <a:spcPct val="100000"/>
              </a:lnSpc>
              <a:spcBef>
                <a:spcPts val="0"/>
              </a:spcBef>
            </a:pPr>
            <a:endParaRPr lang="es-PE" dirty="0"/>
          </a:p>
          <a:p>
            <a:pPr algn="just">
              <a:lnSpc>
                <a:spcPct val="100000"/>
              </a:lnSpc>
              <a:spcBef>
                <a:spcPts val="0"/>
              </a:spcBef>
            </a:pPr>
            <a:r>
              <a:rPr lang="es-419" dirty="0"/>
              <a:t>Además, la destinación de activos decomisados no solo proporciona recursos financieros adicionales para la comunidad, sino que también puede tener un impacto positivo significativo en términos de seguridad pública y justicia cuando se destina una porción al fortalecimiento de organismos de aplicación de la Ley.</a:t>
            </a:r>
            <a:endParaRPr dirty="0"/>
          </a:p>
        </p:txBody>
      </p:sp>
      <p:sp>
        <p:nvSpPr>
          <p:cNvPr id="145" name="Lorem Ipsum ha sido el texto de relleno estándar de las industrias desde el año 1500, cuando un impresor (N. delT.Lorem ipsum dolor sit amet,"/>
          <p:cNvSpPr txBox="1"/>
          <p:nvPr/>
        </p:nvSpPr>
        <p:spPr>
          <a:xfrm>
            <a:off x="8128000" y="1966261"/>
            <a:ext cx="7172272" cy="591614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lvl="0" algn="just">
              <a:lnSpc>
                <a:spcPct val="100000"/>
              </a:lnSpc>
              <a:spcBef>
                <a:spcPts val="0"/>
              </a:spcBef>
            </a:pPr>
            <a:r>
              <a:rPr lang="es-419" b="1" dirty="0"/>
              <a:t>Reducción del impacto del crimen:</a:t>
            </a:r>
            <a:r>
              <a:rPr lang="es-419" dirty="0"/>
              <a:t> Al reinvertir los activos decomisados en la comunidad, se contribuye a mitigar el daño causado por las actividades delictivas.</a:t>
            </a:r>
            <a:endParaRPr lang="es-PE" dirty="0"/>
          </a:p>
          <a:p>
            <a:pPr lvl="0" algn="just">
              <a:lnSpc>
                <a:spcPct val="100000"/>
              </a:lnSpc>
              <a:spcBef>
                <a:spcPts val="0"/>
              </a:spcBef>
            </a:pPr>
            <a:r>
              <a:rPr lang="es-419" b="1" dirty="0"/>
              <a:t>Fortalecimiento de la cohesión social:</a:t>
            </a:r>
            <a:r>
              <a:rPr lang="es-419" dirty="0"/>
              <a:t> Estas iniciativas pueden fortalecer el sentido de comunidad y la confianza en las autoridades locales al ver un uso positivo de los recursos incautados.</a:t>
            </a:r>
            <a:endParaRPr lang="es-PE" dirty="0"/>
          </a:p>
          <a:p>
            <a:pPr lvl="0" algn="just">
              <a:lnSpc>
                <a:spcPct val="100000"/>
              </a:lnSpc>
              <a:spcBef>
                <a:spcPts val="0"/>
              </a:spcBef>
            </a:pPr>
            <a:r>
              <a:rPr lang="es-419" b="1" dirty="0"/>
              <a:t>Promoción de la justicia social:</a:t>
            </a:r>
            <a:r>
              <a:rPr lang="es-419" dirty="0"/>
              <a:t> Proporciona una forma de reparación simbólica a las víctimas indirectas del crimen, mejorando su entorno y oportunidades.</a:t>
            </a:r>
          </a:p>
          <a:p>
            <a:pPr lvl="0" algn="just">
              <a:lnSpc>
                <a:spcPct val="100000"/>
              </a:lnSpc>
              <a:spcBef>
                <a:spcPts val="0"/>
              </a:spcBef>
            </a:pPr>
            <a:r>
              <a:rPr lang="es-ES" b="1" dirty="0"/>
              <a:t>Reivindicación social: </a:t>
            </a:r>
            <a:r>
              <a:rPr lang="es-ES" dirty="0"/>
              <a:t>Al reutilizar los activos decomisados a las organizaciones criminales, convierte lo que antes era un símbolo del poder ilícito en un recurso para la comunidad, envía un mensaje poderoso de que el crimen no paga.</a:t>
            </a:r>
            <a:endParaRPr lang="es-PE" dirty="0"/>
          </a:p>
          <a:p>
            <a:pPr lvl="0" algn="just">
              <a:lnSpc>
                <a:spcPct val="100000"/>
              </a:lnSpc>
              <a:spcBef>
                <a:spcPts val="0"/>
              </a:spcBef>
            </a:pPr>
            <a:r>
              <a:rPr lang="es-ES" b="1" dirty="0"/>
              <a:t>Promoción de la cultura de la legalidad: </a:t>
            </a:r>
            <a:r>
              <a:rPr lang="es-ES" dirty="0"/>
              <a:t>Al destinar estos activos a proyectos sociales, se promueve la legalidad y se refuerza la confianza en las instituciones, demostrando que el Estado actúa de manera efectiva contra la criminalidad.</a:t>
            </a:r>
            <a:endParaRPr lang="es-PE" dirty="0"/>
          </a:p>
          <a:p>
            <a:pPr lvl="0" algn="just">
              <a:lnSpc>
                <a:spcPct val="100000"/>
              </a:lnSpc>
              <a:spcBef>
                <a:spcPts val="0"/>
              </a:spcBef>
            </a:pPr>
            <a:endParaRPr lang="es-PE" dirty="0"/>
          </a:p>
        </p:txBody>
      </p:sp>
      <p:sp>
        <p:nvSpPr>
          <p:cNvPr id="148" name="LOREM IPSUM LOREM IPSUM LOREM IPSUMLOREM IPSUMLOREM  IPSUMLOREM IPSUM"/>
          <p:cNvSpPr txBox="1"/>
          <p:nvPr/>
        </p:nvSpPr>
        <p:spPr>
          <a:xfrm>
            <a:off x="1222402" y="1460269"/>
            <a:ext cx="5801960" cy="39643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p>
            <a:pPr algn="l"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PE" dirty="0"/>
              <a:t>CONCEPTO DE REUTILIZACIÓN SOCIAL </a:t>
            </a:r>
            <a:endParaRPr dirty="0"/>
          </a:p>
        </p:txBody>
      </p:sp>
      <p:sp>
        <p:nvSpPr>
          <p:cNvPr id="149" name="Rectángulo"/>
          <p:cNvSpPr/>
          <p:nvPr/>
        </p:nvSpPr>
        <p:spPr>
          <a:xfrm rot="5400000">
            <a:off x="14998700" y="878099"/>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0" name="Rectángulo"/>
          <p:cNvSpPr/>
          <p:nvPr/>
        </p:nvSpPr>
        <p:spPr>
          <a:xfrm rot="5400000">
            <a:off x="14998700" y="4802385"/>
            <a:ext cx="2137569" cy="377430"/>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1"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
        <p:nvSpPr>
          <p:cNvPr id="15" name="LOREM IPSUM LOREM IPSUM LOREM IPSUMLOREM IPSUMLOREM  IPSUMLOREM IPSUM">
            <a:extLst>
              <a:ext uri="{FF2B5EF4-FFF2-40B4-BE49-F238E27FC236}">
                <a16:creationId xmlns:a16="http://schemas.microsoft.com/office/drawing/2014/main" id="{4B87AC71-0D6F-4FDE-B64A-4B8C709D42FF}"/>
              </a:ext>
            </a:extLst>
          </p:cNvPr>
          <p:cNvSpPr txBox="1"/>
          <p:nvPr/>
        </p:nvSpPr>
        <p:spPr>
          <a:xfrm>
            <a:off x="9141073" y="1066813"/>
            <a:ext cx="5801960" cy="39643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p>
            <a:pPr algn="l"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MX" dirty="0"/>
              <a:t>BENEFICIOS DE LA REUTILIZACIÓN SOCIAL </a:t>
            </a:r>
          </a:p>
        </p:txBody>
      </p:sp>
    </p:spTree>
    <p:extLst>
      <p:ext uri="{BB962C8B-B14F-4D97-AF65-F5344CB8AC3E}">
        <p14:creationId xmlns:p14="http://schemas.microsoft.com/office/powerpoint/2010/main" val="348687318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magen" descr="Imagen"/>
          <p:cNvPicPr>
            <a:picLocks noChangeAspect="1"/>
          </p:cNvPicPr>
          <p:nvPr/>
        </p:nvPicPr>
        <p:blipFill>
          <a:blip r:embed="rId2"/>
          <a:srcRect t="4199" r="1202" b="4199"/>
          <a:stretch>
            <a:fillRect/>
          </a:stretch>
        </p:blipFill>
        <p:spPr>
          <a:xfrm>
            <a:off x="7905971" y="1208"/>
            <a:ext cx="8343507" cy="9141584"/>
          </a:xfrm>
          <a:prstGeom prst="rect">
            <a:avLst/>
          </a:prstGeom>
          <a:ln w="3175">
            <a:miter lim="400000"/>
          </a:ln>
        </p:spPr>
      </p:pic>
      <p:sp>
        <p:nvSpPr>
          <p:cNvPr id="1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41" name="Imagen" descr="Imagen"/>
          <p:cNvPicPr>
            <a:picLocks noChangeAspect="1"/>
          </p:cNvPicPr>
          <p:nvPr/>
        </p:nvPicPr>
        <p:blipFill>
          <a:blip r:embed="rId3"/>
          <a:stretch>
            <a:fillRect/>
          </a:stretch>
        </p:blipFill>
        <p:spPr>
          <a:xfrm>
            <a:off x="628904" y="396154"/>
            <a:ext cx="14807692" cy="566592"/>
          </a:xfrm>
          <a:prstGeom prst="rect">
            <a:avLst/>
          </a:prstGeom>
          <a:ln w="3175">
            <a:miter lim="400000"/>
          </a:ln>
        </p:spPr>
      </p:pic>
      <p:sp>
        <p:nvSpPr>
          <p:cNvPr id="142" name="Lorem Ipsum ha sido el texto de relleno estándar de las industrias desde el año 1500, cuando un impresor (N. delT.Lorem ipsum dolor sit amet,"/>
          <p:cNvSpPr txBox="1"/>
          <p:nvPr/>
        </p:nvSpPr>
        <p:spPr>
          <a:xfrm>
            <a:off x="495291" y="2340802"/>
            <a:ext cx="6512905" cy="530059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lvl="0" algn="just">
              <a:lnSpc>
                <a:spcPct val="100000"/>
              </a:lnSpc>
              <a:spcBef>
                <a:spcPts val="0"/>
              </a:spcBef>
            </a:pPr>
            <a:r>
              <a:rPr lang="es-ES" b="1" dirty="0"/>
              <a:t>Prevención del delito:</a:t>
            </a:r>
            <a:r>
              <a:rPr lang="es-ES" dirty="0"/>
              <a:t> La reutilización de activos decomisados puede ayudar a prevenir el delito al despojar a los delincuentes de sus recursos ilícitos. Esto puede tener un efecto disuasorio y contribuir a mejorar la seguridad en la comunidad.</a:t>
            </a:r>
            <a:endParaRPr lang="es-PE" dirty="0"/>
          </a:p>
          <a:p>
            <a:pPr lvl="0" algn="just">
              <a:lnSpc>
                <a:spcPct val="100000"/>
              </a:lnSpc>
              <a:spcBef>
                <a:spcPts val="0"/>
              </a:spcBef>
            </a:pPr>
            <a:r>
              <a:rPr lang="es-ES" b="1" dirty="0"/>
              <a:t>Reparación del daño:</a:t>
            </a:r>
            <a:r>
              <a:rPr lang="es-ES" dirty="0"/>
              <a:t> En algunos casos, los activos decomisados pueden ser utilizados para reparar el daño causado por actividades delictivas en la misma comunidad. Por ejemplo, fondos decomisados podrían ser destinados a compensar a víctimas de delitos o para apoyar programas de rehabilitación de adicciones.</a:t>
            </a:r>
            <a:endParaRPr lang="es-PE" dirty="0"/>
          </a:p>
          <a:p>
            <a:pPr lvl="0" algn="just">
              <a:lnSpc>
                <a:spcPct val="100000"/>
              </a:lnSpc>
              <a:spcBef>
                <a:spcPts val="0"/>
              </a:spcBef>
            </a:pPr>
            <a:r>
              <a:rPr lang="es-ES" b="1" dirty="0"/>
              <a:t>Fortalecimiento a los organismos de aplicación de la ley:</a:t>
            </a:r>
            <a:r>
              <a:rPr lang="es-ES" dirty="0"/>
              <a:t> Los activos decomisados como vehículos, inmuebles o recursos financieros pueden servir para apoyar a las fuerzas de seguridad locales y con ello mejorar la seguridad de las comunidades y mitigar el delito.</a:t>
            </a:r>
            <a:endParaRPr lang="es-PE" dirty="0"/>
          </a:p>
          <a:p>
            <a:pPr algn="just">
              <a:lnSpc>
                <a:spcPct val="100000"/>
              </a:lnSpc>
              <a:spcBef>
                <a:spcPts val="0"/>
              </a:spcBef>
            </a:pPr>
            <a:endParaRPr dirty="0"/>
          </a:p>
        </p:txBody>
      </p:sp>
      <p:sp>
        <p:nvSpPr>
          <p:cNvPr id="145" name="Lorem Ipsum ha sido el texto de relleno estándar de las industrias desde el año 1500, cuando un impresor (N. delT.Lorem ipsum dolor sit amet,"/>
          <p:cNvSpPr txBox="1"/>
          <p:nvPr/>
        </p:nvSpPr>
        <p:spPr>
          <a:xfrm>
            <a:off x="8177320" y="1357692"/>
            <a:ext cx="7172272" cy="65317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lvl="0" algn="just">
              <a:lnSpc>
                <a:spcPct val="100000"/>
              </a:lnSpc>
              <a:spcBef>
                <a:spcPts val="0"/>
              </a:spcBef>
            </a:pPr>
            <a:r>
              <a:rPr lang="es-419" b="1" dirty="0"/>
              <a:t>Centros educativos:</a:t>
            </a:r>
            <a:r>
              <a:rPr lang="es-419" dirty="0"/>
              <a:t> Construcción o mejora de escuelas, bibliotecas, o programas de becas educativas para jóvenes vulnerables.</a:t>
            </a:r>
            <a:endParaRPr lang="es-PE" dirty="0"/>
          </a:p>
          <a:p>
            <a:pPr lvl="0" algn="just">
              <a:lnSpc>
                <a:spcPct val="100000"/>
              </a:lnSpc>
              <a:spcBef>
                <a:spcPts val="0"/>
              </a:spcBef>
            </a:pPr>
            <a:r>
              <a:rPr lang="es-419" b="1" dirty="0"/>
              <a:t>Proyectos de infraestructura:</a:t>
            </a:r>
            <a:r>
              <a:rPr lang="es-419" dirty="0"/>
              <a:t> Rehabilitación de espacios públicos, parques, instalaciones deportivas, o mejoras en servicios básicos como agua potable y electricidad.</a:t>
            </a:r>
            <a:endParaRPr lang="es-PE" dirty="0"/>
          </a:p>
          <a:p>
            <a:pPr lvl="0" algn="just">
              <a:lnSpc>
                <a:spcPct val="100000"/>
              </a:lnSpc>
              <a:spcBef>
                <a:spcPts val="0"/>
              </a:spcBef>
            </a:pPr>
            <a:r>
              <a:rPr lang="es-ES" b="1" dirty="0"/>
              <a:t>Mejora de infraestructura:</a:t>
            </a:r>
            <a:r>
              <a:rPr lang="es-ES" dirty="0"/>
              <a:t> Utilizados para mejorar la infraestructura comunitaria. Por ejemplo, centros comunitarios, instalaciones deportivas, bibliotecas u otras infraestructuras que mejoren la calidad de vida de los residentes locales.</a:t>
            </a:r>
            <a:endParaRPr lang="es-PE" dirty="0"/>
          </a:p>
          <a:p>
            <a:pPr lvl="0" algn="just">
              <a:lnSpc>
                <a:spcPct val="100000"/>
              </a:lnSpc>
              <a:spcBef>
                <a:spcPts val="0"/>
              </a:spcBef>
            </a:pPr>
            <a:r>
              <a:rPr lang="es-419" b="1" dirty="0"/>
              <a:t>Programas de prevención:</a:t>
            </a:r>
            <a:r>
              <a:rPr lang="es-419" dirty="0"/>
              <a:t> Iniciativas para la prevención del delito, apoyo a víctimas de violencia, y promoción de la seguridad ciudadana.</a:t>
            </a:r>
            <a:endParaRPr lang="es-PE" dirty="0"/>
          </a:p>
          <a:p>
            <a:pPr lvl="0" algn="just">
              <a:lnSpc>
                <a:spcPct val="100000"/>
              </a:lnSpc>
              <a:spcBef>
                <a:spcPts val="0"/>
              </a:spcBef>
            </a:pPr>
            <a:r>
              <a:rPr lang="es-419" b="1" dirty="0"/>
              <a:t>Desarrollo económico:</a:t>
            </a:r>
            <a:r>
              <a:rPr lang="es-419" dirty="0"/>
              <a:t> Inversiones en emprendimiento local, microcréditos para pequeñas empresas, o capacitación laboral para mejorar oportunidades de empleo.</a:t>
            </a:r>
            <a:endParaRPr lang="es-PE" dirty="0"/>
          </a:p>
          <a:p>
            <a:pPr lvl="0" algn="just">
              <a:lnSpc>
                <a:spcPct val="100000"/>
              </a:lnSpc>
              <a:spcBef>
                <a:spcPts val="0"/>
              </a:spcBef>
            </a:pPr>
            <a:r>
              <a:rPr lang="es-419" b="1" dirty="0"/>
              <a:t>Recursos para programas sociales:</a:t>
            </a:r>
            <a:r>
              <a:rPr lang="es-419" dirty="0"/>
              <a:t> pueden ser utilizados por las autoridades para financiar programas sociales, como </a:t>
            </a:r>
            <a:r>
              <a:rPr lang="es-ES" dirty="0"/>
              <a:t>programas educativos, de salud, de seguridad pública o de desarrollo comunitario que beneficien directamente a la población local.</a:t>
            </a:r>
            <a:endParaRPr lang="es-PE" dirty="0"/>
          </a:p>
          <a:p>
            <a:pPr lvl="0" algn="just">
              <a:lnSpc>
                <a:spcPct val="100000"/>
              </a:lnSpc>
              <a:spcBef>
                <a:spcPts val="0"/>
              </a:spcBef>
            </a:pPr>
            <a:endParaRPr lang="es-PE" dirty="0"/>
          </a:p>
        </p:txBody>
      </p:sp>
      <p:sp>
        <p:nvSpPr>
          <p:cNvPr id="149" name="Rectángulo"/>
          <p:cNvSpPr/>
          <p:nvPr/>
        </p:nvSpPr>
        <p:spPr>
          <a:xfrm rot="5400000">
            <a:off x="14998700" y="878099"/>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0" name="Rectángulo"/>
          <p:cNvSpPr/>
          <p:nvPr/>
        </p:nvSpPr>
        <p:spPr>
          <a:xfrm rot="5400000">
            <a:off x="14998700" y="4802385"/>
            <a:ext cx="2137569" cy="377430"/>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1"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rPr dirty="0"/>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rPr dirty="0"/>
              <a:t>REUNIÓN PRESENCIAL DE AGENCIAS DE DROGAS UE/CELAC EN BRUSELAS.</a:t>
            </a:r>
          </a:p>
        </p:txBody>
      </p:sp>
      <p:sp>
        <p:nvSpPr>
          <p:cNvPr id="15" name="LOREM IPSUM LOREM IPSUM LOREM IPSUMLOREM IPSUMLOREM  IPSUMLOREM IPSUM">
            <a:extLst>
              <a:ext uri="{FF2B5EF4-FFF2-40B4-BE49-F238E27FC236}">
                <a16:creationId xmlns:a16="http://schemas.microsoft.com/office/drawing/2014/main" id="{4B87AC71-0D6F-4FDE-B64A-4B8C709D42FF}"/>
              </a:ext>
            </a:extLst>
          </p:cNvPr>
          <p:cNvSpPr txBox="1"/>
          <p:nvPr/>
        </p:nvSpPr>
        <p:spPr>
          <a:xfrm>
            <a:off x="1045656" y="1428530"/>
            <a:ext cx="5801960" cy="39643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p>
            <a:pPr algn="l"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MX" dirty="0"/>
              <a:t>EJEMPLOS DE REUTILIZACIÓN SOCIAL </a:t>
            </a:r>
          </a:p>
        </p:txBody>
      </p:sp>
    </p:spTree>
    <p:extLst>
      <p:ext uri="{BB962C8B-B14F-4D97-AF65-F5344CB8AC3E}">
        <p14:creationId xmlns:p14="http://schemas.microsoft.com/office/powerpoint/2010/main" val="41860545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n" descr="Imagen"/>
          <p:cNvPicPr>
            <a:picLocks noChangeAspect="1"/>
          </p:cNvPicPr>
          <p:nvPr/>
        </p:nvPicPr>
        <p:blipFill>
          <a:blip r:embed="rId2"/>
          <a:srcRect t="4199" r="1202" b="4199"/>
          <a:stretch>
            <a:fillRect/>
          </a:stretch>
        </p:blipFill>
        <p:spPr>
          <a:xfrm>
            <a:off x="7905971" y="1208"/>
            <a:ext cx="8343507" cy="9141584"/>
          </a:xfrm>
          <a:prstGeom prst="rect">
            <a:avLst/>
          </a:prstGeom>
          <a:ln w="3175">
            <a:miter lim="400000"/>
          </a:ln>
        </p:spPr>
      </p:pic>
      <p:sp>
        <p:nvSpPr>
          <p:cNvPr id="127"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28" name="Imagen" descr="Imagen"/>
          <p:cNvPicPr>
            <a:picLocks noChangeAspect="1"/>
          </p:cNvPicPr>
          <p:nvPr/>
        </p:nvPicPr>
        <p:blipFill>
          <a:blip r:embed="rId3"/>
          <a:stretch>
            <a:fillRect/>
          </a:stretch>
        </p:blipFill>
        <p:spPr>
          <a:xfrm>
            <a:off x="628904" y="396154"/>
            <a:ext cx="14807692" cy="566592"/>
          </a:xfrm>
          <a:prstGeom prst="rect">
            <a:avLst/>
          </a:prstGeom>
          <a:ln w="3175">
            <a:miter lim="400000"/>
          </a:ln>
        </p:spPr>
      </p:pic>
      <p:sp>
        <p:nvSpPr>
          <p:cNvPr id="129" name="Lorem Ipsum ha sido el texto de relleno estándar de las industrias desde el año 1500, cuando un impresor (N. delT.Lorem ipsum dolor sit amet,"/>
          <p:cNvSpPr txBox="1"/>
          <p:nvPr/>
        </p:nvSpPr>
        <p:spPr>
          <a:xfrm>
            <a:off x="8414795" y="920270"/>
            <a:ext cx="7021801" cy="160727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s-419" dirty="0"/>
              <a:t>Está en proceso de desarrollo y mejora en varios países de la región. La situación varía según el país, pero en general, hay un esfuerzo creciente por destinar estos bienes a fines que beneficien a la sociedad, especialmente a comunidades afectadas por el crimen organizado.</a:t>
            </a:r>
            <a:endParaRPr lang="es-MX" dirty="0"/>
          </a:p>
        </p:txBody>
      </p:sp>
      <p:sp>
        <p:nvSpPr>
          <p:cNvPr id="130" name="LOREM IPSUM LOREM IPSUM LOREM IPSUM LOREM IPSUMLOREM  IPSUMLOREM IPSUM"/>
          <p:cNvSpPr txBox="1"/>
          <p:nvPr/>
        </p:nvSpPr>
        <p:spPr>
          <a:xfrm>
            <a:off x="1676400" y="1547755"/>
            <a:ext cx="5060066" cy="71652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419" sz="2600" b="0" dirty="0">
                <a:sym typeface="HK Grotesk Pro Bold"/>
              </a:rPr>
              <a:t>ESTADO DE SITUACIÓN EN AMÉRICA LATINA Y EL CARIBE</a:t>
            </a:r>
            <a:endParaRPr dirty="0"/>
          </a:p>
        </p:txBody>
      </p:sp>
      <p:sp>
        <p:nvSpPr>
          <p:cNvPr id="131" name="Lorem Ipsum ha sido el texto de relleno estándar de las industrias desde el año 1500, cuando un impresor (N. delT.Lorem ipsum dolor sit amet,"/>
          <p:cNvSpPr txBox="1"/>
          <p:nvPr/>
        </p:nvSpPr>
        <p:spPr>
          <a:xfrm>
            <a:off x="8418937" y="2677375"/>
            <a:ext cx="7027270" cy="168422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s-419" dirty="0"/>
              <a:t>Aunque hay desafíos y diferencias en la implementación de estas políticas en los distintos países, es una práctica en expansión, con un enfoque en la justicia restaurativa y el fortalecimiento de las comunidades.</a:t>
            </a:r>
            <a:endParaRPr lang="es-PE" dirty="0"/>
          </a:p>
          <a:p>
            <a:pPr algn="just">
              <a:lnSpc>
                <a:spcPct val="100000"/>
              </a:lnSpc>
              <a:spcBef>
                <a:spcPts val="600"/>
              </a:spcBef>
            </a:pPr>
            <a:endParaRPr dirty="0"/>
          </a:p>
        </p:txBody>
      </p:sp>
      <p:sp>
        <p:nvSpPr>
          <p:cNvPr id="132" name="Lorem Ipsum ha sido el texto de relleno estándar de las industrias desde el año 1500, cuando un impresor (N. delT.Lorem ipsum dolor sit amet,"/>
          <p:cNvSpPr txBox="1"/>
          <p:nvPr/>
        </p:nvSpPr>
        <p:spPr>
          <a:xfrm>
            <a:off x="8409326" y="4132656"/>
            <a:ext cx="7027270" cy="1299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s-419" dirty="0"/>
              <a:t>En la mayoría de las legislaciones de la región están destinados hacia el fortalecimiento de las instituciones o entidades de aplicación de la Ley, en virtud del desarrollo de legislaciones de extinción de dominio</a:t>
            </a:r>
            <a:endParaRPr lang="es-PE" dirty="0"/>
          </a:p>
        </p:txBody>
      </p:sp>
      <p:sp>
        <p:nvSpPr>
          <p:cNvPr id="134" name="Rectángulo"/>
          <p:cNvSpPr/>
          <p:nvPr/>
        </p:nvSpPr>
        <p:spPr>
          <a:xfrm>
            <a:off x="10236200" y="-10901"/>
            <a:ext cx="2137569" cy="377429"/>
          </a:xfrm>
          <a:prstGeom prst="rect">
            <a:avLst/>
          </a:prstGeom>
          <a:solidFill>
            <a:schemeClr val="accent5">
              <a:hueOff val="-82419"/>
              <a:satOff val="-9513"/>
              <a:lumOff val="-16343"/>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36" name="Imagen" descr="Imagen"/>
          <p:cNvPicPr>
            <a:picLocks noChangeAspect="1"/>
          </p:cNvPicPr>
          <p:nvPr/>
        </p:nvPicPr>
        <p:blipFill>
          <a:blip r:embed="rId4"/>
          <a:stretch>
            <a:fillRect/>
          </a:stretch>
        </p:blipFill>
        <p:spPr>
          <a:xfrm>
            <a:off x="1771262" y="3198850"/>
            <a:ext cx="4601365" cy="3689915"/>
          </a:xfrm>
          <a:prstGeom prst="rect">
            <a:avLst/>
          </a:prstGeom>
          <a:ln w="3175">
            <a:miter lim="400000"/>
          </a:ln>
        </p:spPr>
      </p:pic>
      <p:sp>
        <p:nvSpPr>
          <p:cNvPr id="137"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
        <p:nvSpPr>
          <p:cNvPr id="14" name="Lorem Ipsum ha sido el texto de relleno estándar de las industrias desde el año 1500, cuando un impresor (N. delT.Lorem ipsum dolor sit amet,">
            <a:extLst>
              <a:ext uri="{FF2B5EF4-FFF2-40B4-BE49-F238E27FC236}">
                <a16:creationId xmlns:a16="http://schemas.microsoft.com/office/drawing/2014/main" id="{A59B9FA7-326B-4CA7-86BE-24E2FCBF7477}"/>
              </a:ext>
            </a:extLst>
          </p:cNvPr>
          <p:cNvSpPr txBox="1"/>
          <p:nvPr/>
        </p:nvSpPr>
        <p:spPr>
          <a:xfrm>
            <a:off x="8409326" y="5526560"/>
            <a:ext cx="7027270" cy="253060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s-419" dirty="0"/>
              <a:t>La sociedad civil en este caso no puede percibir los beneficios palpables del decomiso, por lo que lo genera una sensación de desconfianza social al no estar suficientemente informada sobre el destino final, lo que genera susceptibilidad y apatía generalizada hacia las instituciones gubernamentales, por lo tanto es importante encontrar un equilibrio entre la destinación a organismos de aplicación de la ley y la destinación pública, social y comunitaria de los activos decomisados.</a:t>
            </a:r>
            <a:endParaRPr lang="es-PE" dirty="0"/>
          </a:p>
        </p:txBody>
      </p:sp>
    </p:spTree>
    <p:extLst>
      <p:ext uri="{BB962C8B-B14F-4D97-AF65-F5344CB8AC3E}">
        <p14:creationId xmlns:p14="http://schemas.microsoft.com/office/powerpoint/2010/main" val="412195012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magen" descr="Imagen"/>
          <p:cNvPicPr>
            <a:picLocks noChangeAspect="1"/>
          </p:cNvPicPr>
          <p:nvPr/>
        </p:nvPicPr>
        <p:blipFill>
          <a:blip r:embed="rId2"/>
          <a:srcRect t="4199" r="1202" b="4199"/>
          <a:stretch>
            <a:fillRect/>
          </a:stretch>
        </p:blipFill>
        <p:spPr>
          <a:xfrm>
            <a:off x="7905971" y="1208"/>
            <a:ext cx="8343507" cy="9141584"/>
          </a:xfrm>
          <a:prstGeom prst="rect">
            <a:avLst/>
          </a:prstGeom>
          <a:ln w="3175">
            <a:miter lim="400000"/>
          </a:ln>
        </p:spPr>
      </p:pic>
      <p:sp>
        <p:nvSpPr>
          <p:cNvPr id="1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41" name="Imagen" descr="Imagen"/>
          <p:cNvPicPr>
            <a:picLocks noChangeAspect="1"/>
          </p:cNvPicPr>
          <p:nvPr/>
        </p:nvPicPr>
        <p:blipFill>
          <a:blip r:embed="rId3"/>
          <a:stretch>
            <a:fillRect/>
          </a:stretch>
        </p:blipFill>
        <p:spPr>
          <a:xfrm>
            <a:off x="628904" y="396154"/>
            <a:ext cx="14807692" cy="566592"/>
          </a:xfrm>
          <a:prstGeom prst="rect">
            <a:avLst/>
          </a:prstGeom>
          <a:ln w="3175">
            <a:miter lim="400000"/>
          </a:ln>
        </p:spPr>
      </p:pic>
      <p:sp>
        <p:nvSpPr>
          <p:cNvPr id="142" name="Lorem Ipsum ha sido el texto de relleno estándar de las industrias desde el año 1500, cuando un impresor (N. delT.Lorem ipsum dolor sit amet,"/>
          <p:cNvSpPr txBox="1"/>
          <p:nvPr/>
        </p:nvSpPr>
        <p:spPr>
          <a:xfrm>
            <a:off x="495291" y="2174982"/>
            <a:ext cx="6512905" cy="65317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0"/>
              </a:spcBef>
            </a:pPr>
            <a:r>
              <a:rPr lang="es-ES" b="1" dirty="0"/>
              <a:t>Legislación inconsistente o insuficiente</a:t>
            </a:r>
            <a:r>
              <a:rPr lang="es-ES" dirty="0"/>
              <a:t>: En muchos países de América Latina, la legislación sobre el decomiso y reutilización de activos no está bien desarrollada o es inconsistente. Esto genera lagunas legales y dificultades para la aplicación efectiva de las leyes.</a:t>
            </a:r>
          </a:p>
          <a:p>
            <a:pPr lvl="0" algn="just">
              <a:lnSpc>
                <a:spcPct val="100000"/>
              </a:lnSpc>
              <a:spcBef>
                <a:spcPts val="0"/>
              </a:spcBef>
            </a:pPr>
            <a:r>
              <a:rPr lang="es-ES" b="1" dirty="0"/>
              <a:t>Desvío de recursos: </a:t>
            </a:r>
            <a:r>
              <a:rPr lang="es-ES" dirty="0"/>
              <a:t>La corrupción sigue siendo un problema significativo en muchos países de América Latina, y los activos incautados y decomisados no están exentos de este riesgo. </a:t>
            </a:r>
            <a:endParaRPr lang="es-PE" dirty="0"/>
          </a:p>
          <a:p>
            <a:pPr lvl="0" algn="just">
              <a:lnSpc>
                <a:spcPct val="100000"/>
              </a:lnSpc>
              <a:spcBef>
                <a:spcPts val="0"/>
              </a:spcBef>
            </a:pPr>
            <a:r>
              <a:rPr lang="es-ES" b="1" dirty="0"/>
              <a:t>Falta de supervisión: </a:t>
            </a:r>
            <a:r>
              <a:rPr lang="es-ES" dirty="0"/>
              <a:t>La escasa supervisión y control en la gestión de estos activos permite que haya poca transparencia en su administración y uso correcto, lo que socava la confianza pública y limita su impacto positivo.</a:t>
            </a:r>
          </a:p>
          <a:p>
            <a:pPr algn="just">
              <a:lnSpc>
                <a:spcPct val="100000"/>
              </a:lnSpc>
              <a:spcBef>
                <a:spcPts val="0"/>
              </a:spcBef>
            </a:pPr>
            <a:r>
              <a:rPr lang="es-ES" b="1" dirty="0"/>
              <a:t>Burocracia y procesos ineficientes:</a:t>
            </a:r>
            <a:r>
              <a:rPr lang="es-ES" dirty="0"/>
              <a:t> La administración de los bienes decomisados a menudo depende de la finalización del proceso penal y está sujeta a proceso administrativos burocráticos largos y complicados, lo que retrasa la reutilización efectiva de estos recursos.</a:t>
            </a:r>
          </a:p>
          <a:p>
            <a:pPr lvl="0" algn="just">
              <a:lnSpc>
                <a:spcPct val="100000"/>
              </a:lnSpc>
              <a:spcBef>
                <a:spcPts val="0"/>
              </a:spcBef>
            </a:pPr>
            <a:endParaRPr lang="es-PE" b="1" dirty="0"/>
          </a:p>
          <a:p>
            <a:pPr algn="just">
              <a:lnSpc>
                <a:spcPct val="100000"/>
              </a:lnSpc>
              <a:spcBef>
                <a:spcPts val="0"/>
              </a:spcBef>
            </a:pPr>
            <a:endParaRPr lang="es-PE" dirty="0"/>
          </a:p>
          <a:p>
            <a:pPr algn="just">
              <a:lnSpc>
                <a:spcPct val="100000"/>
              </a:lnSpc>
              <a:spcBef>
                <a:spcPts val="0"/>
              </a:spcBef>
            </a:pPr>
            <a:endParaRPr dirty="0"/>
          </a:p>
        </p:txBody>
      </p:sp>
      <p:sp>
        <p:nvSpPr>
          <p:cNvPr id="145" name="Lorem Ipsum ha sido el texto de relleno estándar de las industrias desde el año 1500, cuando un impresor (N. delT.Lorem ipsum dolor sit amet,"/>
          <p:cNvSpPr txBox="1"/>
          <p:nvPr/>
        </p:nvSpPr>
        <p:spPr>
          <a:xfrm>
            <a:off x="8177320" y="1665470"/>
            <a:ext cx="7172272" cy="591614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lvl="0" algn="just">
              <a:lnSpc>
                <a:spcPct val="100000"/>
              </a:lnSpc>
              <a:spcBef>
                <a:spcPts val="0"/>
              </a:spcBef>
            </a:pPr>
            <a:r>
              <a:rPr lang="es-ES" b="1" dirty="0"/>
              <a:t>Deterioro de bienes:</a:t>
            </a:r>
            <a:r>
              <a:rPr lang="es-ES" dirty="0"/>
              <a:t> Muchos bienes decomisados, especialmente propiedades inmobiliarias o vehículos, pueden deteriorarse rápidamente si no se gestionan adecuadamente en la fase de incautación, lo que reduce su valor y su utilidad para fines sociales.</a:t>
            </a:r>
          </a:p>
          <a:p>
            <a:pPr algn="just">
              <a:lnSpc>
                <a:spcPct val="100000"/>
              </a:lnSpc>
              <a:spcBef>
                <a:spcPts val="0"/>
              </a:spcBef>
            </a:pPr>
            <a:r>
              <a:rPr lang="es-ES" b="1" dirty="0"/>
              <a:t>Amenazas y violencia:</a:t>
            </a:r>
            <a:r>
              <a:rPr lang="es-ES" dirty="0"/>
              <a:t> En ciertas regiones, el crimen organizado ejerce una fuerte resistencia frente al decomiso de los activos y la reutilización de sus bienes, llegando incluso a utilizar la violencia o las amenazas contra aquellos que intentan gestionar estos activos.</a:t>
            </a:r>
            <a:endParaRPr lang="es-PE" dirty="0"/>
          </a:p>
          <a:p>
            <a:pPr lvl="0" algn="just">
              <a:lnSpc>
                <a:spcPct val="100000"/>
              </a:lnSpc>
              <a:spcBef>
                <a:spcPts val="0"/>
              </a:spcBef>
            </a:pPr>
            <a:r>
              <a:rPr lang="es-ES" b="1" dirty="0"/>
              <a:t>Poca participación ciudadana: </a:t>
            </a:r>
            <a:r>
              <a:rPr lang="es-ES" dirty="0"/>
              <a:t>En muchas comunidades, la sociedad civil no está suficientemente informada o involucrada en los procesos de reutilización de activos decomisados. Esto limita la presión pública para que los gobiernos utilicen estos bienes de manera justa y eficiente.</a:t>
            </a:r>
            <a:endParaRPr lang="es-PE" dirty="0"/>
          </a:p>
          <a:p>
            <a:pPr algn="just">
              <a:lnSpc>
                <a:spcPct val="100000"/>
              </a:lnSpc>
              <a:spcBef>
                <a:spcPts val="0"/>
              </a:spcBef>
            </a:pPr>
            <a:r>
              <a:rPr lang="es-ES" b="1" dirty="0"/>
              <a:t>Desconfianza en las instituciones: </a:t>
            </a:r>
            <a:r>
              <a:rPr lang="es-ES" dirty="0"/>
              <a:t>La desconfianza generalizada hacia las instituciones gubernamentales puede llevar a la apatía o a la resistencia frente a los proyectos que buscan reutilizar los bienes decomisados con fines sociales.</a:t>
            </a:r>
            <a:endParaRPr lang="es-PE" dirty="0"/>
          </a:p>
        </p:txBody>
      </p:sp>
      <p:sp>
        <p:nvSpPr>
          <p:cNvPr id="149" name="Rectángulo"/>
          <p:cNvSpPr/>
          <p:nvPr/>
        </p:nvSpPr>
        <p:spPr>
          <a:xfrm rot="5400000">
            <a:off x="14998700" y="878099"/>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0" name="Rectángulo"/>
          <p:cNvSpPr/>
          <p:nvPr/>
        </p:nvSpPr>
        <p:spPr>
          <a:xfrm rot="5400000">
            <a:off x="14998700" y="4802385"/>
            <a:ext cx="2137569" cy="377430"/>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1"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rPr dirty="0"/>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rPr dirty="0"/>
              <a:t>REUNIÓN PRESENCIAL DE AGENCIAS DE DROGAS UE/CELAC EN BRUSELAS.</a:t>
            </a:r>
          </a:p>
        </p:txBody>
      </p:sp>
      <p:sp>
        <p:nvSpPr>
          <p:cNvPr id="15" name="LOREM IPSUM LOREM IPSUM LOREM IPSUMLOREM IPSUMLOREM  IPSUMLOREM IPSUM">
            <a:extLst>
              <a:ext uri="{FF2B5EF4-FFF2-40B4-BE49-F238E27FC236}">
                <a16:creationId xmlns:a16="http://schemas.microsoft.com/office/drawing/2014/main" id="{4B87AC71-0D6F-4FDE-B64A-4B8C709D42FF}"/>
              </a:ext>
            </a:extLst>
          </p:cNvPr>
          <p:cNvSpPr txBox="1"/>
          <p:nvPr/>
        </p:nvSpPr>
        <p:spPr>
          <a:xfrm>
            <a:off x="1045656" y="1428530"/>
            <a:ext cx="5801960" cy="39643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p>
            <a:pPr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MX" dirty="0"/>
              <a:t>PRINCIPALES PROBLEMAS</a:t>
            </a:r>
          </a:p>
        </p:txBody>
      </p:sp>
    </p:spTree>
    <p:extLst>
      <p:ext uri="{BB962C8B-B14F-4D97-AF65-F5344CB8AC3E}">
        <p14:creationId xmlns:p14="http://schemas.microsoft.com/office/powerpoint/2010/main" val="235167212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n" descr="Imagen"/>
          <p:cNvPicPr>
            <a:picLocks noChangeAspect="1"/>
          </p:cNvPicPr>
          <p:nvPr/>
        </p:nvPicPr>
        <p:blipFill>
          <a:blip r:embed="rId2"/>
          <a:srcRect t="4199" r="1202" b="4199"/>
          <a:stretch>
            <a:fillRect/>
          </a:stretch>
        </p:blipFill>
        <p:spPr>
          <a:xfrm>
            <a:off x="7751207" y="-10901"/>
            <a:ext cx="8343507" cy="9141584"/>
          </a:xfrm>
          <a:prstGeom prst="rect">
            <a:avLst/>
          </a:prstGeom>
          <a:ln w="3175">
            <a:miter lim="400000"/>
          </a:ln>
        </p:spPr>
      </p:pic>
      <p:sp>
        <p:nvSpPr>
          <p:cNvPr id="127"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28" name="Imagen" descr="Imagen"/>
          <p:cNvPicPr>
            <a:picLocks noChangeAspect="1"/>
          </p:cNvPicPr>
          <p:nvPr/>
        </p:nvPicPr>
        <p:blipFill>
          <a:blip r:embed="rId3"/>
          <a:stretch>
            <a:fillRect/>
          </a:stretch>
        </p:blipFill>
        <p:spPr>
          <a:xfrm>
            <a:off x="628904" y="396154"/>
            <a:ext cx="14807692" cy="566592"/>
          </a:xfrm>
          <a:prstGeom prst="rect">
            <a:avLst/>
          </a:prstGeom>
          <a:ln w="3175">
            <a:miter lim="400000"/>
          </a:ln>
        </p:spPr>
      </p:pic>
      <p:sp>
        <p:nvSpPr>
          <p:cNvPr id="129" name="Lorem Ipsum ha sido el texto de relleno estándar de las industrias desde el año 1500, cuando un impresor (N. delT.Lorem ipsum dolor sit amet,"/>
          <p:cNvSpPr txBox="1"/>
          <p:nvPr/>
        </p:nvSpPr>
        <p:spPr>
          <a:xfrm>
            <a:off x="8182083" y="1163054"/>
            <a:ext cx="7021801" cy="345393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s-419" dirty="0"/>
              <a:t>ITALIA: La Agencia Nacional de Bienes Secuestrados y Confiscados (ABNSC), ha sido el </a:t>
            </a:r>
            <a:r>
              <a:rPr lang="es-ES" dirty="0"/>
              <a:t>país pionero y más reconocido en la reutilización social de bienes decomisados. La Ley 109/1996 permitió que los bienes decomisados a la mafia fueran reutilizados para fines sociales.</a:t>
            </a:r>
            <a:r>
              <a:rPr lang="es-419" dirty="0"/>
              <a:t> Una combinación de factores que se señalan en el documento hace una referencia en el uso social de los activos decomisados, acumulando una experiencia, conocimientos y buenas prácticas que son valiosos para otros países enfrentando desafíos similares, misma que ha sido adoptada por varios países tanto en Europa como en América Latina.</a:t>
            </a:r>
            <a:endParaRPr lang="es-MX" dirty="0"/>
          </a:p>
        </p:txBody>
      </p:sp>
      <p:sp>
        <p:nvSpPr>
          <p:cNvPr id="130" name="LOREM IPSUM LOREM IPSUM LOREM IPSUM LOREM IPSUMLOREM  IPSUMLOREM IPSUM"/>
          <p:cNvSpPr txBox="1"/>
          <p:nvPr/>
        </p:nvSpPr>
        <p:spPr>
          <a:xfrm>
            <a:off x="1676400" y="1707799"/>
            <a:ext cx="5060066" cy="39643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419" sz="2600" b="0" dirty="0">
                <a:sym typeface="HK Grotesk Pro Bold"/>
              </a:rPr>
              <a:t>EXPERIENCIAS EUROPEAS</a:t>
            </a:r>
            <a:endParaRPr dirty="0"/>
          </a:p>
        </p:txBody>
      </p:sp>
      <p:sp>
        <p:nvSpPr>
          <p:cNvPr id="131" name="Lorem Ipsum ha sido el texto de relleno estándar de las industrias desde el año 1500, cuando un impresor (N. delT.Lorem ipsum dolor sit amet,"/>
          <p:cNvSpPr txBox="1"/>
          <p:nvPr/>
        </p:nvSpPr>
        <p:spPr>
          <a:xfrm>
            <a:off x="8182083" y="4992226"/>
            <a:ext cx="7027270" cy="322310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s-PE" dirty="0"/>
              <a:t>ESPAÑA: FBD, </a:t>
            </a:r>
            <a:r>
              <a:rPr lang="es-419" dirty="0"/>
              <a:t>tiene una experiencia significativa en el uso social y comunitario de los bienes decomisados, se destaca en la colaboración interinstitucional con aquellas agencias dentro de la cadena de valor de la recuperación de activos, como los organismos de investigación y judicialización de los activos, municipios y la sociedad civil. Se identifican retos principalmente en lo que respecta a los bienes inmuebles, como las cargas impositivas, deudas de condominio, deudas por derechos reales y ocupaciones</a:t>
            </a:r>
            <a:r>
              <a:rPr lang="es-PE" dirty="0"/>
              <a:t> </a:t>
            </a:r>
          </a:p>
          <a:p>
            <a:pPr algn="just">
              <a:lnSpc>
                <a:spcPct val="100000"/>
              </a:lnSpc>
              <a:spcBef>
                <a:spcPts val="600"/>
              </a:spcBef>
            </a:pPr>
            <a:endParaRPr dirty="0"/>
          </a:p>
        </p:txBody>
      </p:sp>
      <p:sp>
        <p:nvSpPr>
          <p:cNvPr id="134" name="Rectángulo"/>
          <p:cNvSpPr/>
          <p:nvPr/>
        </p:nvSpPr>
        <p:spPr>
          <a:xfrm>
            <a:off x="10236200" y="-10901"/>
            <a:ext cx="2137569" cy="377429"/>
          </a:xfrm>
          <a:prstGeom prst="rect">
            <a:avLst/>
          </a:prstGeom>
          <a:solidFill>
            <a:schemeClr val="accent5">
              <a:hueOff val="-82419"/>
              <a:satOff val="-9513"/>
              <a:lumOff val="-16343"/>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36" name="Imagen" descr="Imagen"/>
          <p:cNvPicPr>
            <a:picLocks noChangeAspect="1"/>
          </p:cNvPicPr>
          <p:nvPr/>
        </p:nvPicPr>
        <p:blipFill>
          <a:blip r:embed="rId4"/>
          <a:stretch>
            <a:fillRect/>
          </a:stretch>
        </p:blipFill>
        <p:spPr>
          <a:xfrm>
            <a:off x="1771262" y="3198850"/>
            <a:ext cx="4601365" cy="3689915"/>
          </a:xfrm>
          <a:prstGeom prst="rect">
            <a:avLst/>
          </a:prstGeom>
          <a:ln w="3175">
            <a:miter lim="400000"/>
          </a:ln>
        </p:spPr>
      </p:pic>
      <p:sp>
        <p:nvSpPr>
          <p:cNvPr id="137"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
        <p:nvSpPr>
          <p:cNvPr id="14" name="Lorem Ipsum ha sido el texto de relleno estándar de las industrias desde el año 1500, cuando un impresor (N. delT.Lorem ipsum dolor sit amet,">
            <a:extLst>
              <a:ext uri="{FF2B5EF4-FFF2-40B4-BE49-F238E27FC236}">
                <a16:creationId xmlns:a16="http://schemas.microsoft.com/office/drawing/2014/main" id="{A59B9FA7-326B-4CA7-86BE-24E2FCBF7477}"/>
              </a:ext>
            </a:extLst>
          </p:cNvPr>
          <p:cNvSpPr txBox="1"/>
          <p:nvPr/>
        </p:nvSpPr>
        <p:spPr>
          <a:xfrm>
            <a:off x="8409326" y="6603778"/>
            <a:ext cx="7027270" cy="37617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endParaRPr lang="es-PE" dirty="0"/>
          </a:p>
        </p:txBody>
      </p:sp>
    </p:spTree>
    <p:extLst>
      <p:ext uri="{BB962C8B-B14F-4D97-AF65-F5344CB8AC3E}">
        <p14:creationId xmlns:p14="http://schemas.microsoft.com/office/powerpoint/2010/main" val="154939883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41DA512BF9E793498E3011D39B1824AC" ma:contentTypeVersion="22" ma:contentTypeDescription="Crear nuevo documento." ma:contentTypeScope="" ma:versionID="fbbdc731cb5e863fb162c96bca32bf01">
  <xsd:schema xmlns:xsd="http://www.w3.org/2001/XMLSchema" xmlns:xs="http://www.w3.org/2001/XMLSchema" xmlns:p="http://schemas.microsoft.com/office/2006/metadata/properties" xmlns:ns2="33d2ceeb-fd15-4065-892e-5be14dece4ff" xmlns:ns3="14feb837-75b8-4da0-839f-eb1c5ea2152d" xmlns:ns4="61c22d5d-bdf7-4cb5-8a9c-6c28073473a9" targetNamespace="http://schemas.microsoft.com/office/2006/metadata/properties" ma:root="true" ma:fieldsID="eedea1f3a0536bbb4199cfb10e6bba52" ns2:_="" ns3:_="" ns4:_="">
    <xsd:import namespace="33d2ceeb-fd15-4065-892e-5be14dece4ff"/>
    <xsd:import namespace="14feb837-75b8-4da0-839f-eb1c5ea2152d"/>
    <xsd:import namespace="61c22d5d-bdf7-4cb5-8a9c-6c28073473a9"/>
    <xsd:element name="properties">
      <xsd:complexType>
        <xsd:sequence>
          <xsd:element name="documentManagement">
            <xsd:complexType>
              <xsd:all>
                <xsd:element ref="ns2:n72767502c1c4e9bae8ce013fdee11cf" minOccurs="0"/>
                <xsd:element ref="ns3:TaxCatchAll" minOccurs="0"/>
                <xsd:element ref="ns2:n4242925c0c540b099bbef476ae0347d" minOccurs="0"/>
                <xsd:element ref="ns2:MediaServiceMetadata" minOccurs="0"/>
                <xsd:element ref="ns2:MediaServiceFastMetadata" minOccurs="0"/>
                <xsd:element ref="ns2:MediaServiceAutoKeyPoints" minOccurs="0"/>
                <xsd:element ref="ns2:MediaServiceKeyPoints" minOccurs="0"/>
                <xsd:element ref="ns4:SharedWithUsers" minOccurs="0"/>
                <xsd:element ref="ns4: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2ceeb-fd15-4065-892e-5be14dece4ff" elementFormDefault="qualified">
    <xsd:import namespace="http://schemas.microsoft.com/office/2006/documentManagement/types"/>
    <xsd:import namespace="http://schemas.microsoft.com/office/infopath/2007/PartnerControls"/>
    <xsd:element name="n72767502c1c4e9bae8ce013fdee11cf" ma:index="9" nillable="true" ma:taxonomy="true" ma:internalName="n72767502c1c4e9bae8ce013fdee11cf" ma:taxonomyFieldName="palabrasclaveempresa" ma:displayName="Palabras clave de FIIAPP" ma:fieldId="{77276750-2c1c-4e9b-ae8c-e013fdee11cf}" ma:taxonomyMulti="true" ma:sspId="0f4afbdf-b431-4932-b70a-70c1915ab58e" ma:termSetId="ef1fcd61-6b57-4f54-bb1f-b9c1166f371e" ma:anchorId="00000000-0000-0000-0000-000000000000" ma:open="false" ma:isKeyword="false">
      <xsd:complexType>
        <xsd:sequence>
          <xsd:element ref="pc:Terms" minOccurs="0" maxOccurs="1"/>
        </xsd:sequence>
      </xsd:complexType>
    </xsd:element>
    <xsd:element name="n4242925c0c540b099bbef476ae0347d" ma:index="12" nillable="true" ma:taxonomy="true" ma:internalName="n4242925c0c540b099bbef476ae0347d" ma:taxonomyFieldName="palabrasclavesitio" ma:displayName="Palabras clave de sitio" ma:fieldId="{74242925-c0c5-40b0-99bb-ef476ae0347d}" ma:taxonomyMulti="true" ma:sspId="0f4afbdf-b431-4932-b70a-70c1915ab58e" ma:termSetId="9543e3d4-bc00-4806-8d2a-8eaffc9c5c55" ma:anchorId="00000000-0000-0000-0000-000000000000" ma:open="fals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Etiquetas de imagen" ma:readOnly="false" ma:fieldId="{5cf76f15-5ced-4ddc-b409-7134ff3c332f}" ma:taxonomyMulti="true" ma:sspId="0f4afbdf-b431-4932-b70a-70c1915ab5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feb837-75b8-4da0-839f-eb1c5ea2152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ba24d67-f076-400f-a89a-89655bed651a}" ma:internalName="TaxCatchAll" ma:showField="CatchAllData" ma:web="14feb837-75b8-4da0-839f-eb1c5ea2152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c22d5d-bdf7-4cb5-8a9c-6c28073473a9"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7D1851-31CF-434D-9A64-8358D50B485E}">
  <ds:schemaRefs>
    <ds:schemaRef ds:uri="http://schemas.microsoft.com/sharepoint/v3/contenttype/forms"/>
  </ds:schemaRefs>
</ds:datastoreItem>
</file>

<file path=customXml/itemProps2.xml><?xml version="1.0" encoding="utf-8"?>
<ds:datastoreItem xmlns:ds="http://schemas.openxmlformats.org/officeDocument/2006/customXml" ds:itemID="{2FF3D20D-BD54-4263-8396-298F5E7DA9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2ceeb-fd15-4065-892e-5be14dece4ff"/>
    <ds:schemaRef ds:uri="14feb837-75b8-4da0-839f-eb1c5ea2152d"/>
    <ds:schemaRef ds:uri="61c22d5d-bdf7-4cb5-8a9c-6c28073473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1117</TotalTime>
  <Words>2597</Words>
  <Application>Microsoft Office PowerPoint</Application>
  <PresentationFormat>Personalizado</PresentationFormat>
  <Paragraphs>154</Paragraphs>
  <Slides>13</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Arial</vt:lpstr>
      <vt:lpstr>Arial MT</vt:lpstr>
      <vt:lpstr>Helvetica Neue</vt:lpstr>
      <vt:lpstr>Helvetica Neue Light</vt:lpstr>
      <vt:lpstr>Helvetica Neue Medium</vt:lpstr>
      <vt:lpstr>HK Grotesk Pro Bold</vt:lpstr>
      <vt:lpstr>HK Grotesk Pro Medium</vt:lpstr>
      <vt:lpstr>HK Grotesk Pro Regular</vt:lpstr>
      <vt:lpstr>Wingdings</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Massimo Meccheri</dc:creator>
  <cp:lastModifiedBy>Dennis Cheng</cp:lastModifiedBy>
  <cp:revision>25</cp:revision>
  <dcterms:modified xsi:type="dcterms:W3CDTF">2024-10-05T18:13:32Z</dcterms:modified>
</cp:coreProperties>
</file>