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9144000" cx="16256000"/>
  <p:notesSz cx="6858000" cy="9144000"/>
  <p:embeddedFontLst>
    <p:embeddedFont>
      <p:font typeface="Helvetica Neue"/>
      <p:regular r:id="rId12"/>
      <p:bold r:id="rId13"/>
      <p:italic r:id="rId14"/>
      <p:boldItalic r:id="rId15"/>
    </p:embeddedFont>
    <p:embeddedFont>
      <p:font typeface="Helvetica Neue Ligh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jhH+CHyhXZXwIxd2T4AEC2iAyU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HelveticaNeue-bold.fntdata"/><Relationship Id="rId18" Type="http://schemas.openxmlformats.org/officeDocument/2006/relationships/font" Target="fonts/HelveticaNeueLight-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1.xml"/><Relationship Id="rId12" Type="http://schemas.openxmlformats.org/officeDocument/2006/relationships/font" Target="fonts/HelveticaNeue-regular.fntdata"/><Relationship Id="rId17" Type="http://schemas.openxmlformats.org/officeDocument/2006/relationships/font" Target="fonts/HelveticaNeueLight-bold.fntdata"/><Relationship Id="rId7" Type="http://schemas.openxmlformats.org/officeDocument/2006/relationships/slide" Target="slides/slide3.xml"/><Relationship Id="rId20" Type="http://customschemas.google.com/relationships/presentationmetadata" Target="metadata"/><Relationship Id="rId2" Type="http://schemas.openxmlformats.org/officeDocument/2006/relationships/presProps" Target="presProps.xml"/><Relationship Id="rId16" Type="http://schemas.openxmlformats.org/officeDocument/2006/relationships/font" Target="fonts/HelveticaNeueLight-regular.fntdata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font" Target="fonts/HelveticaNeueLight-boldItalic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HelveticaNeue-italic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7970571" y="8720666"/>
            <a:ext cx="306392" cy="290441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fotos">
  <p:cSld name="3 foto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/>
          <p:nvPr>
            <p:ph idx="2" type="pic"/>
          </p:nvPr>
        </p:nvSpPr>
        <p:spPr>
          <a:xfrm>
            <a:off x="10507133" y="4699000"/>
            <a:ext cx="4936068" cy="3699934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8"/>
          <p:cNvSpPr/>
          <p:nvPr>
            <p:ph idx="3" type="pic"/>
          </p:nvPr>
        </p:nvSpPr>
        <p:spPr>
          <a:xfrm>
            <a:off x="10507133" y="753533"/>
            <a:ext cx="4936068" cy="3699934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8"/>
          <p:cNvSpPr/>
          <p:nvPr>
            <p:ph idx="4" type="pic"/>
          </p:nvPr>
        </p:nvSpPr>
        <p:spPr>
          <a:xfrm>
            <a:off x="804333" y="753533"/>
            <a:ext cx="9448801" cy="7645401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7970571" y="8720666"/>
            <a:ext cx="306392" cy="290441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">
  <p:cSld name="Cita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idx="1" type="body"/>
          </p:nvPr>
        </p:nvSpPr>
        <p:spPr>
          <a:xfrm>
            <a:off x="1591733" y="5969000"/>
            <a:ext cx="13081001" cy="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i="1" sz="2000"/>
            </a:lvl1pPr>
            <a:lvl2pPr indent="-371475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2" type="body"/>
          </p:nvPr>
        </p:nvSpPr>
        <p:spPr>
          <a:xfrm>
            <a:off x="1591733" y="4050844"/>
            <a:ext cx="13081001" cy="551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71475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7970571" y="8720666"/>
            <a:ext cx="306392" cy="290441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/>
          <p:nvPr>
            <p:ph idx="2" type="pic"/>
          </p:nvPr>
        </p:nvSpPr>
        <p:spPr>
          <a:xfrm>
            <a:off x="-1" y="-1"/>
            <a:ext cx="16256001" cy="9144001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7970571" y="8720666"/>
            <a:ext cx="306392" cy="290441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sub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title"/>
          </p:nvPr>
        </p:nvSpPr>
        <p:spPr>
          <a:xfrm>
            <a:off x="1185333" y="1532466"/>
            <a:ext cx="13885335" cy="3098801"/>
          </a:xfrm>
          <a:prstGeom prst="rect">
            <a:avLst/>
          </a:prstGeom>
          <a:noFill/>
          <a:ln>
            <a:noFill/>
          </a:ln>
        </p:spPr>
        <p:txBody>
          <a:bodyPr anchorCtr="0" anchor="b" bIns="33850" lIns="33850" spcFirstLastPara="1" rIns="33850" wrap="square" tIns="33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1185333" y="4715933"/>
            <a:ext cx="13885335" cy="1058334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/>
            </a:lvl5pPr>
            <a:lvl6pPr indent="-37147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7970571" y="8720666"/>
            <a:ext cx="306392" cy="290441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(horizontal)">
  <p:cSld name="Foto (horizontal)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/>
          <p:nvPr>
            <p:ph idx="2" type="pic"/>
          </p:nvPr>
        </p:nvSpPr>
        <p:spPr>
          <a:xfrm>
            <a:off x="2083979" y="448733"/>
            <a:ext cx="12090401" cy="5825068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11"/>
          <p:cNvSpPr txBox="1"/>
          <p:nvPr>
            <p:ph type="title"/>
          </p:nvPr>
        </p:nvSpPr>
        <p:spPr>
          <a:xfrm>
            <a:off x="423333" y="6341533"/>
            <a:ext cx="15409334" cy="1337734"/>
          </a:xfrm>
          <a:prstGeom prst="rect">
            <a:avLst/>
          </a:prstGeom>
          <a:noFill/>
          <a:ln>
            <a:noFill/>
          </a:ln>
        </p:spPr>
        <p:txBody>
          <a:bodyPr anchorCtr="0" anchor="b" bIns="33850" lIns="33850" spcFirstLastPara="1" rIns="33850" wrap="square" tIns="33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body"/>
          </p:nvPr>
        </p:nvSpPr>
        <p:spPr>
          <a:xfrm>
            <a:off x="423333" y="7628466"/>
            <a:ext cx="15409334" cy="1058335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/>
            </a:lvl5pPr>
            <a:lvl6pPr indent="-37147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7970571" y="8720666"/>
            <a:ext cx="306392" cy="290441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(centro)">
  <p:cSld name="Título (centro)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1185333" y="3022600"/>
            <a:ext cx="13885335" cy="30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7970571" y="8720666"/>
            <a:ext cx="306392" cy="290441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(vertical)">
  <p:cSld name="Foto (vertical)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/>
          <p:nvPr>
            <p:ph idx="2" type="pic"/>
          </p:nvPr>
        </p:nvSpPr>
        <p:spPr>
          <a:xfrm>
            <a:off x="8777320" y="634999"/>
            <a:ext cx="6350001" cy="7645401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13"/>
          <p:cNvSpPr txBox="1"/>
          <p:nvPr>
            <p:ph type="title"/>
          </p:nvPr>
        </p:nvSpPr>
        <p:spPr>
          <a:xfrm>
            <a:off x="1100666" y="634999"/>
            <a:ext cx="6815668" cy="3699935"/>
          </a:xfrm>
          <a:prstGeom prst="rect">
            <a:avLst/>
          </a:prstGeom>
          <a:noFill/>
          <a:ln>
            <a:noFill/>
          </a:ln>
        </p:spPr>
        <p:txBody>
          <a:bodyPr anchorCtr="0" anchor="b" bIns="33850" lIns="33850" spcFirstLastPara="1" rIns="33850" wrap="square" tIns="33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" type="body"/>
          </p:nvPr>
        </p:nvSpPr>
        <p:spPr>
          <a:xfrm>
            <a:off x="1100666" y="4351866"/>
            <a:ext cx="6815668" cy="3818468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/>
            </a:lvl5pPr>
            <a:lvl6pPr indent="-37147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7970571" y="8720666"/>
            <a:ext cx="306392" cy="290441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(arriba)">
  <p:cSld name="Título (arriba)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1126066" y="237066"/>
            <a:ext cx="14003869" cy="1524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7970571" y="8720666"/>
            <a:ext cx="306392" cy="290441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viñetas">
  <p:cSld name="Título y viñeta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1126066" y="237066"/>
            <a:ext cx="14003869" cy="1524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1126066" y="2099733"/>
            <a:ext cx="14003869" cy="619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normAutofit/>
          </a:bodyPr>
          <a:lstStyle>
            <a:lvl1pPr indent="-482600" lvl="0" marL="457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/>
            </a:lvl1pPr>
            <a:lvl2pPr indent="-482600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/>
            </a:lvl2pPr>
            <a:lvl3pPr indent="-482600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/>
            </a:lvl3pPr>
            <a:lvl4pPr indent="-482600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/>
            </a:lvl4pPr>
            <a:lvl5pPr indent="-482600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/>
            </a:lvl5pPr>
            <a:lvl6pPr indent="-37147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7970571" y="8720666"/>
            <a:ext cx="306392" cy="290441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viñetas y foto">
  <p:cSld name="Título, viñetas y fot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>
            <p:ph idx="2" type="pic"/>
          </p:nvPr>
        </p:nvSpPr>
        <p:spPr>
          <a:xfrm>
            <a:off x="8779933" y="2099733"/>
            <a:ext cx="6350001" cy="6197601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6"/>
          <p:cNvSpPr txBox="1"/>
          <p:nvPr>
            <p:ph type="title"/>
          </p:nvPr>
        </p:nvSpPr>
        <p:spPr>
          <a:xfrm>
            <a:off x="1126066" y="237066"/>
            <a:ext cx="14003869" cy="1524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1126066" y="2099733"/>
            <a:ext cx="6815668" cy="619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normAutofit/>
          </a:bodyPr>
          <a:lstStyle>
            <a:lvl1pPr indent="-419100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/>
            </a:lvl1pPr>
            <a:lvl2pPr indent="-419100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/>
            </a:lvl2pPr>
            <a:lvl3pPr indent="-419100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/>
            </a:lvl3pPr>
            <a:lvl4pPr indent="-419100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/>
            </a:lvl4pPr>
            <a:lvl5pPr indent="-419100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/>
            </a:lvl5pPr>
            <a:lvl6pPr indent="-37147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7970571" y="8720666"/>
            <a:ext cx="306392" cy="290441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ñetas">
  <p:cSld name="Viñeta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idx="1" type="body"/>
          </p:nvPr>
        </p:nvSpPr>
        <p:spPr>
          <a:xfrm>
            <a:off x="1126066" y="1185333"/>
            <a:ext cx="14003869" cy="677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normAutofit/>
          </a:bodyPr>
          <a:lstStyle>
            <a:lvl1pPr indent="-482600" lvl="0" marL="457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/>
            </a:lvl1pPr>
            <a:lvl2pPr indent="-482600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/>
            </a:lvl2pPr>
            <a:lvl3pPr indent="-482600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/>
            </a:lvl3pPr>
            <a:lvl4pPr indent="-482600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/>
            </a:lvl4pPr>
            <a:lvl5pPr indent="-482600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/>
            </a:lvl5pPr>
            <a:lvl6pPr indent="-37147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7970571" y="8720666"/>
            <a:ext cx="306392" cy="290441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1126066" y="237066"/>
            <a:ext cx="14003869" cy="1524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"/>
              <a:buNone/>
              <a:defRPr b="0" i="0" sz="7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"/>
              <a:buNone/>
              <a:defRPr b="0" i="0" sz="7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"/>
              <a:buNone/>
              <a:defRPr b="0" i="0" sz="7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"/>
              <a:buNone/>
              <a:defRPr b="0" i="0" sz="7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"/>
              <a:buNone/>
              <a:defRPr b="0" i="0" sz="7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"/>
              <a:buNone/>
              <a:defRPr b="0" i="0" sz="7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"/>
              <a:buNone/>
              <a:defRPr b="0" i="0" sz="7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"/>
              <a:buNone/>
              <a:defRPr b="0" i="0" sz="7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"/>
              <a:buNone/>
              <a:defRPr b="0" i="0" sz="7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1126066" y="2099733"/>
            <a:ext cx="14003869" cy="619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normAutofit/>
          </a:bodyPr>
          <a:lstStyle>
            <a:lvl1pPr indent="-498475" lvl="0" marL="4572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b="0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98475" lvl="1" marL="9144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b="0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98475" lvl="2" marL="13716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b="0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98475" lvl="3" marL="18288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b="0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98475" lvl="4" marL="22860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b="0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98475" lvl="5" marL="27432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b="0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98475" lvl="6" marL="32004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b="0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98475" lvl="7" marL="36576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b="0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98475" lvl="8" marL="41148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b="0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7970571" y="8720666"/>
            <a:ext cx="306392" cy="290441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59" name="Google Shape;5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41300"/>
            <a:ext cx="16256000" cy="792760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419100" y="283633"/>
            <a:ext cx="9922426" cy="4385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b="0" i="0" lang="es-MX" sz="5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Desafíos compartidos entre las regiones UE/CELAC en materia de drogas -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b="0" i="0" lang="es-MX" sz="5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Reunión presencial de Agencias de drogas UE/CELAC en Bruselas.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482600" y="5306483"/>
            <a:ext cx="2998513" cy="563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Bruselas, Bélgica</a:t>
            </a:r>
            <a:endParaRPr/>
          </a:p>
        </p:txBody>
      </p:sp>
      <p:sp>
        <p:nvSpPr>
          <p:cNvPr id="62" name="Google Shape;62;p1"/>
          <p:cNvSpPr txBox="1"/>
          <p:nvPr/>
        </p:nvSpPr>
        <p:spPr>
          <a:xfrm>
            <a:off x="686667" y="6131983"/>
            <a:ext cx="4297343" cy="563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8-10 de Octubre de 2024</a:t>
            </a:r>
            <a:endParaRPr/>
          </a:p>
        </p:txBody>
      </p:sp>
      <p:sp>
        <p:nvSpPr>
          <p:cNvPr id="63" name="Google Shape;63;p1"/>
          <p:cNvSpPr/>
          <p:nvPr/>
        </p:nvSpPr>
        <p:spPr>
          <a:xfrm>
            <a:off x="495300" y="6014508"/>
            <a:ext cx="4680077" cy="772584"/>
          </a:xfrm>
          <a:prstGeom prst="rect">
            <a:avLst/>
          </a:prstGeom>
          <a:noFill/>
          <a:ln cap="flat" cmpd="sng" w="127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Logos_castellano.jpg" id="64" name="Google Shape;6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389476"/>
            <a:ext cx="16256000" cy="173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69" name="Google Shape;69;p2"/>
          <p:cNvPicPr preferRelativeResize="0"/>
          <p:nvPr/>
        </p:nvPicPr>
        <p:blipFill rotWithShape="1">
          <a:blip r:embed="rId3">
            <a:alphaModFix/>
          </a:blip>
          <a:srcRect b="4199" l="0" r="1202" t="4198"/>
          <a:stretch/>
        </p:blipFill>
        <p:spPr>
          <a:xfrm>
            <a:off x="7927927" y="679450"/>
            <a:ext cx="8343507" cy="914158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-12700" y="8356663"/>
            <a:ext cx="16281400" cy="787337"/>
          </a:xfrm>
          <a:prstGeom prst="rect">
            <a:avLst/>
          </a:prstGeom>
          <a:gradFill>
            <a:gsLst>
              <a:gs pos="0">
                <a:srgbClr val="F3B802"/>
              </a:gs>
              <a:gs pos="100000">
                <a:srgbClr val="EB220C"/>
              </a:gs>
            </a:gsLst>
            <a:lin ang="108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" id="71" name="Google Shape;7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904" y="396154"/>
            <a:ext cx="14807692" cy="56659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/>
          <p:nvPr/>
        </p:nvSpPr>
        <p:spPr>
          <a:xfrm>
            <a:off x="9094385" y="-1440622"/>
            <a:ext cx="6347680" cy="7808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238125" marR="0" rtl="0" algn="ctr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38125" marR="0" rtl="0" algn="ctr">
              <a:lnSpc>
                <a:spcPct val="134375"/>
              </a:lnSpc>
              <a:spcBef>
                <a:spcPts val="150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38125" marR="0" rtl="0" algn="ctr">
              <a:lnSpc>
                <a:spcPct val="134375"/>
              </a:lnSpc>
              <a:spcBef>
                <a:spcPts val="150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4375"/>
              </a:lnSpc>
              <a:spcBef>
                <a:spcPts val="150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</a:pPr>
            <a:r>
              <a:rPr b="0" i="0" lang="es-MX" sz="3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Los Sistemas de Alerta Temprana como un área clave del fortalecimiento de los Observatorios Nacionales de Drogas</a:t>
            </a:r>
            <a:endParaRPr/>
          </a:p>
          <a:p>
            <a:pPr indent="0" lvl="0" marL="238125" marR="0" rtl="0" algn="ctr">
              <a:lnSpc>
                <a:spcPct val="134375"/>
              </a:lnSpc>
              <a:spcBef>
                <a:spcPts val="150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4375"/>
              </a:lnSpc>
              <a:spcBef>
                <a:spcPts val="150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</a:pPr>
            <a:r>
              <a:rPr b="0" i="0" lang="es-MX" sz="3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Líneas de trabajo del Programa COPOLAD</a:t>
            </a:r>
            <a:endParaRPr/>
          </a:p>
          <a:p>
            <a:pPr indent="0" lvl="0" marL="0" marR="0" rtl="0" algn="ctr">
              <a:lnSpc>
                <a:spcPct val="134375"/>
              </a:lnSpc>
              <a:spcBef>
                <a:spcPts val="150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495292" y="1068402"/>
            <a:ext cx="7232864" cy="1469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s-MX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SESIÓN 3 –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Observatorios Nacionales de Drogas y NSP.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Importancia de los SAT. </a:t>
            </a:r>
            <a:endParaRPr/>
          </a:p>
        </p:txBody>
      </p:sp>
      <p:sp>
        <p:nvSpPr>
          <p:cNvPr id="74" name="Google Shape;74;p2"/>
          <p:cNvSpPr txBox="1"/>
          <p:nvPr/>
        </p:nvSpPr>
        <p:spPr>
          <a:xfrm>
            <a:off x="9094385" y="3660014"/>
            <a:ext cx="6347680" cy="376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9094385" y="5044314"/>
            <a:ext cx="6347680" cy="376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9094385" y="6428614"/>
            <a:ext cx="6347680" cy="376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0236200" y="-10901"/>
            <a:ext cx="2137569" cy="377429"/>
          </a:xfrm>
          <a:prstGeom prst="rect">
            <a:avLst/>
          </a:prstGeom>
          <a:solidFill>
            <a:srgbClr val="EB22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14135100" y="-10901"/>
            <a:ext cx="2137569" cy="377429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" id="79" name="Google Shape;7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71262" y="3198850"/>
            <a:ext cx="4601365" cy="368991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"/>
          <p:cNvSpPr txBox="1"/>
          <p:nvPr/>
        </p:nvSpPr>
        <p:spPr>
          <a:xfrm>
            <a:off x="495291" y="8551365"/>
            <a:ext cx="5088298" cy="397934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DESAFÍOS COMPARTIDOS ENTRE LAS REGIONES UE/CELAC EN MATERIA DE DROGAS -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REUNIÓN PRESENCIAL DE AGENCIAS DE DROGAS UE/CELAC EN BRUSELAS.</a:t>
            </a:r>
            <a:endParaRPr/>
          </a:p>
        </p:txBody>
      </p:sp>
      <p:sp>
        <p:nvSpPr>
          <p:cNvPr id="81" name="Google Shape;81;p2"/>
          <p:cNvSpPr txBox="1"/>
          <p:nvPr/>
        </p:nvSpPr>
        <p:spPr>
          <a:xfrm>
            <a:off x="679326" y="7264883"/>
            <a:ext cx="11386601" cy="437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Graciela Ahumada – Task Force Fortalecimiento de los OND – COPOLAD III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86" name="Google Shape;86;p3"/>
          <p:cNvPicPr preferRelativeResize="0"/>
          <p:nvPr/>
        </p:nvPicPr>
        <p:blipFill rotWithShape="1">
          <a:blip r:embed="rId3">
            <a:alphaModFix/>
          </a:blip>
          <a:srcRect b="4199" l="0" r="1202" t="4198"/>
          <a:stretch/>
        </p:blipFill>
        <p:spPr>
          <a:xfrm>
            <a:off x="7956769" y="-192285"/>
            <a:ext cx="8343507" cy="914158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/>
          <p:nvPr/>
        </p:nvSpPr>
        <p:spPr>
          <a:xfrm>
            <a:off x="-12700" y="8356663"/>
            <a:ext cx="16281400" cy="787337"/>
          </a:xfrm>
          <a:prstGeom prst="rect">
            <a:avLst/>
          </a:prstGeom>
          <a:gradFill>
            <a:gsLst>
              <a:gs pos="0">
                <a:srgbClr val="F3B802"/>
              </a:gs>
              <a:gs pos="100000">
                <a:srgbClr val="EB220C"/>
              </a:gs>
            </a:gsLst>
            <a:lin ang="108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" id="88" name="Google Shape;8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904" y="396154"/>
            <a:ext cx="14807692" cy="56659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 txBox="1"/>
          <p:nvPr/>
        </p:nvSpPr>
        <p:spPr>
          <a:xfrm>
            <a:off x="1625765" y="2938260"/>
            <a:ext cx="5382431" cy="549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1625765" y="4576560"/>
            <a:ext cx="5382431" cy="549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1625765" y="6263882"/>
            <a:ext cx="5382431" cy="549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8537391" y="2560145"/>
            <a:ext cx="6282347" cy="130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15875" lvl="0" marL="238125" marR="0" rtl="0" algn="l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79166"/>
              </a:lnSpc>
              <a:spcBef>
                <a:spcPts val="150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9437308" y="4576560"/>
            <a:ext cx="5382430" cy="549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9437308" y="6263882"/>
            <a:ext cx="5382430" cy="549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1676400" y="1364427"/>
            <a:ext cx="5801960" cy="573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361C"/>
              </a:buClr>
              <a:buSzPts val="4000"/>
              <a:buFont typeface="Arial"/>
              <a:buNone/>
            </a:pPr>
            <a:r>
              <a:rPr b="0" i="0" lang="es-MX" sz="4000" u="none" cap="none" strike="noStrike">
                <a:solidFill>
                  <a:srgbClr val="ED361C"/>
                </a:solidFill>
                <a:latin typeface="Arial"/>
                <a:ea typeface="Arial"/>
                <a:cs typeface="Arial"/>
                <a:sym typeface="Arial"/>
              </a:rPr>
              <a:t>COPOLAD I 2011-2014</a:t>
            </a:r>
            <a:endParaRPr/>
          </a:p>
        </p:txBody>
      </p:sp>
      <p:sp>
        <p:nvSpPr>
          <p:cNvPr id="96" name="Google Shape;96;p3"/>
          <p:cNvSpPr/>
          <p:nvPr/>
        </p:nvSpPr>
        <p:spPr>
          <a:xfrm rot="5400000">
            <a:off x="14998700" y="878099"/>
            <a:ext cx="2137569" cy="377429"/>
          </a:xfrm>
          <a:prstGeom prst="rect">
            <a:avLst/>
          </a:prstGeom>
          <a:solidFill>
            <a:srgbClr val="E6343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p3"/>
          <p:cNvSpPr/>
          <p:nvPr/>
        </p:nvSpPr>
        <p:spPr>
          <a:xfrm rot="5400000">
            <a:off x="14998700" y="4802385"/>
            <a:ext cx="2137569" cy="377430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95291" y="8551365"/>
            <a:ext cx="5088298" cy="397934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DESAFÍOS COMPARTIDOS ENTRE LAS REGIONES UE/CELAC EN MATERIA DE DROGAS -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REUNIÓN PRESENCIAL DE AGENCIAS DE DROGAS UE/CELAC EN BRUSELAS.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222283" y="2197224"/>
            <a:ext cx="814110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Analizar la situación existente en los distintos países en relación a los sistemas de recopilación de información sobre nuevas drogas o nuevos usos de drogas (Sistemas de Alerta Rápida).</a:t>
            </a:r>
            <a:endParaRPr/>
          </a:p>
        </p:txBody>
      </p:sp>
      <p:sp>
        <p:nvSpPr>
          <p:cNvPr id="100" name="Google Shape;100;p3"/>
          <p:cNvSpPr txBox="1"/>
          <p:nvPr/>
        </p:nvSpPr>
        <p:spPr>
          <a:xfrm>
            <a:off x="214908" y="4026534"/>
            <a:ext cx="76458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Creación de las bases para el establecimiento de una Red de Alerta Rápida sobre nuevas sustancias o nuevos usos de drogas, que permita una comunicación ágil entr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AL y la UE </a:t>
            </a:r>
            <a:endParaRPr b="1"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-199089" y="6007621"/>
            <a:ext cx="815585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País líder: Brasil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Apoyo: EMCDDA, OID-CICAD, GLOBAL SMART-CICAD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Colombia (2013) Uruguay (2014) 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8466964" y="5502849"/>
            <a:ext cx="57320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8411677" y="2419733"/>
            <a:ext cx="7565319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Normativas y recomendaciones: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1997 UE Acción Común sobre Nuevas Drogas Sintéticas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(detectar/evaluar riesgos/medidas de control)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Definición de NDS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2005 UE NSP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Δ cantidad de usuarios y NSP, ≠ motivaciones, Δ intoxicaciones graves/fatales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2012 Comisión Estupefacientes /ONU Resolución 55/1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108" name="Google Shape;108;p4"/>
          <p:cNvPicPr preferRelativeResize="0"/>
          <p:nvPr/>
        </p:nvPicPr>
        <p:blipFill rotWithShape="1">
          <a:blip r:embed="rId3">
            <a:alphaModFix/>
          </a:blip>
          <a:srcRect b="4199" l="0" r="1202" t="4198"/>
          <a:stretch/>
        </p:blipFill>
        <p:spPr>
          <a:xfrm>
            <a:off x="7956769" y="-192285"/>
            <a:ext cx="8343507" cy="914158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-12700" y="8356663"/>
            <a:ext cx="16281400" cy="787337"/>
          </a:xfrm>
          <a:prstGeom prst="rect">
            <a:avLst/>
          </a:prstGeom>
          <a:gradFill>
            <a:gsLst>
              <a:gs pos="0">
                <a:srgbClr val="F3B802"/>
              </a:gs>
              <a:gs pos="100000">
                <a:srgbClr val="EB220C"/>
              </a:gs>
            </a:gsLst>
            <a:lin ang="108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" id="110" name="Google Shape;1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904" y="396154"/>
            <a:ext cx="14807692" cy="56659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1625765" y="2938260"/>
            <a:ext cx="5382431" cy="549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1625765" y="4576560"/>
            <a:ext cx="5382431" cy="549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1625765" y="6263882"/>
            <a:ext cx="5382431" cy="549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537391" y="2560145"/>
            <a:ext cx="6282347" cy="130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15875" lvl="0" marL="238125" marR="0" rtl="0" algn="l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79166"/>
              </a:lnSpc>
              <a:spcBef>
                <a:spcPts val="150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9437308" y="4576560"/>
            <a:ext cx="5382430" cy="549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9437308" y="6263882"/>
            <a:ext cx="5382430" cy="549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1676400" y="1364427"/>
            <a:ext cx="5801960" cy="573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361C"/>
              </a:buClr>
              <a:buSzPts val="4000"/>
              <a:buFont typeface="Arial"/>
              <a:buNone/>
            </a:pPr>
            <a:r>
              <a:rPr b="0" i="0" lang="es-MX" sz="4000" u="none" cap="none" strike="noStrike">
                <a:solidFill>
                  <a:srgbClr val="ED361C"/>
                </a:solidFill>
                <a:latin typeface="Arial"/>
                <a:ea typeface="Arial"/>
                <a:cs typeface="Arial"/>
                <a:sym typeface="Arial"/>
              </a:rPr>
              <a:t>COPOLAD II 2016-2020</a:t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 rot="5400000">
            <a:off x="14998700" y="878099"/>
            <a:ext cx="2137569" cy="377429"/>
          </a:xfrm>
          <a:prstGeom prst="rect">
            <a:avLst/>
          </a:prstGeom>
          <a:solidFill>
            <a:srgbClr val="E6343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4"/>
          <p:cNvSpPr/>
          <p:nvPr/>
        </p:nvSpPr>
        <p:spPr>
          <a:xfrm rot="5400000">
            <a:off x="14998700" y="4802385"/>
            <a:ext cx="2137569" cy="377430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95291" y="8551365"/>
            <a:ext cx="5088298" cy="397934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DESAFÍOS COMPARTIDOS ENTRE LAS REGIONES UE/CELAC EN MATERIA DE DROGAS -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REUNIÓN PRESENCIAL DE AGENCIAS DE DROGAS UE/CELAC EN BRUSELAS.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222283" y="2197224"/>
            <a:ext cx="814110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Actividad 1.3. “Promoción y facilitación de la creación de Sistemas de Alerta Tempranas de ámbito nacional en los países CELAC”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214908" y="4026534"/>
            <a:ext cx="7645663" cy="372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Promover la adopción de acuerdos sostenibles de intercambio de información entre Agencias Nacionales, OND y otras partes interesadas de los países de la CELAC, que pueden aportar información para identificar y afrontar los retos planteados por nuevas drogas o nuevos usos de drogas.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Trabajo conjunto entre el OID-CICAD, EMCDDA, GLOBAL SMART-UNODC Y COPOLAD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8466964" y="5502849"/>
            <a:ext cx="57320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8111375" y="1020362"/>
            <a:ext cx="7565319" cy="637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Grupo de trabajo 🡪 Colombia, Uruguay y Trinidad y Tobago,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Apoyo 🡪 Portugal, Rep. Checa y Polonia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Estado de situación 🡪 características y alcances de los SAT en drogas en </a:t>
            </a: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Argentina, Brasil, Colombia, Chile, Ecuador, Perú y Uruguay y en los países del Caribe: Antigua y Barbuda, Barbados, Jamaica y Trinidad y Tobago (sept. 2017)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Reuniones de trabajo, capacitación y elaboración del Manual de implementación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Fortalecimiento de SATs🡪 </a:t>
            </a: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Colombia, Uruguay, Argentina, Chile y Trinidad y Tobago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Implementación 🡪 </a:t>
            </a: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Jamaica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Fase inicial 🡪 </a:t>
            </a: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Bahamas, Ecuador y Perú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129" name="Google Shape;129;p5"/>
          <p:cNvPicPr preferRelativeResize="0"/>
          <p:nvPr/>
        </p:nvPicPr>
        <p:blipFill rotWithShape="1">
          <a:blip r:embed="rId3">
            <a:alphaModFix/>
          </a:blip>
          <a:srcRect b="4199" l="0" r="1202" t="4198"/>
          <a:stretch/>
        </p:blipFill>
        <p:spPr>
          <a:xfrm>
            <a:off x="7905971" y="1208"/>
            <a:ext cx="8343507" cy="914158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/>
          <p:nvPr/>
        </p:nvSpPr>
        <p:spPr>
          <a:xfrm>
            <a:off x="-12700" y="8356663"/>
            <a:ext cx="16281400" cy="787337"/>
          </a:xfrm>
          <a:prstGeom prst="rect">
            <a:avLst/>
          </a:prstGeom>
          <a:gradFill>
            <a:gsLst>
              <a:gs pos="0">
                <a:srgbClr val="F3B802"/>
              </a:gs>
              <a:gs pos="100000">
                <a:srgbClr val="EB220C"/>
              </a:gs>
            </a:gsLst>
            <a:lin ang="108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" id="131" name="Google Shape;1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904" y="396154"/>
            <a:ext cx="14807692" cy="56659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9094385" y="1425547"/>
            <a:ext cx="6347680" cy="2076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238125" marR="0" rtl="0" algn="ctr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38125" marR="0" rtl="0" algn="ctr">
              <a:lnSpc>
                <a:spcPct val="134375"/>
              </a:lnSpc>
              <a:spcBef>
                <a:spcPts val="150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4375"/>
              </a:lnSpc>
              <a:spcBef>
                <a:spcPts val="150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933227" y="1602882"/>
            <a:ext cx="7232864" cy="470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s-MX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Manual destinado a los OND de ALC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9094385" y="3660014"/>
            <a:ext cx="6347680" cy="376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9094385" y="5044314"/>
            <a:ext cx="6347680" cy="376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9094385" y="6428614"/>
            <a:ext cx="6347680" cy="376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10236200" y="-10901"/>
            <a:ext cx="2137569" cy="377429"/>
          </a:xfrm>
          <a:prstGeom prst="rect">
            <a:avLst/>
          </a:prstGeom>
          <a:solidFill>
            <a:srgbClr val="EB22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14135100" y="-10901"/>
            <a:ext cx="2137569" cy="377429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" id="139" name="Google Shape;13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71262" y="3198850"/>
            <a:ext cx="4601365" cy="368991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495291" y="8551365"/>
            <a:ext cx="5088298" cy="397934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DESAFÍOS COMPARTIDOS ENTRE LAS REGIONES UE/CELAC EN MATERIA DE DROGAS -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REUNIÓN PRESENCIAL DE AGENCIAS DE DROGAS UE/CELAC EN BRUSELAS.</a:t>
            </a:r>
            <a:endParaRPr/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78401" y="981541"/>
            <a:ext cx="2609314" cy="339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994991" y="3567961"/>
            <a:ext cx="2639797" cy="37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147" name="Google Shape;147;p6"/>
          <p:cNvPicPr preferRelativeResize="0"/>
          <p:nvPr/>
        </p:nvPicPr>
        <p:blipFill rotWithShape="1">
          <a:blip r:embed="rId3">
            <a:alphaModFix/>
          </a:blip>
          <a:srcRect b="4199" l="0" r="1202" t="4198"/>
          <a:stretch/>
        </p:blipFill>
        <p:spPr>
          <a:xfrm>
            <a:off x="7956769" y="-192285"/>
            <a:ext cx="8343507" cy="914158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/>
          <p:nvPr/>
        </p:nvSpPr>
        <p:spPr>
          <a:xfrm>
            <a:off x="-12700" y="8356663"/>
            <a:ext cx="16281400" cy="787337"/>
          </a:xfrm>
          <a:prstGeom prst="rect">
            <a:avLst/>
          </a:prstGeom>
          <a:gradFill>
            <a:gsLst>
              <a:gs pos="0">
                <a:srgbClr val="F3B802"/>
              </a:gs>
              <a:gs pos="100000">
                <a:srgbClr val="EB220C"/>
              </a:gs>
            </a:gsLst>
            <a:lin ang="108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" id="149" name="Google Shape;1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904" y="396154"/>
            <a:ext cx="14807692" cy="56659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1625765" y="2938260"/>
            <a:ext cx="5382431" cy="549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1625765" y="4576560"/>
            <a:ext cx="5382431" cy="549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1625765" y="6263882"/>
            <a:ext cx="5382431" cy="549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8537391" y="2560145"/>
            <a:ext cx="6282347" cy="130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15875" lvl="0" marL="238125" marR="0" rtl="0" algn="l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79166"/>
              </a:lnSpc>
              <a:spcBef>
                <a:spcPts val="150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9437308" y="4576560"/>
            <a:ext cx="5382430" cy="549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79375" lvl="0" marL="238125" marR="0" rtl="0" algn="l"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9437308" y="6263882"/>
            <a:ext cx="5382430" cy="549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1676400" y="1364427"/>
            <a:ext cx="5801960" cy="573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361C"/>
              </a:buClr>
              <a:buSzPts val="4000"/>
              <a:buFont typeface="Arial"/>
              <a:buNone/>
            </a:pPr>
            <a:r>
              <a:rPr b="0" i="0" lang="es-MX" sz="4000" u="none" cap="none" strike="noStrike">
                <a:solidFill>
                  <a:srgbClr val="ED361C"/>
                </a:solidFill>
                <a:latin typeface="Arial"/>
                <a:ea typeface="Arial"/>
                <a:cs typeface="Arial"/>
                <a:sym typeface="Arial"/>
              </a:rPr>
              <a:t>COPOLAD III 2021-2024</a:t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 rot="5400000">
            <a:off x="14998700" y="878099"/>
            <a:ext cx="2137569" cy="377429"/>
          </a:xfrm>
          <a:prstGeom prst="rect">
            <a:avLst/>
          </a:prstGeom>
          <a:solidFill>
            <a:srgbClr val="E6343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6"/>
          <p:cNvSpPr/>
          <p:nvPr/>
        </p:nvSpPr>
        <p:spPr>
          <a:xfrm rot="5400000">
            <a:off x="14998700" y="4802385"/>
            <a:ext cx="2137569" cy="377430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495291" y="8551365"/>
            <a:ext cx="5088298" cy="397934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DESAFÍOS COMPARTIDOS ENTRE LAS REGIONES UE/CELAC EN MATERIA DE DROGAS -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REUNIÓN PRESENCIAL DE AGENCIAS DE DROGAS UE/CELAC EN BRUSELAS.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222283" y="2197224"/>
            <a:ext cx="814110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Línea de trabajo 1.5: Desarrollo y fortalecimiento de los Sistemas nacionales de Alerta Temprana, a cargo de EUDA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Capacitación en nuevas metodologías: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Análisis de aguas residuales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Encuestas web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Análisis prospectivo 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8108530" y="906361"/>
            <a:ext cx="7645663" cy="7417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Talleres co-organizados </a:t>
            </a: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EUDA-COPOLAD - OID/CICAD con el apoyo de SENDA. Chile, abril 2023.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Capacidad analítica de los Sistemas Nacionales de Alerta Temprana y los Observatorios Nacionales de Drogas: actualizaciones y nuevas perspectivas.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Seminario y lanzamiento del SAT en Jamaica</a:t>
            </a: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junto a CICAD. Febrero 2024.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Taller en línea</a:t>
            </a: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Fortalecimiento de capacidades en Sistemas de Alerta Temprana. Marzo 2024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Apoyo para el diseño de estudios de Aguas residuales</a:t>
            </a: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Argentina, Chile y Uruguay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Apoyo diseño encuestas web </a:t>
            </a: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Uruguay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Capacitación en línea Análisis Prospectivo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Octubre 15/2024 países del Caribe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8466964" y="5502849"/>
            <a:ext cx="57320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167" name="Google Shape;1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2286"/>
            <a:ext cx="10680700" cy="9139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68" name="Google Shape;16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4737" y="2139943"/>
            <a:ext cx="3413126" cy="661671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/>
          <p:nvPr/>
        </p:nvSpPr>
        <p:spPr>
          <a:xfrm>
            <a:off x="-12700" y="8356663"/>
            <a:ext cx="16281400" cy="787337"/>
          </a:xfrm>
          <a:prstGeom prst="rect">
            <a:avLst/>
          </a:prstGeom>
          <a:gradFill>
            <a:gsLst>
              <a:gs pos="0">
                <a:srgbClr val="F3B802"/>
              </a:gs>
              <a:gs pos="100000">
                <a:srgbClr val="EB220C"/>
              </a:gs>
            </a:gsLst>
            <a:lin ang="108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" id="170" name="Google Shape;17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904" y="396154"/>
            <a:ext cx="14807692" cy="56659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11055608" y="4261080"/>
            <a:ext cx="4568964" cy="56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None/>
            </a:pPr>
            <a:r>
              <a:rPr b="0" i="0" lang="es-MX" sz="32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10991093" y="2933798"/>
            <a:ext cx="4568964" cy="330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103187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125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10991093" y="4208060"/>
            <a:ext cx="4568964" cy="4992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23812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Arial"/>
              <a:buChar char="•"/>
            </a:pPr>
            <a:r>
              <a:rPr b="1" i="0" lang="es-MX" sz="2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Gracias por la atención!</a:t>
            </a:r>
            <a:endParaRPr b="1" i="0" sz="28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10991093" y="7035898"/>
            <a:ext cx="4568964" cy="330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-103187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125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 rot="5400000">
            <a:off x="14998700" y="878099"/>
            <a:ext cx="2137569" cy="377429"/>
          </a:xfrm>
          <a:prstGeom prst="rect">
            <a:avLst/>
          </a:prstGeom>
          <a:solidFill>
            <a:srgbClr val="E6343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7"/>
          <p:cNvSpPr/>
          <p:nvPr/>
        </p:nvSpPr>
        <p:spPr>
          <a:xfrm rot="5400000">
            <a:off x="14998700" y="4802385"/>
            <a:ext cx="2137569" cy="377430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" id="177" name="Google Shape;17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987" y="2186787"/>
            <a:ext cx="2586026" cy="2586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78" name="Google Shape;17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28287" y="2186787"/>
            <a:ext cx="2586026" cy="2586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79" name="Google Shape;17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44587" y="2186787"/>
            <a:ext cx="2586026" cy="2586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80" name="Google Shape;18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987" y="5463499"/>
            <a:ext cx="2586026" cy="2586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81" name="Google Shape;18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28287" y="5463499"/>
            <a:ext cx="2586026" cy="2586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82" name="Google Shape;18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44587" y="5463499"/>
            <a:ext cx="2586026" cy="2586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 txBox="1"/>
          <p:nvPr/>
        </p:nvSpPr>
        <p:spPr>
          <a:xfrm>
            <a:off x="1663700" y="1186084"/>
            <a:ext cx="5801960" cy="396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361C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1416562" y="3204633"/>
            <a:ext cx="976876" cy="550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4832862" y="3204633"/>
            <a:ext cx="976876" cy="550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8249162" y="3204633"/>
            <a:ext cx="976876" cy="550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1416562" y="6481344"/>
            <a:ext cx="976876" cy="550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4832862" y="6481344"/>
            <a:ext cx="976876" cy="550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8249162" y="6481344"/>
            <a:ext cx="976876" cy="550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495291" y="8551365"/>
            <a:ext cx="5088298" cy="397934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DESAFÍOS COMPARTIDOS ENTRE LAS REGIONES UE/CELAC EN MATERIA DE DROGAS -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REUNIÓN PRESENCIAL DE AGENCIAS DE DROGAS UE/CELAC EN BRUSELAS.</a:t>
            </a:r>
            <a:endParaRPr/>
          </a:p>
        </p:txBody>
      </p:sp>
      <p:sp>
        <p:nvSpPr>
          <p:cNvPr id="191" name="Google Shape;191;p7"/>
          <p:cNvSpPr txBox="1"/>
          <p:nvPr/>
        </p:nvSpPr>
        <p:spPr>
          <a:xfrm>
            <a:off x="988142" y="3225141"/>
            <a:ext cx="2043900" cy="991723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PENSAR EN CLAVE SAT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4324360" y="3195347"/>
            <a:ext cx="1794827" cy="6839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CONSOLIDAR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REDES</a:t>
            </a:r>
            <a:endParaRPr/>
          </a:p>
        </p:txBody>
      </p:sp>
      <p:sp>
        <p:nvSpPr>
          <p:cNvPr id="193" name="Google Shape;193;p7"/>
          <p:cNvSpPr txBox="1"/>
          <p:nvPr/>
        </p:nvSpPr>
        <p:spPr>
          <a:xfrm>
            <a:off x="7684975" y="3071020"/>
            <a:ext cx="2137871" cy="6839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CIENCIA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COLABORATIVA</a:t>
            </a:r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1148441" y="6022276"/>
            <a:ext cx="1567202" cy="12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INCIDENCIA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LAS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POLITICAS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PÚBLICAS</a:t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4324360" y="6304599"/>
            <a:ext cx="2049705" cy="991723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VIGILANCIA DE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AMENAZAS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ENDÓGENAS</a:t>
            </a:r>
            <a:endParaRPr/>
          </a:p>
        </p:txBody>
      </p:sp>
      <p:sp>
        <p:nvSpPr>
          <p:cNvPr id="196" name="Google Shape;196;p7"/>
          <p:cNvSpPr txBox="1"/>
          <p:nvPr/>
        </p:nvSpPr>
        <p:spPr>
          <a:xfrm>
            <a:off x="7760837" y="6354071"/>
            <a:ext cx="1953525" cy="6839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PERSPECTIVA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DERECHOS</a:t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721320" y="1271257"/>
            <a:ext cx="4258644" cy="56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DESAFÍOS DE LOS SATS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2BD740-B5B5-4F66-B6E1-E72A9AB2222A}"/>
</file>

<file path=customXml/itemProps2.xml><?xml version="1.0" encoding="utf-8"?>
<ds:datastoreItem xmlns:ds="http://schemas.openxmlformats.org/officeDocument/2006/customXml" ds:itemID="{96C924AA-3826-49E7-B86A-666DA3606809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Grace</dc:creator>
</cp:coreProperties>
</file>