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316" r:id="rId6"/>
    <p:sldId id="317" r:id="rId7"/>
    <p:sldId id="314" r:id="rId8"/>
    <p:sldId id="306" r:id="rId9"/>
    <p:sldId id="309" r:id="rId10"/>
    <p:sldId id="310" r:id="rId11"/>
    <p:sldId id="311" r:id="rId12"/>
    <p:sldId id="284" r:id="rId13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ADIS Alexandra (HOME)" initials="AA(" lastIdx="3" clrIdx="0">
    <p:extLst>
      <p:ext uri="{19B8F6BF-5375-455C-9EA6-DF929625EA0E}">
        <p15:presenceInfo xmlns:p15="http://schemas.microsoft.com/office/powerpoint/2012/main" userId="S-1-5-21-1606980848-2025429265-839522115-85659" providerId="AD"/>
      </p:ext>
    </p:extLst>
  </p:cmAuthor>
  <p:cmAuthor id="2" name="SPATH Michael (HOME)" initials="SM(" lastIdx="7" clrIdx="1">
    <p:extLst>
      <p:ext uri="{19B8F6BF-5375-455C-9EA6-DF929625EA0E}">
        <p15:presenceInfo xmlns:p15="http://schemas.microsoft.com/office/powerpoint/2012/main" userId="SPATH Michael (HOME)" providerId="None"/>
      </p:ext>
    </p:extLst>
  </p:cmAuthor>
  <p:cmAuthor id="3" name="CASTILLEJOS ALSINA Javier (HOME)" initials="CAJ(" lastIdx="1" clrIdx="2">
    <p:extLst>
      <p:ext uri="{19B8F6BF-5375-455C-9EA6-DF929625EA0E}">
        <p15:presenceInfo xmlns:p15="http://schemas.microsoft.com/office/powerpoint/2012/main" userId="S-1-5-21-1606980848-2025429265-839522115-1234149" providerId="AD"/>
      </p:ext>
    </p:extLst>
  </p:cmAuthor>
  <p:cmAuthor id="4" name="SIPALA Floriana (HOME)" initials="SF(" lastIdx="23" clrIdx="3">
    <p:extLst>
      <p:ext uri="{19B8F6BF-5375-455C-9EA6-DF929625EA0E}">
        <p15:presenceInfo xmlns:p15="http://schemas.microsoft.com/office/powerpoint/2012/main" userId="S-1-5-21-1606980848-2025429265-839522115-74568" providerId="AD"/>
      </p:ext>
    </p:extLst>
  </p:cmAuthor>
  <p:cmAuthor id="5" name="MINI Massimiliano (HOME)" initials="MM(" lastIdx="13" clrIdx="4">
    <p:extLst>
      <p:ext uri="{19B8F6BF-5375-455C-9EA6-DF929625EA0E}">
        <p15:presenceInfo xmlns:p15="http://schemas.microsoft.com/office/powerpoint/2012/main" userId="S-1-5-21-1606980848-2025429265-839522115-12934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EA2"/>
    <a:srgbClr val="024B9C"/>
    <a:srgbClr val="0356B1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A1E92-3F62-4458-BB36-C9F9604991AD}" v="6" dt="2024-10-07T08:06:08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81784" autoAdjust="0"/>
  </p:normalViewPr>
  <p:slideViewPr>
    <p:cSldViewPr snapToGrid="0">
      <p:cViewPr varScale="1">
        <p:scale>
          <a:sx n="37" d="100"/>
          <a:sy n="37" d="100"/>
        </p:scale>
        <p:origin x="60" y="19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cedes Alonso Segoviano - FIIAPP" userId="2119bbcc-7b0b-45fd-ae80-88cf7c99f0cd" providerId="ADAL" clId="{B39A1E92-3F62-4458-BB36-C9F9604991AD}"/>
    <pc:docChg chg="undo custSel modSld">
      <pc:chgData name="Mercedes Alonso Segoviano - FIIAPP" userId="2119bbcc-7b0b-45fd-ae80-88cf7c99f0cd" providerId="ADAL" clId="{B39A1E92-3F62-4458-BB36-C9F9604991AD}" dt="2024-10-07T08:18:06.554" v="187" actId="113"/>
      <pc:docMkLst>
        <pc:docMk/>
      </pc:docMkLst>
      <pc:sldChg chg="addSp delSp modSp mod">
        <pc:chgData name="Mercedes Alonso Segoviano - FIIAPP" userId="2119bbcc-7b0b-45fd-ae80-88cf7c99f0cd" providerId="ADAL" clId="{B39A1E92-3F62-4458-BB36-C9F9604991AD}" dt="2024-10-07T08:02:11.462" v="67" actId="20577"/>
        <pc:sldMkLst>
          <pc:docMk/>
          <pc:sldMk cId="1121371840" sldId="258"/>
        </pc:sldMkLst>
        <pc:spChg chg="add del mod">
          <ac:chgData name="Mercedes Alonso Segoviano - FIIAPP" userId="2119bbcc-7b0b-45fd-ae80-88cf7c99f0cd" providerId="ADAL" clId="{B39A1E92-3F62-4458-BB36-C9F9604991AD}" dt="2024-10-07T08:01:02.420" v="8" actId="478"/>
          <ac:spMkLst>
            <pc:docMk/>
            <pc:sldMk cId="1121371840" sldId="258"/>
            <ac:spMk id="3" creationId="{1B9AF07D-FE12-E678-BCAE-DC53CEE6E005}"/>
          </ac:spMkLst>
        </pc:spChg>
        <pc:spChg chg="add del mod">
          <ac:chgData name="Mercedes Alonso Segoviano - FIIAPP" userId="2119bbcc-7b0b-45fd-ae80-88cf7c99f0cd" providerId="ADAL" clId="{B39A1E92-3F62-4458-BB36-C9F9604991AD}" dt="2024-10-07T08:01:48.334" v="17" actId="255"/>
          <ac:spMkLst>
            <pc:docMk/>
            <pc:sldMk cId="1121371840" sldId="258"/>
            <ac:spMk id="6" creationId="{00000000-0000-0000-0000-000000000000}"/>
          </ac:spMkLst>
        </pc:spChg>
        <pc:spChg chg="mod">
          <ac:chgData name="Mercedes Alonso Segoviano - FIIAPP" userId="2119bbcc-7b0b-45fd-ae80-88cf7c99f0cd" providerId="ADAL" clId="{B39A1E92-3F62-4458-BB36-C9F9604991AD}" dt="2024-10-07T08:02:11.462" v="67" actId="20577"/>
          <ac:spMkLst>
            <pc:docMk/>
            <pc:sldMk cId="1121371840" sldId="258"/>
            <ac:spMk id="8" creationId="{00000000-0000-0000-0000-000000000000}"/>
          </ac:spMkLst>
        </pc:spChg>
      </pc:sldChg>
      <pc:sldChg chg="modSp mod">
        <pc:chgData name="Mercedes Alonso Segoviano - FIIAPP" userId="2119bbcc-7b0b-45fd-ae80-88cf7c99f0cd" providerId="ADAL" clId="{B39A1E92-3F62-4458-BB36-C9F9604991AD}" dt="2024-10-07T08:11:09.871" v="143" actId="20577"/>
        <pc:sldMkLst>
          <pc:docMk/>
          <pc:sldMk cId="4273619315" sldId="284"/>
        </pc:sldMkLst>
        <pc:spChg chg="mod">
          <ac:chgData name="Mercedes Alonso Segoviano - FIIAPP" userId="2119bbcc-7b0b-45fd-ae80-88cf7c99f0cd" providerId="ADAL" clId="{B39A1E92-3F62-4458-BB36-C9F9604991AD}" dt="2024-10-07T08:11:09.871" v="143" actId="20577"/>
          <ac:spMkLst>
            <pc:docMk/>
            <pc:sldMk cId="4273619315" sldId="284"/>
            <ac:spMk id="2" creationId="{00000000-0000-0000-0000-000000000000}"/>
          </ac:spMkLst>
        </pc:spChg>
      </pc:sldChg>
      <pc:sldChg chg="modSp mod">
        <pc:chgData name="Mercedes Alonso Segoviano - FIIAPP" userId="2119bbcc-7b0b-45fd-ae80-88cf7c99f0cd" providerId="ADAL" clId="{B39A1E92-3F62-4458-BB36-C9F9604991AD}" dt="2024-10-07T08:12:59.818" v="157" actId="113"/>
        <pc:sldMkLst>
          <pc:docMk/>
          <pc:sldMk cId="577652283" sldId="306"/>
        </pc:sldMkLst>
        <pc:spChg chg="mod">
          <ac:chgData name="Mercedes Alonso Segoviano - FIIAPP" userId="2119bbcc-7b0b-45fd-ae80-88cf7c99f0cd" providerId="ADAL" clId="{B39A1E92-3F62-4458-BB36-C9F9604991AD}" dt="2024-10-07T08:06:36.606" v="108"/>
          <ac:spMkLst>
            <pc:docMk/>
            <pc:sldMk cId="577652283" sldId="306"/>
            <ac:spMk id="3" creationId="{00000000-0000-0000-0000-000000000000}"/>
          </ac:spMkLst>
        </pc:spChg>
        <pc:spChg chg="mod">
          <ac:chgData name="Mercedes Alonso Segoviano - FIIAPP" userId="2119bbcc-7b0b-45fd-ae80-88cf7c99f0cd" providerId="ADAL" clId="{B39A1E92-3F62-4458-BB36-C9F9604991AD}" dt="2024-10-07T08:12:59.818" v="157" actId="113"/>
          <ac:spMkLst>
            <pc:docMk/>
            <pc:sldMk cId="577652283" sldId="306"/>
            <ac:spMk id="5" creationId="{00000000-0000-0000-0000-000000000000}"/>
          </ac:spMkLst>
        </pc:spChg>
      </pc:sldChg>
      <pc:sldChg chg="modSp mod">
        <pc:chgData name="Mercedes Alonso Segoviano - FIIAPP" userId="2119bbcc-7b0b-45fd-ae80-88cf7c99f0cd" providerId="ADAL" clId="{B39A1E92-3F62-4458-BB36-C9F9604991AD}" dt="2024-10-07T08:18:06.554" v="187" actId="113"/>
        <pc:sldMkLst>
          <pc:docMk/>
          <pc:sldMk cId="3737537318" sldId="309"/>
        </pc:sldMkLst>
        <pc:spChg chg="mod">
          <ac:chgData name="Mercedes Alonso Segoviano - FIIAPP" userId="2119bbcc-7b0b-45fd-ae80-88cf7c99f0cd" providerId="ADAL" clId="{B39A1E92-3F62-4458-BB36-C9F9604991AD}" dt="2024-10-07T08:07:16.922" v="110"/>
          <ac:spMkLst>
            <pc:docMk/>
            <pc:sldMk cId="3737537318" sldId="309"/>
            <ac:spMk id="3" creationId="{00000000-0000-0000-0000-000000000000}"/>
          </ac:spMkLst>
        </pc:spChg>
        <pc:spChg chg="mod">
          <ac:chgData name="Mercedes Alonso Segoviano - FIIAPP" userId="2119bbcc-7b0b-45fd-ae80-88cf7c99f0cd" providerId="ADAL" clId="{B39A1E92-3F62-4458-BB36-C9F9604991AD}" dt="2024-10-07T08:18:06.554" v="187" actId="113"/>
          <ac:spMkLst>
            <pc:docMk/>
            <pc:sldMk cId="3737537318" sldId="309"/>
            <ac:spMk id="7" creationId="{00000000-0000-0000-0000-000000000000}"/>
          </ac:spMkLst>
        </pc:spChg>
      </pc:sldChg>
      <pc:sldChg chg="modSp mod">
        <pc:chgData name="Mercedes Alonso Segoviano - FIIAPP" userId="2119bbcc-7b0b-45fd-ae80-88cf7c99f0cd" providerId="ADAL" clId="{B39A1E92-3F62-4458-BB36-C9F9604991AD}" dt="2024-10-07T08:14:52.076" v="176" actId="113"/>
        <pc:sldMkLst>
          <pc:docMk/>
          <pc:sldMk cId="3901595588" sldId="310"/>
        </pc:sldMkLst>
        <pc:spChg chg="mod">
          <ac:chgData name="Mercedes Alonso Segoviano - FIIAPP" userId="2119bbcc-7b0b-45fd-ae80-88cf7c99f0cd" providerId="ADAL" clId="{B39A1E92-3F62-4458-BB36-C9F9604991AD}" dt="2024-10-07T08:08:22.667" v="115"/>
          <ac:spMkLst>
            <pc:docMk/>
            <pc:sldMk cId="3901595588" sldId="310"/>
            <ac:spMk id="3" creationId="{00000000-0000-0000-0000-000000000000}"/>
          </ac:spMkLst>
        </pc:spChg>
        <pc:spChg chg="mod">
          <ac:chgData name="Mercedes Alonso Segoviano - FIIAPP" userId="2119bbcc-7b0b-45fd-ae80-88cf7c99f0cd" providerId="ADAL" clId="{B39A1E92-3F62-4458-BB36-C9F9604991AD}" dt="2024-10-07T08:14:52.076" v="176" actId="113"/>
          <ac:spMkLst>
            <pc:docMk/>
            <pc:sldMk cId="3901595588" sldId="310"/>
            <ac:spMk id="7" creationId="{00000000-0000-0000-0000-000000000000}"/>
          </ac:spMkLst>
        </pc:spChg>
      </pc:sldChg>
      <pc:sldChg chg="modSp mod">
        <pc:chgData name="Mercedes Alonso Segoviano - FIIAPP" userId="2119bbcc-7b0b-45fd-ae80-88cf7c99f0cd" providerId="ADAL" clId="{B39A1E92-3F62-4458-BB36-C9F9604991AD}" dt="2024-10-07T08:15:12.477" v="179" actId="113"/>
        <pc:sldMkLst>
          <pc:docMk/>
          <pc:sldMk cId="1063931974" sldId="311"/>
        </pc:sldMkLst>
        <pc:spChg chg="mod">
          <ac:chgData name="Mercedes Alonso Segoviano - FIIAPP" userId="2119bbcc-7b0b-45fd-ae80-88cf7c99f0cd" providerId="ADAL" clId="{B39A1E92-3F62-4458-BB36-C9F9604991AD}" dt="2024-10-07T08:09:25.813" v="126"/>
          <ac:spMkLst>
            <pc:docMk/>
            <pc:sldMk cId="1063931974" sldId="311"/>
            <ac:spMk id="3" creationId="{00000000-0000-0000-0000-000000000000}"/>
          </ac:spMkLst>
        </pc:spChg>
        <pc:spChg chg="mod">
          <ac:chgData name="Mercedes Alonso Segoviano - FIIAPP" userId="2119bbcc-7b0b-45fd-ae80-88cf7c99f0cd" providerId="ADAL" clId="{B39A1E92-3F62-4458-BB36-C9F9604991AD}" dt="2024-10-07T08:15:12.477" v="179" actId="113"/>
          <ac:spMkLst>
            <pc:docMk/>
            <pc:sldMk cId="1063931974" sldId="311"/>
            <ac:spMk id="6" creationId="{08C256A0-FDCD-3425-7F16-B59C2947FA6B}"/>
          </ac:spMkLst>
        </pc:spChg>
      </pc:sldChg>
      <pc:sldChg chg="modSp mod">
        <pc:chgData name="Mercedes Alonso Segoviano - FIIAPP" userId="2119bbcc-7b0b-45fd-ae80-88cf7c99f0cd" providerId="ADAL" clId="{B39A1E92-3F62-4458-BB36-C9F9604991AD}" dt="2024-10-07T08:06:19.366" v="107" actId="20577"/>
        <pc:sldMkLst>
          <pc:docMk/>
          <pc:sldMk cId="890094788" sldId="314"/>
        </pc:sldMkLst>
        <pc:spChg chg="mod">
          <ac:chgData name="Mercedes Alonso Segoviano - FIIAPP" userId="2119bbcc-7b0b-45fd-ae80-88cf7c99f0cd" providerId="ADAL" clId="{B39A1E92-3F62-4458-BB36-C9F9604991AD}" dt="2024-10-07T08:05:07.895" v="91"/>
          <ac:spMkLst>
            <pc:docMk/>
            <pc:sldMk cId="890094788" sldId="314"/>
            <ac:spMk id="3" creationId="{00000000-0000-0000-0000-000000000000}"/>
          </ac:spMkLst>
        </pc:spChg>
        <pc:graphicFrameChg chg="mod modGraphic">
          <ac:chgData name="Mercedes Alonso Segoviano - FIIAPP" userId="2119bbcc-7b0b-45fd-ae80-88cf7c99f0cd" providerId="ADAL" clId="{B39A1E92-3F62-4458-BB36-C9F9604991AD}" dt="2024-10-07T08:05:44.128" v="96" actId="12"/>
          <ac:graphicFrameMkLst>
            <pc:docMk/>
            <pc:sldMk cId="890094788" sldId="314"/>
            <ac:graphicFrameMk id="4" creationId="{3ABAAFDA-B4FE-FB4A-32A9-CB41E3CD92E9}"/>
          </ac:graphicFrameMkLst>
        </pc:graphicFrameChg>
        <pc:graphicFrameChg chg="mod modGraphic">
          <ac:chgData name="Mercedes Alonso Segoviano - FIIAPP" userId="2119bbcc-7b0b-45fd-ae80-88cf7c99f0cd" providerId="ADAL" clId="{B39A1E92-3F62-4458-BB36-C9F9604991AD}" dt="2024-10-07T08:06:19.366" v="107" actId="20577"/>
          <ac:graphicFrameMkLst>
            <pc:docMk/>
            <pc:sldMk cId="890094788" sldId="314"/>
            <ac:graphicFrameMk id="6" creationId="{C1AAB0F0-5B97-F480-718E-86AF4594016F}"/>
          </ac:graphicFrameMkLst>
        </pc:graphicFrameChg>
      </pc:sldChg>
      <pc:sldChg chg="modSp mod modAnim">
        <pc:chgData name="Mercedes Alonso Segoviano - FIIAPP" userId="2119bbcc-7b0b-45fd-ae80-88cf7c99f0cd" providerId="ADAL" clId="{B39A1E92-3F62-4458-BB36-C9F9604991AD}" dt="2024-10-07T08:03:58.359" v="85" actId="20577"/>
        <pc:sldMkLst>
          <pc:docMk/>
          <pc:sldMk cId="4275814685" sldId="316"/>
        </pc:sldMkLst>
        <pc:spChg chg="mod">
          <ac:chgData name="Mercedes Alonso Segoviano - FIIAPP" userId="2119bbcc-7b0b-45fd-ae80-88cf7c99f0cd" providerId="ADAL" clId="{B39A1E92-3F62-4458-BB36-C9F9604991AD}" dt="2024-10-07T08:02:19.741" v="81" actId="20577"/>
          <ac:spMkLst>
            <pc:docMk/>
            <pc:sldMk cId="4275814685" sldId="316"/>
            <ac:spMk id="3" creationId="{00000000-0000-0000-0000-000000000000}"/>
          </ac:spMkLst>
        </pc:spChg>
        <pc:spChg chg="mod">
          <ac:chgData name="Mercedes Alonso Segoviano - FIIAPP" userId="2119bbcc-7b0b-45fd-ae80-88cf7c99f0cd" providerId="ADAL" clId="{B39A1E92-3F62-4458-BB36-C9F9604991AD}" dt="2024-10-07T08:03:58.359" v="85" actId="20577"/>
          <ac:spMkLst>
            <pc:docMk/>
            <pc:sldMk cId="4275814685" sldId="316"/>
            <ac:spMk id="6" creationId="{E55222A2-3C00-A36D-AB97-59BA1EF1248C}"/>
          </ac:spMkLst>
        </pc:spChg>
      </pc:sldChg>
      <pc:sldChg chg="modSp mod">
        <pc:chgData name="Mercedes Alonso Segoviano - FIIAPP" userId="2119bbcc-7b0b-45fd-ae80-88cf7c99f0cd" providerId="ADAL" clId="{B39A1E92-3F62-4458-BB36-C9F9604991AD}" dt="2024-10-07T08:17:04.469" v="181" actId="113"/>
        <pc:sldMkLst>
          <pc:docMk/>
          <pc:sldMk cId="419862897" sldId="317"/>
        </pc:sldMkLst>
        <pc:spChg chg="mod">
          <ac:chgData name="Mercedes Alonso Segoviano - FIIAPP" userId="2119bbcc-7b0b-45fd-ae80-88cf7c99f0cd" providerId="ADAL" clId="{B39A1E92-3F62-4458-BB36-C9F9604991AD}" dt="2024-10-07T08:17:04.469" v="181" actId="113"/>
          <ac:spMkLst>
            <pc:docMk/>
            <pc:sldMk cId="419862897" sldId="317"/>
            <ac:spMk id="5" creationId="{C1086586-9F09-4E5B-826A-938FFBC3E07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3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27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9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OPC, </a:t>
            </a:r>
            <a:r>
              <a:rPr lang="es-ES" dirty="0" err="1"/>
              <a:t>counterfeiting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4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4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judges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confiscate</a:t>
            </a:r>
            <a:r>
              <a:rPr lang="nl-B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unexplained</a:t>
            </a:r>
            <a:r>
              <a:rPr lang="nl-B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explained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organised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criminal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even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confiscation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far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handful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Member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take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illicit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gains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criminals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hide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tracks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escape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prosecution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top of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criminal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48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2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000" b="1" dirty="0"/>
              <a:t>Victims claims </a:t>
            </a:r>
            <a:r>
              <a:rPr lang="en-US" sz="1000" dirty="0"/>
              <a:t>have to be </a:t>
            </a:r>
            <a:r>
              <a:rPr lang="en-US" sz="1000" b="1" dirty="0"/>
              <a:t>taken into account </a:t>
            </a:r>
            <a:r>
              <a:rPr lang="en-US" sz="1000" dirty="0"/>
              <a:t>during confiscation 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000" b="1" dirty="0"/>
              <a:t>Tracing</a:t>
            </a:r>
            <a:r>
              <a:rPr lang="en-US" sz="1000" dirty="0"/>
              <a:t> with a view to victim claims (if claims of criminal nature) by AROs 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000" b="1" dirty="0"/>
              <a:t>Information sharing by AROs </a:t>
            </a:r>
            <a:r>
              <a:rPr lang="en-US" sz="1000" dirty="0"/>
              <a:t>with authorities deciding upon or executing claims</a:t>
            </a:r>
          </a:p>
          <a:p>
            <a:pPr marL="914400" lvl="1" indent="-457200">
              <a:spcAft>
                <a:spcPts val="18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000" b="1" dirty="0"/>
              <a:t>Compensation claims </a:t>
            </a:r>
            <a:r>
              <a:rPr lang="en-US" sz="1000" dirty="0"/>
              <a:t>shall not be negatively affected by execution of confiscation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96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76102" y="2100145"/>
            <a:ext cx="4519749" cy="721431"/>
          </a:xfrm>
        </p:spPr>
        <p:txBody>
          <a:bodyPr>
            <a:noAutofit/>
          </a:bodyPr>
          <a:lstStyle/>
          <a:p>
            <a:r>
              <a:rPr lang="es-ES" sz="4000" dirty="0"/>
              <a:t>Directiva 2024/1260 sobre recuperación </a:t>
            </a:r>
            <a:br>
              <a:rPr lang="es-ES" sz="4000" dirty="0"/>
            </a:br>
            <a:r>
              <a:rPr lang="es-ES" sz="4000" dirty="0"/>
              <a:t>de activos y decomiso</a:t>
            </a:r>
            <a:endParaRPr lang="en-GB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75201" y="5154780"/>
            <a:ext cx="6361374" cy="528998"/>
          </a:xfrm>
        </p:spPr>
        <p:txBody>
          <a:bodyPr/>
          <a:lstStyle/>
          <a:p>
            <a:r>
              <a:rPr lang="en-GB" dirty="0"/>
              <a:t>Javier Castillejos</a:t>
            </a:r>
          </a:p>
          <a:p>
            <a:r>
              <a:rPr lang="en-GB" dirty="0"/>
              <a:t>Unidad de </a:t>
            </a:r>
            <a:r>
              <a:rPr lang="en-GB" dirty="0" err="1"/>
              <a:t>Crimen</a:t>
            </a:r>
            <a:r>
              <a:rPr lang="en-GB" dirty="0"/>
              <a:t> </a:t>
            </a:r>
            <a:r>
              <a:rPr lang="en-GB" dirty="0" err="1"/>
              <a:t>Organizado</a:t>
            </a:r>
            <a:r>
              <a:rPr lang="en-GB" dirty="0"/>
              <a:t> y Drogas Unit,  DG HOME  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>
                <a:solidFill>
                  <a:schemeClr val="tx1"/>
                </a:solidFill>
              </a:rPr>
              <a:t>Antecedentes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222A2-3C00-A36D-AB97-59BA1EF12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338" y="3537856"/>
            <a:ext cx="6115984" cy="2278529"/>
          </a:xfrm>
        </p:spPr>
        <p:txBody>
          <a:bodyPr/>
          <a:lstStyle/>
          <a:p>
            <a:r>
              <a:rPr lang="es-ES" dirty="0"/>
              <a:t>Investigaciones financieras y cooperación</a:t>
            </a:r>
          </a:p>
          <a:p>
            <a:r>
              <a:rPr lang="es-ES" dirty="0"/>
              <a:t>Falta de instrumentos de decomiso eficaces</a:t>
            </a:r>
          </a:p>
          <a:p>
            <a:r>
              <a:rPr lang="es-ES" dirty="0"/>
              <a:t>Pérdida de valor de los activos congelados</a:t>
            </a:r>
          </a:p>
          <a:p>
            <a:r>
              <a:rPr lang="es-ES" dirty="0"/>
              <a:t>Multitud de actores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75B75-1386-9C4A-CABC-C5580AFDD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2" y="1408388"/>
            <a:ext cx="5030227" cy="5076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14F8FA-645E-E2E2-C1B9-FA6802F8A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94" y="157233"/>
            <a:ext cx="6912823" cy="32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1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8B61DC-A147-C4BB-2AB8-5B6D9A926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113" y="5006974"/>
            <a:ext cx="9165773" cy="1134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6439F7-649D-2B3A-42BF-A9D1DCCB4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7029"/>
            <a:ext cx="5323115" cy="40177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tx1"/>
                </a:solidFill>
              </a:rPr>
              <a:t>Background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86586-9F09-4E5B-826A-938FFBC3E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843" y="1633329"/>
            <a:ext cx="7249742" cy="3881904"/>
          </a:xfrm>
        </p:spPr>
        <p:txBody>
          <a:bodyPr/>
          <a:lstStyle/>
          <a:p>
            <a:pPr>
              <a:buClrTx/>
              <a:buSzPct val="110000"/>
            </a:pPr>
            <a:r>
              <a:rPr lang="es-ES" dirty="0"/>
              <a:t>Estrategia contra la delincuencia organizada</a:t>
            </a:r>
          </a:p>
          <a:p>
            <a:pPr>
              <a:buClrTx/>
              <a:buSzPct val="110000"/>
            </a:pPr>
            <a:r>
              <a:rPr lang="es-ES" dirty="0"/>
              <a:t>Negociaciones: Mayo 2022 - Diciembre 2023</a:t>
            </a:r>
          </a:p>
          <a:p>
            <a:pPr>
              <a:buClrTx/>
              <a:buSzPct val="110000"/>
            </a:pPr>
            <a:r>
              <a:rPr lang="es-ES" b="1" dirty="0"/>
              <a:t>Entró en vigor</a:t>
            </a:r>
            <a:r>
              <a:rPr lang="es-ES" dirty="0"/>
              <a:t> el 22 de mayo de 2024</a:t>
            </a:r>
          </a:p>
          <a:p>
            <a:pPr>
              <a:buClrTx/>
              <a:buSzPct val="110000"/>
            </a:pPr>
            <a:r>
              <a:rPr lang="es-ES" dirty="0"/>
              <a:t>Abarca </a:t>
            </a:r>
            <a:r>
              <a:rPr lang="es-ES" b="1" dirty="0"/>
              <a:t>todo el proceso de recuperación de activos </a:t>
            </a:r>
            <a:r>
              <a:rPr lang="es-ES" dirty="0"/>
              <a:t>(Decisión ORA + Directiva de decomiso)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86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>
                <a:solidFill>
                  <a:schemeClr val="tx1"/>
                </a:solidFill>
              </a:rPr>
              <a:t>Ámbito</a:t>
            </a:r>
            <a:r>
              <a:rPr lang="en-IE" b="1" dirty="0">
                <a:solidFill>
                  <a:schemeClr val="tx1"/>
                </a:solidFill>
              </a:rPr>
              <a:t> </a:t>
            </a:r>
            <a:r>
              <a:rPr lang="en-IE" b="1" dirty="0" err="1">
                <a:solidFill>
                  <a:schemeClr val="tx1"/>
                </a:solidFill>
              </a:rPr>
              <a:t>ampliado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BAAFDA-B4FE-FB4A-32A9-CB41E3CD9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785597"/>
              </p:ext>
            </p:extLst>
          </p:nvPr>
        </p:nvGraphicFramePr>
        <p:xfrm>
          <a:off x="880408" y="1610911"/>
          <a:ext cx="6287991" cy="1706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87991">
                  <a:extLst>
                    <a:ext uri="{9D8B030D-6E8A-4147-A177-3AD203B41FA5}">
                      <a16:colId xmlns:a16="http://schemas.microsoft.com/office/drawing/2014/main" val="3384122838"/>
                    </a:ext>
                  </a:extLst>
                </a:gridCol>
              </a:tblGrid>
              <a:tr h="12164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24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Directiva de decomiso de 2014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4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Delitos enumerados en el artículo 83 del </a:t>
                      </a:r>
                      <a:r>
                        <a:rPr lang="es-ES" sz="2400" b="1" u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TFUE</a:t>
                      </a:r>
                      <a:r>
                        <a:rPr lang="es-ES" sz="24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s-ES" sz="2400" b="1" u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eurocrímenes</a:t>
                      </a:r>
                      <a:r>
                        <a:rPr lang="es-ES" sz="24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4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Otros delitos armonizados a escala de la UE</a:t>
                      </a:r>
                      <a:endParaRPr lang="en-IE" sz="2400" b="0" u="none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6534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1AAB0F0-5B97-F480-718E-86AF459401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522073"/>
              </p:ext>
            </p:extLst>
          </p:nvPr>
        </p:nvGraphicFramePr>
        <p:xfrm>
          <a:off x="880408" y="3221526"/>
          <a:ext cx="6287991" cy="3093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87991">
                  <a:extLst>
                    <a:ext uri="{9D8B030D-6E8A-4147-A177-3AD203B41FA5}">
                      <a16:colId xmlns:a16="http://schemas.microsoft.com/office/drawing/2014/main" val="2028551508"/>
                    </a:ext>
                  </a:extLst>
                </a:gridCol>
              </a:tblGrid>
              <a:tr h="188971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sz="2400" b="1" u="sng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Nueva </a:t>
                      </a:r>
                      <a:r>
                        <a:rPr lang="en-IE" sz="2400" b="1" u="sng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Directiva</a:t>
                      </a:r>
                      <a:endParaRPr lang="en-IE" sz="2400" b="0" u="sng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Violación de medidas restrictivas de la UE Delitos armonizados a nivel de la UE 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expresamente mencionados (por ejemplo, delitos contra el medio ambiente, tráfico ilícito de migrantes, tráfico de armas de fuego)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Otros delitos cometidos en el seno de una organización delictiva (más de 4 años)</a:t>
                      </a:r>
                      <a:endParaRPr lang="en-IE" sz="24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757426"/>
                  </a:ext>
                </a:extLst>
              </a:tr>
            </a:tbl>
          </a:graphicData>
        </a:graphic>
      </p:graphicFrame>
      <p:sp>
        <p:nvSpPr>
          <p:cNvPr id="7" name="Curved Right Arrow 4">
            <a:extLst>
              <a:ext uri="{FF2B5EF4-FFF2-40B4-BE49-F238E27FC236}">
                <a16:creationId xmlns:a16="http://schemas.microsoft.com/office/drawing/2014/main" id="{D1D08024-F229-BE31-119C-1FC24E6FA0A1}"/>
              </a:ext>
            </a:extLst>
          </p:cNvPr>
          <p:cNvSpPr/>
          <p:nvPr/>
        </p:nvSpPr>
        <p:spPr>
          <a:xfrm>
            <a:off x="243660" y="2285290"/>
            <a:ext cx="460963" cy="2287420"/>
          </a:xfrm>
          <a:prstGeom prst="curvedRightArrow">
            <a:avLst>
              <a:gd name="adj1" fmla="val 50000"/>
              <a:gd name="adj2" fmla="val 143848"/>
              <a:gd name="adj3" fmla="val 25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Russian, Ukraine, Oligarch, yacht">
            <a:extLst>
              <a:ext uri="{FF2B5EF4-FFF2-40B4-BE49-F238E27FC236}">
                <a16:creationId xmlns:a16="http://schemas.microsoft.com/office/drawing/2014/main" id="{FC9CC0A3-5C77-5E06-3A81-1251A27A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99" y="2080368"/>
            <a:ext cx="5518640" cy="367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9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B07F3-58D0-DD47-EC3D-AD2CDE49E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61" y="1057275"/>
            <a:ext cx="3959914" cy="49212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1672" y="488906"/>
            <a:ext cx="10515600" cy="782357"/>
          </a:xfrm>
        </p:spPr>
        <p:txBody>
          <a:bodyPr/>
          <a:lstStyle/>
          <a:p>
            <a:r>
              <a:rPr lang="es-ES" sz="3600" b="1" dirty="0">
                <a:solidFill>
                  <a:schemeClr val="tx1"/>
                </a:solidFill>
              </a:rPr>
              <a:t>Investigaciones financieras, oficinas de recuperación de activos y sus competencias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6813" y="1420187"/>
            <a:ext cx="784951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/>
              <a:t>Investigaciones financieras </a:t>
            </a:r>
            <a:r>
              <a:rPr lang="es-ES" sz="2400" dirty="0"/>
              <a:t>obligatorias en casos de delincuencia organizada de altos ingresos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/>
              <a:t>Tareas y competencias de los organismos de recuperación de activos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/>
              <a:t>Acceso directo</a:t>
            </a:r>
            <a:r>
              <a:rPr lang="es-ES" sz="2400" dirty="0"/>
              <a:t>: Bienes inmuebles, población, vehículos, registros mercantiles, etc.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/>
              <a:t>Acceso directo o indirecto</a:t>
            </a:r>
            <a:r>
              <a:rPr lang="es-ES" sz="2400" dirty="0"/>
              <a:t>: Datos fiscales, seguridad social, fuerzas del orden, hipotecas, aduanas...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/>
              <a:t>Intercambio de información</a:t>
            </a:r>
            <a:r>
              <a:rPr lang="es-ES" sz="2400" dirty="0"/>
              <a:t>: 8 horas para los casos urgentes, 7 días para los no urgentes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/>
              <a:t>Poderes de congelación urgentes </a:t>
            </a:r>
            <a:r>
              <a:rPr lang="es-ES" sz="2400" dirty="0"/>
              <a:t>en casos transfronterizos durante un máximo de 7 días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57765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558575"/>
            <a:ext cx="10524592" cy="782357"/>
          </a:xfrm>
        </p:spPr>
        <p:txBody>
          <a:bodyPr/>
          <a:lstStyle/>
          <a:p>
            <a:r>
              <a:rPr lang="en-IE" b="1" dirty="0" err="1">
                <a:solidFill>
                  <a:schemeClr val="tx1"/>
                </a:solidFill>
              </a:rPr>
              <a:t>Medidas</a:t>
            </a:r>
            <a:r>
              <a:rPr lang="en-IE" b="1" dirty="0">
                <a:solidFill>
                  <a:schemeClr val="tx1"/>
                </a:solidFill>
              </a:rPr>
              <a:t> de </a:t>
            </a:r>
            <a:r>
              <a:rPr lang="en-IE" b="1" dirty="0" err="1">
                <a:solidFill>
                  <a:schemeClr val="tx1"/>
                </a:solidFill>
              </a:rPr>
              <a:t>confiscación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3395" y="1682474"/>
            <a:ext cx="74181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600" b="1" dirty="0"/>
              <a:t>Decomiso ordinario, decomiso del valor, decomiso a terceros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600" b="1" dirty="0"/>
              <a:t>Decomiso ampliado </a:t>
            </a:r>
            <a:r>
              <a:rPr lang="es-ES" sz="2600" dirty="0"/>
              <a:t>aplicable a un conjunto más amplio de delitos (umbral de 4 años)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600" b="1" dirty="0"/>
              <a:t>Decomiso sin condena ampliado </a:t>
            </a:r>
            <a:r>
              <a:rPr lang="es-ES" sz="2600" dirty="0"/>
              <a:t>a casos de fallecimiento, prescripción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600" b="1" dirty="0"/>
              <a:t>Decomiso de patrimonio inexplicado</a:t>
            </a:r>
            <a:r>
              <a:rPr lang="es-ES" sz="2600" dirty="0"/>
              <a:t> (sin condena)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600" b="1" dirty="0"/>
              <a:t>Garantías</a:t>
            </a:r>
            <a:endParaRPr lang="en-IE" sz="2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ABAFF3-F9F9-C895-2089-E0451E28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4075" y="2045852"/>
            <a:ext cx="4391263" cy="349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3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2147" y="531022"/>
            <a:ext cx="10524592" cy="782357"/>
          </a:xfrm>
        </p:spPr>
        <p:txBody>
          <a:bodyPr/>
          <a:lstStyle/>
          <a:p>
            <a:r>
              <a:rPr lang="en-IE" b="1" dirty="0" err="1">
                <a:solidFill>
                  <a:schemeClr val="tx1"/>
                </a:solidFill>
              </a:rPr>
              <a:t>Gestión</a:t>
            </a:r>
            <a:r>
              <a:rPr lang="en-IE" b="1" dirty="0">
                <a:solidFill>
                  <a:schemeClr val="tx1"/>
                </a:solidFill>
              </a:rPr>
              <a:t> y </a:t>
            </a:r>
            <a:r>
              <a:rPr lang="en-IE" b="1" dirty="0" err="1">
                <a:solidFill>
                  <a:schemeClr val="tx1"/>
                </a:solidFill>
              </a:rPr>
              <a:t>eliminación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284" y="1570399"/>
            <a:ext cx="795371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s-ES" sz="24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Oficinas de gestión de activos </a:t>
            </a:r>
          </a:p>
          <a:p>
            <a:pPr marL="457200" indent="-4572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s-ES" sz="24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Planificación de la gestión de activos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o poco después del embargo</a:t>
            </a:r>
          </a:p>
          <a:p>
            <a:pPr marL="457200" indent="-4572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s-ES" sz="24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Ventas interlocutorias </a:t>
            </a:r>
            <a:r>
              <a:rPr lang="es-ES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vender bienes para preservar el valor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los bienes son perecederos, se deprecian rápidamente, demasiado difíciles de gestionar</a:t>
            </a:r>
          </a:p>
          <a:p>
            <a:pPr marL="457200" indent="-4572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s-ES" sz="24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 para una gestión eficaz de los bienes </a:t>
            </a:r>
            <a:r>
              <a:rPr lang="es-ES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(por ejemplo, registro de bienes embargados y decomisados)</a:t>
            </a:r>
          </a:p>
          <a:p>
            <a:pPr marL="457200" indent="-4572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normas vinculantes sobre </a:t>
            </a:r>
            <a:r>
              <a:rPr lang="es-ES" sz="24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reutilización social; víctimas</a:t>
            </a: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8D8EE-11D2-F5D9-A756-0C0C8B8EE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998" y="904245"/>
            <a:ext cx="4014668" cy="214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FE954-7C89-2335-7804-8D22041BD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968" y="3294015"/>
            <a:ext cx="4193628" cy="2562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59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1517" y="586866"/>
            <a:ext cx="10515600" cy="782357"/>
          </a:xfrm>
        </p:spPr>
        <p:txBody>
          <a:bodyPr/>
          <a:lstStyle/>
          <a:p>
            <a:r>
              <a:rPr lang="es-ES" sz="3600" b="1" dirty="0">
                <a:solidFill>
                  <a:schemeClr val="tx1"/>
                </a:solidFill>
              </a:rPr>
              <a:t>Enfoque estratégico de la recuperación de activos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256A0-FDCD-3425-7F16-B59C2947FA6B}"/>
              </a:ext>
            </a:extLst>
          </p:cNvPr>
          <p:cNvSpPr txBox="1"/>
          <p:nvPr/>
        </p:nvSpPr>
        <p:spPr>
          <a:xfrm>
            <a:off x="4433517" y="2368514"/>
            <a:ext cx="7127930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Estrategias nacionales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Recursos y formación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(para ORA y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OMA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Cooperación con organismos y agencias de la UE (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Eurojust, Europol,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OEPP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 y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con terceros países </a:t>
            </a:r>
            <a:endParaRPr lang="en-IE" sz="2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endParaRPr lang="en-IE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FFEA4-E301-1D75-7076-D0341AC70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" y="1758347"/>
            <a:ext cx="4253290" cy="425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393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510" y="1722131"/>
            <a:ext cx="10156297" cy="1240348"/>
          </a:xfrm>
        </p:spPr>
        <p:txBody>
          <a:bodyPr/>
          <a:lstStyle/>
          <a:p>
            <a:r>
              <a:rPr lang="en-IE" dirty="0"/>
              <a:t>¡Gracias!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74F369-018C-FDB1-60BB-1DFC07F6CE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42" y="1"/>
            <a:ext cx="7056357" cy="56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CD40F7-1B41-45B5-B66E-2FDE788EE7B5}">
  <ds:schemaRefs>
    <ds:schemaRef ds:uri="http://www.w3.org/XML/1998/namespace"/>
    <ds:schemaRef ds:uri="http://purl.org/dc/dcmitype/"/>
    <ds:schemaRef ds:uri="e9d85d44-6b8d-465f-92cf-cb8737a73290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791c3d4-0882-49ee-935b-c9f92c3c504f"/>
    <ds:schemaRef ds:uri="http://schemas.microsoft.com/office/2006/metadata/properties"/>
    <ds:schemaRef ds:uri="http://purl.org/dc/elements/1.1/"/>
    <ds:schemaRef ds:uri="14feb837-75b8-4da0-839f-eb1c5ea2152d"/>
    <ds:schemaRef ds:uri="33d2ceeb-fd15-4065-892e-5be14dece4ff"/>
  </ds:schemaRefs>
</ds:datastoreItem>
</file>

<file path=customXml/itemProps2.xml><?xml version="1.0" encoding="utf-8"?>
<ds:datastoreItem xmlns:ds="http://schemas.openxmlformats.org/officeDocument/2006/customXml" ds:itemID="{54A439C4-0414-40B3-ADD4-A83C5BCC3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2682C-9146-43D3-BBC4-D30625B3D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21952</TotalTime>
  <Words>678</Words>
  <Application>Microsoft Office PowerPoint</Application>
  <PresentationFormat>Panorámica</PresentationFormat>
  <Paragraphs>66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Directiva 2024/1260 sobre recuperación  de activos y decomiso</vt:lpstr>
      <vt:lpstr>Antecedentes</vt:lpstr>
      <vt:lpstr>Background</vt:lpstr>
      <vt:lpstr>Ámbito ampliado</vt:lpstr>
      <vt:lpstr>Investigaciones financieras, oficinas de recuperación de activos y sus competencias</vt:lpstr>
      <vt:lpstr>Medidas de confiscación</vt:lpstr>
      <vt:lpstr>Gestión y eliminación</vt:lpstr>
      <vt:lpstr>Enfoque estratégico de la recuperación de activos</vt:lpstr>
      <vt:lpstr>¡Gracias!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Asset Recovery  Directive</dc:title>
  <dc:creator>SPATH Michael (HOME)</dc:creator>
  <cp:lastModifiedBy>Mercedes Alonso Segoviano - FIIAPP</cp:lastModifiedBy>
  <cp:revision>212</cp:revision>
  <cp:lastPrinted>2023-11-28T12:46:46Z</cp:lastPrinted>
  <dcterms:created xsi:type="dcterms:W3CDTF">2022-05-11T12:02:44Z</dcterms:created>
  <dcterms:modified xsi:type="dcterms:W3CDTF">2024-10-07T08:18:08Z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2023-11-28T07:29:44Z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f9198730-bdc1-4322-9dc1-e25d5197435c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0x0101000BDFCD88D8AC3E4284A831D61C79B3DA</vt:lpwstr>
  </property>
  <property fmtid="{D5CDD505-2E9C-101B-9397-08002B2CF9AE}" pid="10" name="MediaServiceImageTags">
    <vt:lpwstr/>
  </property>
  <property fmtid="{D5CDD505-2E9C-101B-9397-08002B2CF9AE}" pid="11" name="palabrasclaveempresa">
    <vt:lpwstr/>
  </property>
  <property fmtid="{D5CDD505-2E9C-101B-9397-08002B2CF9AE}" pid="12" name="palabrasclavesitio">
    <vt:lpwstr/>
  </property>
</Properties>
</file>