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29"/>
  </p:notesMasterIdLst>
  <p:sldIdLst>
    <p:sldId id="256" r:id="rId4"/>
    <p:sldId id="263" r:id="rId5"/>
    <p:sldId id="265" r:id="rId6"/>
    <p:sldId id="276" r:id="rId7"/>
    <p:sldId id="270" r:id="rId8"/>
    <p:sldId id="275" r:id="rId9"/>
    <p:sldId id="274" r:id="rId10"/>
    <p:sldId id="273" r:id="rId11"/>
    <p:sldId id="272" r:id="rId12"/>
    <p:sldId id="271" r:id="rId13"/>
    <p:sldId id="268" r:id="rId14"/>
    <p:sldId id="269" r:id="rId15"/>
    <p:sldId id="267" r:id="rId16"/>
    <p:sldId id="266" r:id="rId17"/>
    <p:sldId id="277" r:id="rId18"/>
    <p:sldId id="278" r:id="rId19"/>
    <p:sldId id="279" r:id="rId20"/>
    <p:sldId id="283" r:id="rId21"/>
    <p:sldId id="282" r:id="rId22"/>
    <p:sldId id="281" r:id="rId23"/>
    <p:sldId id="286" r:id="rId24"/>
    <p:sldId id="285" r:id="rId25"/>
    <p:sldId id="284" r:id="rId26"/>
    <p:sldId id="280" r:id="rId27"/>
    <p:sldId id="287" r:id="rId28"/>
  </p:sldIdLst>
  <p:sldSz cx="16256000" cy="9144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4660"/>
  </p:normalViewPr>
  <p:slideViewPr>
    <p:cSldViewPr snapToGrid="0">
      <p:cViewPr varScale="1">
        <p:scale>
          <a:sx n="28" d="100"/>
          <a:sy n="28" d="100"/>
        </p:scale>
        <p:origin x="52" y="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edes Alonso Segoviano - FIIAPP" userId="2119bbcc-7b0b-45fd-ae80-88cf7c99f0cd" providerId="ADAL" clId="{D54A6007-813B-491F-A727-488CA389F126}"/>
    <pc:docChg chg="modSld">
      <pc:chgData name="Mercedes Alonso Segoviano - FIIAPP" userId="2119bbcc-7b0b-45fd-ae80-88cf7c99f0cd" providerId="ADAL" clId="{D54A6007-813B-491F-A727-488CA389F126}" dt="2024-10-04T18:20:29.225" v="28" actId="20577"/>
      <pc:docMkLst>
        <pc:docMk/>
      </pc:docMkLst>
      <pc:sldChg chg="modSp mod">
        <pc:chgData name="Mercedes Alonso Segoviano - FIIAPP" userId="2119bbcc-7b0b-45fd-ae80-88cf7c99f0cd" providerId="ADAL" clId="{D54A6007-813B-491F-A727-488CA389F126}" dt="2024-10-04T18:16:20.859" v="19" actId="6549"/>
        <pc:sldMkLst>
          <pc:docMk/>
          <pc:sldMk cId="0" sldId="263"/>
        </pc:sldMkLst>
        <pc:spChg chg="mod">
          <ac:chgData name="Mercedes Alonso Segoviano - FIIAPP" userId="2119bbcc-7b0b-45fd-ae80-88cf7c99f0cd" providerId="ADAL" clId="{D54A6007-813B-491F-A727-488CA389F126}" dt="2024-10-04T18:16:20.859" v="19" actId="6549"/>
          <ac:spMkLst>
            <pc:docMk/>
            <pc:sldMk cId="0" sldId="263"/>
            <ac:spMk id="242" creationId="{00000000-0000-0000-0000-000000000000}"/>
          </ac:spMkLst>
        </pc:spChg>
      </pc:sldChg>
      <pc:sldChg chg="modSp mod">
        <pc:chgData name="Mercedes Alonso Segoviano - FIIAPP" userId="2119bbcc-7b0b-45fd-ae80-88cf7c99f0cd" providerId="ADAL" clId="{D54A6007-813B-491F-A727-488CA389F126}" dt="2024-10-03T06:36:47.388" v="1" actId="179"/>
        <pc:sldMkLst>
          <pc:docMk/>
          <pc:sldMk cId="3043654199" sldId="268"/>
        </pc:sldMkLst>
        <pc:spChg chg="mod">
          <ac:chgData name="Mercedes Alonso Segoviano - FIIAPP" userId="2119bbcc-7b0b-45fd-ae80-88cf7c99f0cd" providerId="ADAL" clId="{D54A6007-813B-491F-A727-488CA389F126}" dt="2024-10-03T06:36:47.388" v="1" actId="179"/>
          <ac:spMkLst>
            <pc:docMk/>
            <pc:sldMk cId="3043654199" sldId="268"/>
            <ac:spMk id="243" creationId="{00000000-0000-0000-0000-000000000000}"/>
          </ac:spMkLst>
        </pc:spChg>
      </pc:sldChg>
      <pc:sldChg chg="modSp mod">
        <pc:chgData name="Mercedes Alonso Segoviano - FIIAPP" userId="2119bbcc-7b0b-45fd-ae80-88cf7c99f0cd" providerId="ADAL" clId="{D54A6007-813B-491F-A727-488CA389F126}" dt="2024-10-04T18:17:49.677" v="21" actId="20577"/>
        <pc:sldMkLst>
          <pc:docMk/>
          <pc:sldMk cId="3000356661" sldId="270"/>
        </pc:sldMkLst>
        <pc:spChg chg="mod">
          <ac:chgData name="Mercedes Alonso Segoviano - FIIAPP" userId="2119bbcc-7b0b-45fd-ae80-88cf7c99f0cd" providerId="ADAL" clId="{D54A6007-813B-491F-A727-488CA389F126}" dt="2024-10-04T18:17:49.677" v="21" actId="20577"/>
          <ac:spMkLst>
            <pc:docMk/>
            <pc:sldMk cId="3000356661" sldId="270"/>
            <ac:spMk id="242" creationId="{00000000-0000-0000-0000-000000000000}"/>
          </ac:spMkLst>
        </pc:spChg>
      </pc:sldChg>
      <pc:sldChg chg="modSp mod">
        <pc:chgData name="Mercedes Alonso Segoviano - FIIAPP" userId="2119bbcc-7b0b-45fd-ae80-88cf7c99f0cd" providerId="ADAL" clId="{D54A6007-813B-491F-A727-488CA389F126}" dt="2024-10-04T18:20:29.225" v="28" actId="20577"/>
        <pc:sldMkLst>
          <pc:docMk/>
          <pc:sldMk cId="3453431911" sldId="283"/>
        </pc:sldMkLst>
        <pc:spChg chg="mod">
          <ac:chgData name="Mercedes Alonso Segoviano - FIIAPP" userId="2119bbcc-7b0b-45fd-ae80-88cf7c99f0cd" providerId="ADAL" clId="{D54A6007-813B-491F-A727-488CA389F126}" dt="2024-10-04T18:20:29.225" v="28" actId="20577"/>
          <ac:spMkLst>
            <pc:docMk/>
            <pc:sldMk cId="3453431911" sldId="283"/>
            <ac:spMk id="2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185333" y="1532466"/>
            <a:ext cx="13885335" cy="3098801"/>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185333" y="4715933"/>
            <a:ext cx="13885335" cy="1058334"/>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591733" y="5969000"/>
            <a:ext cx="13081001" cy="393700"/>
          </a:xfrm>
          <a:prstGeom prst="rect">
            <a:avLst/>
          </a:prstGeom>
        </p:spPr>
        <p:txBody>
          <a:bodyPr anchor="t">
            <a:spAutoFit/>
          </a:bodyPr>
          <a:lstStyle>
            <a:lvl1pPr marL="0" indent="0" algn="ctr">
              <a:spcBef>
                <a:spcPts val="0"/>
              </a:spcBef>
              <a:buSzTx/>
              <a:buNone/>
              <a:defRPr sz="2000" i="1"/>
            </a:lvl1pPr>
          </a:lstStyle>
          <a:p>
            <a:r>
              <a:t>– Juan López</a:t>
            </a:r>
          </a:p>
        </p:txBody>
      </p:sp>
      <p:sp>
        <p:nvSpPr>
          <p:cNvPr id="94" name="“Escribir una cita aquí”"/>
          <p:cNvSpPr txBox="1">
            <a:spLocks noGrp="1"/>
          </p:cNvSpPr>
          <p:nvPr>
            <p:ph type="body" sz="quarter" idx="14"/>
          </p:nvPr>
        </p:nvSpPr>
        <p:spPr>
          <a:xfrm>
            <a:off x="1591733" y="4050844"/>
            <a:ext cx="13081001" cy="551245"/>
          </a:xfrm>
          <a:prstGeom prst="rect">
            <a:avLst/>
          </a:prstGeom>
        </p:spPr>
        <p:txBody>
          <a:bodyPr>
            <a:spAutoFit/>
          </a:bodyPr>
          <a:lstStyle>
            <a:lvl1pPr marL="0" indent="0" algn="ctr">
              <a:spcBef>
                <a:spcPts val="0"/>
              </a:spcBef>
              <a:buSzTx/>
              <a:buNone/>
              <a:defRPr sz="3200">
                <a:latin typeface="+mn-lt"/>
                <a:ea typeface="+mn-ea"/>
                <a:cs typeface="+mn-cs"/>
                <a:sym typeface="Helvetica Neue Medium"/>
              </a:defRPr>
            </a:lvl1pPr>
          </a:lstStyle>
          <a:p>
            <a:r>
              <a:t>“Escribir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1" y="-1"/>
            <a:ext cx="16256001" cy="9144001"/>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2083979" y="448733"/>
            <a:ext cx="12090401" cy="5825068"/>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423333" y="6341533"/>
            <a:ext cx="15409334" cy="1337734"/>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423333" y="7628466"/>
            <a:ext cx="15409334" cy="1058335"/>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185333" y="3022600"/>
            <a:ext cx="13885335" cy="30988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8777320" y="634999"/>
            <a:ext cx="6350001" cy="7645401"/>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1100666" y="634999"/>
            <a:ext cx="6815668" cy="3699935"/>
          </a:xfrm>
          <a:prstGeom prst="rect">
            <a:avLst/>
          </a:prstGeom>
        </p:spPr>
        <p:txBody>
          <a:bodyPr anchor="b"/>
          <a:lstStyle>
            <a:lvl1pPr>
              <a:defRPr sz="5600"/>
            </a:lvl1pPr>
          </a:lstStyle>
          <a:p>
            <a:r>
              <a:t>Texto del título</a:t>
            </a:r>
          </a:p>
        </p:txBody>
      </p:sp>
      <p:sp>
        <p:nvSpPr>
          <p:cNvPr id="40" name="Nivel de texto 1…"/>
          <p:cNvSpPr txBox="1">
            <a:spLocks noGrp="1"/>
          </p:cNvSpPr>
          <p:nvPr>
            <p:ph type="body" sz="quarter" idx="1"/>
          </p:nvPr>
        </p:nvSpPr>
        <p:spPr>
          <a:xfrm>
            <a:off x="1100666" y="4351866"/>
            <a:ext cx="6815668" cy="3818468"/>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8779933" y="2099733"/>
            <a:ext cx="6350001" cy="6197601"/>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126066" y="2099733"/>
            <a:ext cx="6815668" cy="6197601"/>
          </a:xfrm>
          <a:prstGeom prst="rect">
            <a:avLst/>
          </a:prstGeom>
        </p:spPr>
        <p:txBody>
          <a:bodyPr/>
          <a:lstStyle>
            <a:lvl1pPr marL="352926" indent="-352926">
              <a:spcBef>
                <a:spcPts val="3000"/>
              </a:spcBef>
              <a:defRPr sz="2400"/>
            </a:lvl1pPr>
            <a:lvl2pPr marL="911726" indent="-352926">
              <a:spcBef>
                <a:spcPts val="3000"/>
              </a:spcBef>
              <a:defRPr sz="2400"/>
            </a:lvl2pPr>
            <a:lvl3pPr marL="1470526" indent="-352926">
              <a:spcBef>
                <a:spcPts val="3000"/>
              </a:spcBef>
              <a:defRPr sz="2400"/>
            </a:lvl3pPr>
            <a:lvl4pPr marL="2029326" indent="-352926">
              <a:spcBef>
                <a:spcPts val="3000"/>
              </a:spcBef>
              <a:defRPr sz="2400"/>
            </a:lvl4pPr>
            <a:lvl5pPr marL="2588126" indent="-352926">
              <a:spcBef>
                <a:spcPts val="3000"/>
              </a:spcBef>
              <a:defRPr sz="24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1126066" y="1185333"/>
            <a:ext cx="14003869" cy="6773335"/>
          </a:xfrm>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10507133" y="4699000"/>
            <a:ext cx="4936068" cy="3699934"/>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10507133" y="753533"/>
            <a:ext cx="4936068" cy="3699934"/>
          </a:xfrm>
          <a:prstGeom prst="rect">
            <a:avLst/>
          </a:prstGeom>
        </p:spPr>
        <p:txBody>
          <a:bodyPr lIns="91439" tIns="45719" rIns="91439" bIns="45719" anchor="t">
            <a:noAutofit/>
          </a:bodyPr>
          <a:lstStyle/>
          <a:p>
            <a:endParaRPr/>
          </a:p>
        </p:txBody>
      </p:sp>
      <p:sp>
        <p:nvSpPr>
          <p:cNvPr id="85" name="Imagen"/>
          <p:cNvSpPr>
            <a:spLocks noGrp="1"/>
          </p:cNvSpPr>
          <p:nvPr>
            <p:ph type="pic" idx="15"/>
          </p:nvPr>
        </p:nvSpPr>
        <p:spPr>
          <a:xfrm>
            <a:off x="804333" y="753533"/>
            <a:ext cx="9448801" cy="7645401"/>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126066" y="237066"/>
            <a:ext cx="14003869" cy="15240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normAutofit/>
          </a:bodyPr>
          <a:lstStyle/>
          <a:p>
            <a:r>
              <a:t>Texto del título</a:t>
            </a:r>
          </a:p>
        </p:txBody>
      </p:sp>
      <p:sp>
        <p:nvSpPr>
          <p:cNvPr id="3" name="Nivel de texto 1…"/>
          <p:cNvSpPr txBox="1">
            <a:spLocks noGrp="1"/>
          </p:cNvSpPr>
          <p:nvPr>
            <p:ph type="body" idx="1"/>
          </p:nvPr>
        </p:nvSpPr>
        <p:spPr>
          <a:xfrm>
            <a:off x="1126066" y="2099733"/>
            <a:ext cx="14003869" cy="61976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7970571" y="8720666"/>
            <a:ext cx="306392" cy="290441"/>
          </a:xfrm>
          <a:prstGeom prst="rect">
            <a:avLst/>
          </a:prstGeom>
          <a:ln w="3175">
            <a:miter lim="400000"/>
          </a:ln>
        </p:spPr>
        <p:txBody>
          <a:bodyPr wrap="none" lIns="33866" tIns="33866" rIns="33866" bIns="33866">
            <a:spAutoFit/>
          </a:bodyPr>
          <a:lstStyle>
            <a:lvl1pPr>
              <a:defRPr sz="16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1pPr>
      <a:lvl2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2pPr>
      <a:lvl3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3pPr>
      <a:lvl4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4pPr>
      <a:lvl5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5pPr>
      <a:lvl6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6pPr>
      <a:lvl7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7pPr>
      <a:lvl8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8pPr>
      <a:lvl9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9pPr>
    </p:titleStyle>
    <p:bodyStyle>
      <a:lvl1pPr marL="41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1pPr>
      <a:lvl2pPr marL="105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2pPr>
      <a:lvl3pPr marL="168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3pPr>
      <a:lvl4pPr marL="232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4pPr>
      <a:lvl5pPr marL="295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5pPr>
      <a:lvl6pPr marL="359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6pPr>
      <a:lvl7pPr marL="422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7pPr>
      <a:lvl8pPr marL="486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8pPr>
      <a:lvl9pPr marL="549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n" descr="Imagen"/>
          <p:cNvPicPr>
            <a:picLocks noChangeAspect="1"/>
          </p:cNvPicPr>
          <p:nvPr/>
        </p:nvPicPr>
        <p:blipFill>
          <a:blip r:embed="rId2"/>
          <a:stretch>
            <a:fillRect/>
          </a:stretch>
        </p:blipFill>
        <p:spPr>
          <a:xfrm>
            <a:off x="0" y="-222587"/>
            <a:ext cx="16256000" cy="7927607"/>
          </a:xfrm>
          <a:prstGeom prst="rect">
            <a:avLst/>
          </a:prstGeom>
          <a:ln w="3175">
            <a:miter lim="400000"/>
          </a:ln>
        </p:spPr>
      </p:pic>
      <p:sp>
        <p:nvSpPr>
          <p:cNvPr id="120" name="Desafíos compartidos entre las regiones UE/CELAC en materia de drogas -…"/>
          <p:cNvSpPr txBox="1"/>
          <p:nvPr/>
        </p:nvSpPr>
        <p:spPr>
          <a:xfrm>
            <a:off x="419100" y="-358463"/>
            <a:ext cx="9922426" cy="566992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p>
            <a:pPr algn="l" defTabSz="457200">
              <a:defRPr sz="5200" b="0">
                <a:solidFill>
                  <a:srgbClr val="FFFFFF"/>
                </a:solidFill>
                <a:latin typeface="HK Grotesk Pro Regular"/>
                <a:ea typeface="HK Grotesk Pro Regular"/>
                <a:cs typeface="HK Grotesk Pro Regular"/>
                <a:sym typeface="HK Grotesk Pro Regular"/>
              </a:defRPr>
            </a:pPr>
            <a:endParaRPr lang="es-ES" dirty="0">
              <a:latin typeface="HK Grotesk Pro Bold"/>
              <a:ea typeface="HK Grotesk Pro Bold"/>
              <a:cs typeface="HK Grotesk Pro Bold"/>
              <a:sym typeface="HK Grotesk Pro Bold"/>
            </a:endParaRPr>
          </a:p>
          <a:p>
            <a:pPr algn="l" defTabSz="457200">
              <a:defRPr sz="5200" b="0">
                <a:solidFill>
                  <a:srgbClr val="FFFFFF"/>
                </a:solidFill>
                <a:latin typeface="HK Grotesk Pro Regular"/>
                <a:ea typeface="HK Grotesk Pro Regular"/>
                <a:cs typeface="HK Grotesk Pro Regular"/>
                <a:sym typeface="HK Grotesk Pro Regular"/>
              </a:defRPr>
            </a:pPr>
            <a:endParaRPr lang="es-ES" dirty="0">
              <a:latin typeface="HK Grotesk Pro Bold"/>
              <a:ea typeface="HK Grotesk Pro Bold"/>
              <a:cs typeface="HK Grotesk Pro Bold"/>
              <a:sym typeface="HK Grotesk Pro Bold"/>
            </a:endParaRPr>
          </a:p>
          <a:p>
            <a:pPr algn="l" defTabSz="457200">
              <a:defRPr sz="5200" b="0">
                <a:solidFill>
                  <a:srgbClr val="FFFFFF"/>
                </a:solidFill>
                <a:latin typeface="HK Grotesk Pro Regular"/>
                <a:ea typeface="HK Grotesk Pro Regular"/>
                <a:cs typeface="HK Grotesk Pro Regular"/>
                <a:sym typeface="HK Grotesk Pro Regular"/>
              </a:defRPr>
            </a:pPr>
            <a:r>
              <a:rPr dirty="0" err="1">
                <a:latin typeface="HK Grotesk Pro Bold"/>
                <a:ea typeface="HK Grotesk Pro Bold"/>
                <a:cs typeface="HK Grotesk Pro Bold"/>
                <a:sym typeface="HK Grotesk Pro Bold"/>
              </a:rPr>
              <a:t>Desafíos</a:t>
            </a:r>
            <a:r>
              <a:rPr dirty="0">
                <a:latin typeface="HK Grotesk Pro Bold"/>
                <a:ea typeface="HK Grotesk Pro Bold"/>
                <a:cs typeface="HK Grotesk Pro Bold"/>
                <a:sym typeface="HK Grotesk Pro Bold"/>
              </a:rPr>
              <a:t> </a:t>
            </a:r>
            <a:r>
              <a:rPr dirty="0" err="1">
                <a:latin typeface="HK Grotesk Pro Bold"/>
                <a:ea typeface="HK Grotesk Pro Bold"/>
                <a:cs typeface="HK Grotesk Pro Bold"/>
                <a:sym typeface="HK Grotesk Pro Bold"/>
              </a:rPr>
              <a:t>compartidos</a:t>
            </a:r>
            <a:r>
              <a:rPr dirty="0">
                <a:latin typeface="HK Grotesk Pro Bold"/>
                <a:ea typeface="HK Grotesk Pro Bold"/>
                <a:cs typeface="HK Grotesk Pro Bold"/>
                <a:sym typeface="HK Grotesk Pro Bold"/>
              </a:rPr>
              <a:t> entre las </a:t>
            </a:r>
            <a:r>
              <a:rPr dirty="0" err="1">
                <a:latin typeface="HK Grotesk Pro Bold"/>
                <a:ea typeface="HK Grotesk Pro Bold"/>
                <a:cs typeface="HK Grotesk Pro Bold"/>
                <a:sym typeface="HK Grotesk Pro Bold"/>
              </a:rPr>
              <a:t>regiones</a:t>
            </a:r>
            <a:r>
              <a:rPr dirty="0">
                <a:latin typeface="HK Grotesk Pro Bold"/>
                <a:ea typeface="HK Grotesk Pro Bold"/>
                <a:cs typeface="HK Grotesk Pro Bold"/>
                <a:sym typeface="HK Grotesk Pro Bold"/>
              </a:rPr>
              <a:t> UE/CELAC </a:t>
            </a:r>
            <a:r>
              <a:rPr dirty="0" err="1">
                <a:latin typeface="HK Grotesk Pro Bold"/>
                <a:ea typeface="HK Grotesk Pro Bold"/>
                <a:cs typeface="HK Grotesk Pro Bold"/>
                <a:sym typeface="HK Grotesk Pro Bold"/>
              </a:rPr>
              <a:t>en</a:t>
            </a:r>
            <a:r>
              <a:rPr dirty="0">
                <a:latin typeface="HK Grotesk Pro Bold"/>
                <a:ea typeface="HK Grotesk Pro Bold"/>
                <a:cs typeface="HK Grotesk Pro Bold"/>
                <a:sym typeface="HK Grotesk Pro Bold"/>
              </a:rPr>
              <a:t> </a:t>
            </a:r>
            <a:r>
              <a:rPr dirty="0" err="1">
                <a:latin typeface="HK Grotesk Pro Bold"/>
                <a:ea typeface="HK Grotesk Pro Bold"/>
                <a:cs typeface="HK Grotesk Pro Bold"/>
                <a:sym typeface="HK Grotesk Pro Bold"/>
              </a:rPr>
              <a:t>materia</a:t>
            </a:r>
            <a:r>
              <a:rPr dirty="0">
                <a:latin typeface="HK Grotesk Pro Bold"/>
                <a:ea typeface="HK Grotesk Pro Bold"/>
                <a:cs typeface="HK Grotesk Pro Bold"/>
                <a:sym typeface="HK Grotesk Pro Bold"/>
              </a:rPr>
              <a:t> de </a:t>
            </a:r>
            <a:r>
              <a:rPr dirty="0" err="1">
                <a:latin typeface="HK Grotesk Pro Bold"/>
                <a:ea typeface="HK Grotesk Pro Bold"/>
                <a:cs typeface="HK Grotesk Pro Bold"/>
                <a:sym typeface="HK Grotesk Pro Bold"/>
              </a:rPr>
              <a:t>drogas</a:t>
            </a:r>
            <a:r>
              <a:rPr dirty="0">
                <a:latin typeface="HK Grotesk Pro Bold"/>
                <a:ea typeface="HK Grotesk Pro Bold"/>
                <a:cs typeface="HK Grotesk Pro Bold"/>
                <a:sym typeface="HK Grotesk Pro Bold"/>
              </a:rPr>
              <a:t> -</a:t>
            </a:r>
            <a:r>
              <a:rPr dirty="0"/>
              <a:t> </a:t>
            </a:r>
          </a:p>
          <a:p>
            <a:pPr algn="l" defTabSz="457200">
              <a:defRPr sz="5200" b="0">
                <a:solidFill>
                  <a:srgbClr val="FFFFFF"/>
                </a:solidFill>
                <a:latin typeface="HK Grotesk Pro Regular"/>
                <a:ea typeface="HK Grotesk Pro Regular"/>
                <a:cs typeface="HK Grotesk Pro Regular"/>
                <a:sym typeface="HK Grotesk Pro Regular"/>
              </a:defRPr>
            </a:pPr>
            <a:r>
              <a:rPr dirty="0" err="1"/>
              <a:t>Reunión</a:t>
            </a:r>
            <a:r>
              <a:rPr dirty="0"/>
              <a:t> </a:t>
            </a:r>
            <a:r>
              <a:rPr dirty="0" err="1"/>
              <a:t>presencial</a:t>
            </a:r>
            <a:r>
              <a:rPr dirty="0"/>
              <a:t> de </a:t>
            </a:r>
            <a:r>
              <a:rPr dirty="0" err="1"/>
              <a:t>Agencias</a:t>
            </a:r>
            <a:r>
              <a:rPr dirty="0"/>
              <a:t> de </a:t>
            </a:r>
            <a:r>
              <a:rPr dirty="0" err="1"/>
              <a:t>drogas</a:t>
            </a:r>
            <a:r>
              <a:rPr dirty="0"/>
              <a:t> UE/CELAC </a:t>
            </a:r>
            <a:r>
              <a:rPr dirty="0" err="1"/>
              <a:t>en</a:t>
            </a:r>
            <a:r>
              <a:rPr dirty="0"/>
              <a:t> </a:t>
            </a:r>
            <a:r>
              <a:rPr dirty="0" err="1"/>
              <a:t>Bruselas</a:t>
            </a:r>
            <a:r>
              <a:rPr dirty="0"/>
              <a:t>.</a:t>
            </a:r>
          </a:p>
        </p:txBody>
      </p:sp>
      <p:sp>
        <p:nvSpPr>
          <p:cNvPr id="121" name="Bruselas, Bélgica"/>
          <p:cNvSpPr txBox="1"/>
          <p:nvPr/>
        </p:nvSpPr>
        <p:spPr>
          <a:xfrm>
            <a:off x="482600" y="5306483"/>
            <a:ext cx="2998513" cy="5630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lvl1pPr algn="l" defTabSz="457200">
              <a:defRPr sz="3000" b="0">
                <a:solidFill>
                  <a:srgbClr val="FFFFFF"/>
                </a:solidFill>
                <a:latin typeface="HK Grotesk Pro Bold"/>
                <a:ea typeface="HK Grotesk Pro Bold"/>
                <a:cs typeface="HK Grotesk Pro Bold"/>
                <a:sym typeface="HK Grotesk Pro Bold"/>
              </a:defRPr>
            </a:lvl1pPr>
          </a:lstStyle>
          <a:p>
            <a:r>
              <a:t>Bruselas, Bélgica</a:t>
            </a:r>
          </a:p>
        </p:txBody>
      </p:sp>
      <p:sp>
        <p:nvSpPr>
          <p:cNvPr id="122" name="8-10 de Octubre de 2024"/>
          <p:cNvSpPr txBox="1"/>
          <p:nvPr/>
        </p:nvSpPr>
        <p:spPr>
          <a:xfrm>
            <a:off x="686667" y="6131983"/>
            <a:ext cx="4297343" cy="5630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lvl1pPr algn="l" defTabSz="457200">
              <a:defRPr sz="3000" b="0">
                <a:solidFill>
                  <a:srgbClr val="FFFFFF"/>
                </a:solidFill>
                <a:latin typeface="HK Grotesk Pro Medium"/>
                <a:ea typeface="HK Grotesk Pro Medium"/>
                <a:cs typeface="HK Grotesk Pro Medium"/>
                <a:sym typeface="HK Grotesk Pro Medium"/>
              </a:defRPr>
            </a:lvl1pPr>
          </a:lstStyle>
          <a:p>
            <a:r>
              <a:t>8-10 de Octubre de 2024</a:t>
            </a:r>
          </a:p>
        </p:txBody>
      </p:sp>
      <p:sp>
        <p:nvSpPr>
          <p:cNvPr id="123" name="Rectángulo"/>
          <p:cNvSpPr/>
          <p:nvPr/>
        </p:nvSpPr>
        <p:spPr>
          <a:xfrm>
            <a:off x="495300" y="6014508"/>
            <a:ext cx="4680077" cy="772584"/>
          </a:xfrm>
          <a:prstGeom prst="rect">
            <a:avLst/>
          </a:prstGeom>
          <a:ln w="12700">
            <a:solidFill>
              <a:srgbClr val="FFFFFF"/>
            </a:solidFill>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4" name="Logos_castellano.jpg" descr="Logos_castellano.jpg"/>
          <p:cNvPicPr>
            <a:picLocks noChangeAspect="1"/>
          </p:cNvPicPr>
          <p:nvPr/>
        </p:nvPicPr>
        <p:blipFill>
          <a:blip r:embed="rId3"/>
          <a:stretch>
            <a:fillRect/>
          </a:stretch>
        </p:blipFill>
        <p:spPr>
          <a:xfrm>
            <a:off x="0" y="7389476"/>
            <a:ext cx="16256000" cy="1731048"/>
          </a:xfrm>
          <a:prstGeom prst="rect">
            <a:avLst/>
          </a:prstGeom>
          <a:ln w="3175">
            <a:miter lim="400000"/>
          </a:ln>
        </p:spPr>
      </p:pic>
      <p:pic>
        <p:nvPicPr>
          <p:cNvPr id="1026" name="Imagen 1" descr="logo2">
            <a:extLst>
              <a:ext uri="{FF2B5EF4-FFF2-40B4-BE49-F238E27FC236}">
                <a16:creationId xmlns:a16="http://schemas.microsoft.com/office/drawing/2014/main" id="{25784594-5CCE-4844-B600-614800E5F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397"/>
            <a:ext cx="5157609" cy="106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173184" y="-142662"/>
            <a:ext cx="11534873" cy="816516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l" eaLnBrk="1" hangingPunct="1">
              <a:defRPr/>
            </a:pPr>
            <a:endParaRPr lang="es-ES" altLang="es-ES" sz="3400" dirty="0">
              <a:solidFill>
                <a:schemeClr val="tx1"/>
              </a:solidFill>
              <a:latin typeface="HK Grotesk Pro Bold"/>
              <a:sym typeface="Helvetica Neue"/>
            </a:endParaRPr>
          </a:p>
          <a:p>
            <a:pPr algn="l" eaLnBrk="1" hangingPunct="1">
              <a:defRPr/>
            </a:pPr>
            <a:r>
              <a:rPr lang="es-ES" altLang="es-ES" sz="3400" b="1" dirty="0">
                <a:solidFill>
                  <a:schemeClr val="tx1"/>
                </a:solidFill>
                <a:latin typeface="HK Grotesk Pro Bold"/>
                <a:sym typeface="Helvetica Neue"/>
              </a:rPr>
              <a:t>C) CONCURSO PÚBLICO PARA LA VENTA</a:t>
            </a:r>
          </a:p>
          <a:p>
            <a:pPr marL="514350" indent="-514350" algn="l" eaLnBrk="1">
              <a:lnSpc>
                <a:spcPct val="80000"/>
              </a:lnSpc>
              <a:buFont typeface="Wingdings" panose="05000000000000000000" pitchFamily="2" charset="2"/>
              <a:buChar char="v"/>
              <a:defRPr sz="3400" b="0">
                <a:solidFill>
                  <a:srgbClr val="ED361C"/>
                </a:solidFill>
                <a:latin typeface="HK Grotesk Pro Bold"/>
                <a:ea typeface="HK Grotesk Pro Bold"/>
                <a:cs typeface="HK Grotesk Pro Bold"/>
                <a:sym typeface="HK Grotesk Pro Bold"/>
              </a:defRPr>
            </a:pPr>
            <a:endParaRPr lang="es-ES" altLang="es-ES" sz="3400" dirty="0">
              <a:solidFill>
                <a:schemeClr val="tx1"/>
              </a:solidFill>
              <a:latin typeface="HK Grotesk Pro Bold"/>
              <a:sym typeface="Helvetica Neue"/>
            </a:endParaRPr>
          </a:p>
          <a:p>
            <a:pPr marL="514350" indent="-514350" algn="l" eaLnBrk="1">
              <a:lnSpc>
                <a:spcPct val="80000"/>
              </a:lnSpc>
              <a:buFont typeface="Wingdings" panose="05000000000000000000" pitchFamily="2" charset="2"/>
              <a:buChar char="v"/>
              <a:defRPr sz="3400" b="0">
                <a:solidFill>
                  <a:srgbClr val="ED361C"/>
                </a:solidFill>
                <a:latin typeface="HK Grotesk Pro Bold"/>
                <a:ea typeface="HK Grotesk Pro Bold"/>
                <a:cs typeface="HK Grotesk Pro Bold"/>
                <a:sym typeface="HK Grotesk Pro Bold"/>
              </a:defRPr>
            </a:pPr>
            <a:r>
              <a:rPr lang="es-ES" altLang="es-ES" sz="2800" dirty="0">
                <a:solidFill>
                  <a:schemeClr val="tx1"/>
                </a:solidFill>
                <a:latin typeface="HK Grotesk Pro Bold"/>
                <a:sym typeface="Helvetica Neue"/>
              </a:rPr>
              <a:t>Acuerdo para la venta conjunta mediante concurso de todos los activos de las sociedades.</a:t>
            </a:r>
          </a:p>
          <a:p>
            <a:pPr marL="514350" indent="-514350" algn="l" eaLnBrk="1">
              <a:lnSpc>
                <a:spcPct val="80000"/>
              </a:lnSpc>
              <a:buFont typeface="Wingdings" panose="05000000000000000000" pitchFamily="2" charset="2"/>
              <a:buChar char="v"/>
              <a:defRPr sz="3400" b="0">
                <a:solidFill>
                  <a:srgbClr val="ED361C"/>
                </a:solidFill>
                <a:latin typeface="HK Grotesk Pro Bold"/>
                <a:ea typeface="HK Grotesk Pro Bold"/>
                <a:cs typeface="HK Grotesk Pro Bold"/>
                <a:sym typeface="HK Grotesk Pro Bold"/>
              </a:defRPr>
            </a:pPr>
            <a:r>
              <a:rPr lang="es-ES" altLang="es-ES" sz="2800" dirty="0">
                <a:solidFill>
                  <a:schemeClr val="tx1"/>
                </a:solidFill>
                <a:latin typeface="HK Grotesk Pro Bold"/>
                <a:sym typeface="Helvetica Neue"/>
              </a:rPr>
              <a:t>Venta por concurso: Ventajas:</a:t>
            </a:r>
          </a:p>
          <a:p>
            <a:pPr algn="l" eaLnBrk="1">
              <a:lnSpc>
                <a:spcPct val="80000"/>
              </a:lnSpc>
              <a:defRPr sz="3400" b="0">
                <a:solidFill>
                  <a:srgbClr val="ED361C"/>
                </a:solidFill>
                <a:latin typeface="HK Grotesk Pro Bold"/>
                <a:ea typeface="HK Grotesk Pro Bold"/>
                <a:cs typeface="HK Grotesk Pro Bold"/>
                <a:sym typeface="HK Grotesk Pro Bold"/>
              </a:defRPr>
            </a:pPr>
            <a:endParaRPr lang="es-ES" altLang="es-ES" sz="2800" dirty="0">
              <a:solidFill>
                <a:schemeClr val="tx1"/>
              </a:solidFill>
              <a:latin typeface="HK Grotesk Pro Bold"/>
              <a:sym typeface="Helvetica Neue"/>
            </a:endParaRPr>
          </a:p>
          <a:p>
            <a:pPr marL="514350" lvl="8" indent="-514350" algn="just" defTabSz="457200">
              <a:lnSpc>
                <a:spcPct val="80000"/>
              </a:lnSpc>
              <a:spcBef>
                <a:spcPts val="1500"/>
              </a:spcBef>
              <a:buFont typeface="+mj-lt"/>
              <a:buAutoNum type="alphaLcParenR"/>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rPr>
              <a:t>Transparencia.</a:t>
            </a:r>
          </a:p>
          <a:p>
            <a:pPr marL="514350" lvl="3" indent="-514350" algn="just" defTabSz="457200">
              <a:lnSpc>
                <a:spcPct val="80000"/>
              </a:lnSpc>
              <a:spcBef>
                <a:spcPts val="1500"/>
              </a:spcBef>
              <a:buFont typeface="+mj-lt"/>
              <a:buAutoNum type="alphaLcParenR"/>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rPr>
              <a:t>Valoración no sólo de la oferta económica.</a:t>
            </a:r>
          </a:p>
          <a:p>
            <a:pPr marL="514350" lvl="3" indent="-514350" algn="just" defTabSz="457200">
              <a:lnSpc>
                <a:spcPct val="80000"/>
              </a:lnSpc>
              <a:spcBef>
                <a:spcPts val="1500"/>
              </a:spcBef>
              <a:buFont typeface="+mj-lt"/>
              <a:buAutoNum type="alphaLcParenR"/>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rPr>
              <a:t>Exclusión de adquisición por medios cercanos al narcotráfico.</a:t>
            </a:r>
          </a:p>
          <a:p>
            <a:pPr marL="514350" lvl="3" indent="-514350" algn="just" defTabSz="457200">
              <a:lnSpc>
                <a:spcPct val="80000"/>
              </a:lnSpc>
              <a:spcBef>
                <a:spcPts val="1500"/>
              </a:spcBef>
              <a:buFont typeface="+mj-lt"/>
              <a:buAutoNum type="alphaLcParenR"/>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rPr>
              <a:t>Beneficios generales para los destinatarios del Fondo y para la Comunidad Autónoma de Galicia.</a:t>
            </a:r>
          </a:p>
          <a:p>
            <a:pPr marL="514350" lvl="3" indent="-514350" algn="just" defTabSz="457200">
              <a:lnSpc>
                <a:spcPct val="80000"/>
              </a:lnSpc>
              <a:spcBef>
                <a:spcPts val="1500"/>
              </a:spcBef>
              <a:buFont typeface="+mj-lt"/>
              <a:buAutoNum type="alphaLcParenR"/>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rPr>
              <a:t>Criterios de adjudicación medibles y no discrecionales.</a:t>
            </a:r>
          </a:p>
          <a:p>
            <a:endParaRPr lang="es-ES" dirty="0"/>
          </a:p>
        </p:txBody>
      </p:sp>
      <p:sp>
        <p:nvSpPr>
          <p:cNvPr id="243" name="LOREM IPSUM LOREM IPSUM LOREM IPSUMLOREM IPSUMLOREM"/>
          <p:cNvSpPr txBox="1"/>
          <p:nvPr/>
        </p:nvSpPr>
        <p:spPr>
          <a:xfrm>
            <a:off x="5131769" y="1878801"/>
            <a:ext cx="5801961" cy="91599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12798944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3" name="LOREM IPSUM LOREM IPSUM LOREM IPSUMLOREM IPSUMLOREM"/>
          <p:cNvSpPr txBox="1"/>
          <p:nvPr/>
        </p:nvSpPr>
        <p:spPr>
          <a:xfrm>
            <a:off x="1674420" y="1414453"/>
            <a:ext cx="13371616" cy="589428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algn="l" defTabSz="457200" hangingPunct="1">
              <a:lnSpc>
                <a:spcPts val="5700"/>
              </a:lnSpc>
              <a:spcBef>
                <a:spcPts val="1500"/>
              </a:spcBef>
              <a:defRPr/>
            </a:pPr>
            <a:r>
              <a:rPr lang="es-ES" altLang="es-ES" sz="3400" dirty="0">
                <a:solidFill>
                  <a:schemeClr val="tx1"/>
                </a:solidFill>
                <a:latin typeface="HK Grotesk Pro Bold"/>
                <a:sym typeface="HK Grotesk Pro Medium"/>
              </a:rPr>
              <a:t>ASPECTOS MÁS DESTACADOS DEL CONCURSO (1):</a:t>
            </a:r>
          </a:p>
          <a:p>
            <a:pPr algn="l" eaLnBrk="1" hangingPunct="1">
              <a:defRPr/>
            </a:pPr>
            <a:endParaRPr lang="es-ES" altLang="es-ES" sz="2400" dirty="0">
              <a:solidFill>
                <a:srgbClr val="0000CC"/>
              </a:solidFill>
              <a:latin typeface="Arial Unicode MS" pitchFamily="34" charset="-128"/>
            </a:endParaRPr>
          </a:p>
          <a:p>
            <a:pPr marL="514350" indent="-514350" algn="l" defTabSz="457200">
              <a:lnSpc>
                <a:spcPct val="80000"/>
              </a:lnSpc>
              <a:spcBef>
                <a:spcPts val="1500"/>
              </a:spcBef>
              <a:buFont typeface="Wingdings" panose="05000000000000000000" pitchFamily="2" charset="2"/>
              <a:buChar char="v"/>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sym typeface="HK Grotesk Pro Medium"/>
              </a:rPr>
              <a:t>Precio de licitación: 8.693.972,66 euros.</a:t>
            </a:r>
          </a:p>
          <a:p>
            <a:pPr marL="514350" indent="-514350" algn="l" defTabSz="457200">
              <a:lnSpc>
                <a:spcPct val="80000"/>
              </a:lnSpc>
              <a:spcBef>
                <a:spcPts val="1500"/>
              </a:spcBef>
              <a:buFont typeface="Wingdings" panose="05000000000000000000" pitchFamily="2" charset="2"/>
              <a:buChar char="v"/>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sym typeface="HK Grotesk Pro Medium"/>
              </a:rPr>
              <a:t>Requisitos de los participantes:</a:t>
            </a:r>
          </a:p>
          <a:p>
            <a:pPr marL="1257300" lvl="3" indent="-514350" algn="l" defTabSz="457200">
              <a:lnSpc>
                <a:spcPct val="80000"/>
              </a:lnSpc>
              <a:spcBef>
                <a:spcPts val="1500"/>
              </a:spcBef>
              <a:buFont typeface="Wingdings" panose="05000000000000000000" pitchFamily="2" charset="2"/>
              <a:buChar char="ü"/>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sym typeface="HK Grotesk Pro Medium"/>
              </a:rPr>
              <a:t>Cuatro años de actividad en el sector.</a:t>
            </a:r>
          </a:p>
          <a:p>
            <a:pPr marL="1257300" lvl="1" indent="-514350" algn="l" defTabSz="457200">
              <a:lnSpc>
                <a:spcPct val="80000"/>
              </a:lnSpc>
              <a:spcBef>
                <a:spcPts val="1500"/>
              </a:spcBef>
              <a:buFont typeface="Wingdings" panose="05000000000000000000" pitchFamily="2" charset="2"/>
              <a:buChar char="ü"/>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sym typeface="HK Grotesk Pro Medium"/>
              </a:rPr>
              <a:t>Facturación media anual no inferior a 5 millones.</a:t>
            </a:r>
          </a:p>
          <a:p>
            <a:pPr marL="514350" lvl="1" indent="-514350" algn="l" defTabSz="457200">
              <a:lnSpc>
                <a:spcPct val="80000"/>
              </a:lnSpc>
              <a:spcBef>
                <a:spcPts val="1500"/>
              </a:spcBef>
              <a:buFont typeface="Wingdings" panose="05000000000000000000" pitchFamily="2" charset="2"/>
              <a:buChar char="v"/>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sym typeface="HK Grotesk Pro Medium"/>
              </a:rPr>
              <a:t>Respeto a las relaciones laborales del personal de las sociedades.</a:t>
            </a:r>
          </a:p>
          <a:p>
            <a:pPr marL="514350" lvl="1" indent="-514350" algn="l" defTabSz="457200">
              <a:lnSpc>
                <a:spcPct val="80000"/>
              </a:lnSpc>
              <a:spcBef>
                <a:spcPts val="1500"/>
              </a:spcBef>
              <a:buFont typeface="Wingdings" panose="05000000000000000000" pitchFamily="2" charset="2"/>
              <a:buChar char="v"/>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sym typeface="HK Grotesk Pro Medium"/>
              </a:rPr>
              <a:t>Garantías: </a:t>
            </a:r>
          </a:p>
          <a:p>
            <a:pPr marL="1257300" lvl="2" indent="-1257300" algn="l" defTabSz="457200">
              <a:lnSpc>
                <a:spcPct val="80000"/>
              </a:lnSpc>
              <a:spcBef>
                <a:spcPts val="1500"/>
              </a:spcBef>
              <a:buFont typeface="Wingdings" panose="05000000000000000000" pitchFamily="2" charset="2"/>
              <a:buChar char="ü"/>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sym typeface="HK Grotesk Pro Medium"/>
              </a:rPr>
              <a:t>Aval bancario de 600.000 euros.</a:t>
            </a:r>
          </a:p>
          <a:p>
            <a:pPr marL="1257300" lvl="2" indent="-1257300" algn="l" defTabSz="457200">
              <a:lnSpc>
                <a:spcPct val="80000"/>
              </a:lnSpc>
              <a:spcBef>
                <a:spcPts val="1500"/>
              </a:spcBef>
              <a:buFont typeface="Wingdings" panose="05000000000000000000" pitchFamily="2" charset="2"/>
              <a:buChar char="ü"/>
              <a:defRPr sz="3400" b="0">
                <a:solidFill>
                  <a:srgbClr val="ED361C"/>
                </a:solidFill>
                <a:latin typeface="HK Grotesk Pro Bold"/>
                <a:ea typeface="HK Grotesk Pro Bold"/>
                <a:cs typeface="HK Grotesk Pro Bold"/>
                <a:sym typeface="HK Grotesk Pro Bold"/>
              </a:defRPr>
            </a:pPr>
            <a:r>
              <a:rPr lang="es-ES" altLang="es-ES" sz="2800" b="0" dirty="0">
                <a:solidFill>
                  <a:schemeClr val="tx1"/>
                </a:solidFill>
                <a:latin typeface="HK Grotesk Pro Bold"/>
                <a:sym typeface="HK Grotesk Pro Medium"/>
              </a:rPr>
              <a:t>No especulación urbanística.</a:t>
            </a: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30436541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357441" y="3544962"/>
            <a:ext cx="11350615" cy="73171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l"/>
            <a:endParaRPr sz="3400" b="1" dirty="0">
              <a:solidFill>
                <a:schemeClr val="tx1"/>
              </a:solidFill>
              <a:latin typeface="HK Grotesk Pro Bold"/>
              <a:sym typeface="Helvetica Neue"/>
            </a:endParaRPr>
          </a:p>
        </p:txBody>
      </p:sp>
      <p:sp>
        <p:nvSpPr>
          <p:cNvPr id="243" name="LOREM IPSUM LOREM IPSUM LOREM IPSUMLOREM IPSUMLOREM"/>
          <p:cNvSpPr txBox="1"/>
          <p:nvPr/>
        </p:nvSpPr>
        <p:spPr>
          <a:xfrm>
            <a:off x="5131769" y="2088089"/>
            <a:ext cx="5801961" cy="49742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0" name="CuadroTexto 9">
            <a:extLst>
              <a:ext uri="{FF2B5EF4-FFF2-40B4-BE49-F238E27FC236}">
                <a16:creationId xmlns:a16="http://schemas.microsoft.com/office/drawing/2014/main" id="{B2718D37-2A15-441D-9EB8-E64AED69151A}"/>
              </a:ext>
            </a:extLst>
          </p:cNvPr>
          <p:cNvSpPr txBox="1"/>
          <p:nvPr/>
        </p:nvSpPr>
        <p:spPr>
          <a:xfrm>
            <a:off x="1555008" y="1729261"/>
            <a:ext cx="13145984" cy="48782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eaLnBrk="1" hangingPunct="1">
              <a:defRPr/>
            </a:pPr>
            <a:r>
              <a:rPr lang="es-ES" altLang="es-ES" sz="3400" dirty="0">
                <a:solidFill>
                  <a:schemeClr val="tx1"/>
                </a:solidFill>
                <a:latin typeface="HK Grotesk Pro Bold"/>
              </a:rPr>
              <a:t>ASPECTOS MÁS DESTACADOS DEL CONCURSO (2):</a:t>
            </a:r>
          </a:p>
          <a:p>
            <a:pPr algn="l" eaLnBrk="1" hangingPunct="1">
              <a:defRPr/>
            </a:pPr>
            <a:endParaRPr lang="es-ES" altLang="es-ES" sz="2500" dirty="0">
              <a:solidFill>
                <a:srgbClr val="0000CC"/>
              </a:solidFill>
              <a:latin typeface="Arial Unicode MS" pitchFamily="34" charset="-128"/>
            </a:endParaRPr>
          </a:p>
          <a:p>
            <a:pPr marL="342900" indent="-342900" algn="l" eaLnBrk="1" hangingPunct="1">
              <a:buFontTx/>
              <a:buChar char="-"/>
              <a:defRPr/>
            </a:pPr>
            <a:r>
              <a:rPr lang="es-ES" altLang="es-ES" sz="2800" b="0" dirty="0">
                <a:solidFill>
                  <a:schemeClr val="tx1"/>
                </a:solidFill>
                <a:latin typeface="HK Grotesk Pro Bold"/>
              </a:rPr>
              <a:t>Criterios de valoración</a:t>
            </a:r>
          </a:p>
          <a:p>
            <a:pPr algn="l" eaLnBrk="1" hangingPunct="1">
              <a:defRPr/>
            </a:pPr>
            <a:endParaRPr lang="es-ES" altLang="es-ES" sz="2800" b="0" dirty="0">
              <a:solidFill>
                <a:schemeClr val="tx1"/>
              </a:solidFill>
              <a:latin typeface="HK Grotesk Pro Bold"/>
            </a:endParaRPr>
          </a:p>
          <a:p>
            <a:pPr marL="1085850" lvl="1" indent="-342900" algn="l" eaLnBrk="1" hangingPunct="1">
              <a:buFont typeface="Arial" charset="0"/>
              <a:buChar char="•"/>
              <a:defRPr/>
            </a:pPr>
            <a:r>
              <a:rPr lang="es-ES" altLang="es-ES" sz="2800" b="0" dirty="0">
                <a:solidFill>
                  <a:schemeClr val="tx1"/>
                </a:solidFill>
                <a:latin typeface="HK Grotesk Pro Bold"/>
              </a:rPr>
              <a:t>Oferta económica: 45 puntos.</a:t>
            </a:r>
          </a:p>
          <a:p>
            <a:pPr marL="742950" lvl="1" indent="0" algn="l" eaLnBrk="1" hangingPunct="1">
              <a:defRPr/>
            </a:pPr>
            <a:endParaRPr lang="es-ES" altLang="es-ES" sz="2800" b="0" dirty="0">
              <a:solidFill>
                <a:schemeClr val="tx1"/>
              </a:solidFill>
              <a:latin typeface="HK Grotesk Pro Bold"/>
            </a:endParaRPr>
          </a:p>
          <a:p>
            <a:pPr marL="1085850" lvl="1" indent="-342900" algn="l" eaLnBrk="1" hangingPunct="1">
              <a:buFont typeface="Arial" charset="0"/>
              <a:buChar char="•"/>
              <a:defRPr/>
            </a:pPr>
            <a:r>
              <a:rPr lang="es-ES" altLang="es-ES" sz="2800" b="0" dirty="0">
                <a:solidFill>
                  <a:schemeClr val="tx1"/>
                </a:solidFill>
                <a:latin typeface="HK Grotesk Pro Bold"/>
              </a:rPr>
              <a:t>Continuidad de la actividad vitivinícola: 20 puntos.</a:t>
            </a:r>
          </a:p>
          <a:p>
            <a:pPr marL="742950" lvl="1" indent="0" algn="l" eaLnBrk="1" hangingPunct="1">
              <a:defRPr/>
            </a:pPr>
            <a:endParaRPr lang="es-ES" altLang="es-ES" sz="2800" b="0" dirty="0">
              <a:solidFill>
                <a:schemeClr val="tx1"/>
              </a:solidFill>
              <a:latin typeface="HK Grotesk Pro Bold"/>
            </a:endParaRPr>
          </a:p>
          <a:p>
            <a:pPr marL="1085850" lvl="1" indent="-342900" algn="l" eaLnBrk="1" hangingPunct="1">
              <a:buFont typeface="Arial" charset="0"/>
              <a:buChar char="•"/>
              <a:defRPr/>
            </a:pPr>
            <a:r>
              <a:rPr lang="es-ES" altLang="es-ES" sz="2800" dirty="0">
                <a:solidFill>
                  <a:schemeClr val="tx1"/>
                </a:solidFill>
                <a:latin typeface="HK Grotesk Pro Bold"/>
              </a:rPr>
              <a:t>Contratación de trabajadores en proceso de reinserción: 20 puntos.</a:t>
            </a:r>
          </a:p>
          <a:p>
            <a:pPr marL="1085850" lvl="1" indent="-342900" algn="l" eaLnBrk="1" hangingPunct="1">
              <a:buFont typeface="Arial" charset="0"/>
              <a:buChar char="•"/>
              <a:defRPr/>
            </a:pPr>
            <a:endParaRPr lang="es-ES" altLang="es-ES" sz="2800" dirty="0">
              <a:solidFill>
                <a:schemeClr val="tx1"/>
              </a:solidFill>
              <a:latin typeface="HK Grotesk Pro Bold"/>
            </a:endParaRPr>
          </a:p>
          <a:p>
            <a:pPr marL="1085850" lvl="1" indent="-342900" algn="l" eaLnBrk="1" hangingPunct="1">
              <a:buFont typeface="Arial" charset="0"/>
              <a:buChar char="•"/>
              <a:defRPr/>
            </a:pPr>
            <a:r>
              <a:rPr lang="es-ES" altLang="es-ES" sz="2800" dirty="0">
                <a:solidFill>
                  <a:schemeClr val="tx1"/>
                </a:solidFill>
                <a:latin typeface="HK Grotesk Pro Bold"/>
              </a:rPr>
              <a:t>Aportación a programas de drogodependencia: 15 puntos   </a:t>
            </a:r>
          </a:p>
        </p:txBody>
      </p:sp>
    </p:spTree>
    <p:extLst>
      <p:ext uri="{BB962C8B-B14F-4D97-AF65-F5344CB8AC3E}">
        <p14:creationId xmlns:p14="http://schemas.microsoft.com/office/powerpoint/2010/main" val="8977356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1811177" y="1657438"/>
            <a:ext cx="11350615" cy="540831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l" eaLnBrk="1" hangingPunct="1"/>
            <a:r>
              <a:rPr lang="es-ES" altLang="es-ES" sz="3400" b="1" dirty="0">
                <a:solidFill>
                  <a:schemeClr val="tx1"/>
                </a:solidFill>
                <a:latin typeface="HK Grotesk Pro Bold"/>
                <a:sym typeface="Helvetica Neue"/>
              </a:rPr>
              <a:t>COMPROMISOS ADQUIRIDOS POR EL ADJUDICATARIO (hasta el año 2024).</a:t>
            </a:r>
          </a:p>
          <a:p>
            <a:pPr lvl="1" algn="l" hangingPunct="1">
              <a:defRPr/>
            </a:pPr>
            <a:endParaRPr lang="es-ES" altLang="es-ES" sz="2800" b="0" dirty="0">
              <a:solidFill>
                <a:schemeClr val="tx1"/>
              </a:solidFill>
              <a:latin typeface="HK Grotesk Pro Bold"/>
            </a:endParaRPr>
          </a:p>
          <a:p>
            <a:pPr lvl="1" algn="l" hangingPunct="1">
              <a:defRPr/>
            </a:pPr>
            <a:r>
              <a:rPr lang="es-ES" altLang="es-ES" sz="2800" b="0" dirty="0">
                <a:solidFill>
                  <a:schemeClr val="tx1"/>
                </a:solidFill>
                <a:latin typeface="HK Grotesk Pro Bold"/>
              </a:rPr>
              <a:t>1.- Precio de venta: 15.102.000,00 euros.</a:t>
            </a:r>
          </a:p>
          <a:p>
            <a:pPr lvl="1" algn="l" hangingPunct="1">
              <a:defRPr/>
            </a:pPr>
            <a:endParaRPr lang="es-ES" altLang="es-ES" sz="2800" b="0" dirty="0">
              <a:solidFill>
                <a:schemeClr val="tx1"/>
              </a:solidFill>
              <a:latin typeface="HK Grotesk Pro Bold"/>
            </a:endParaRPr>
          </a:p>
          <a:p>
            <a:pPr lvl="1" algn="l" hangingPunct="1">
              <a:defRPr/>
            </a:pPr>
            <a:r>
              <a:rPr lang="es-ES" altLang="es-ES" sz="2800" b="0" dirty="0">
                <a:solidFill>
                  <a:schemeClr val="tx1"/>
                </a:solidFill>
                <a:latin typeface="HK Grotesk Pro Bold"/>
              </a:rPr>
              <a:t>2.- Contratación de trabajadores: 400 jornadas anuales durante 15 años. Acuerdo Xunta de Galicia-</a:t>
            </a:r>
            <a:r>
              <a:rPr lang="es-ES" altLang="es-ES" sz="2800" b="0" dirty="0" err="1">
                <a:solidFill>
                  <a:schemeClr val="tx1"/>
                </a:solidFill>
                <a:latin typeface="HK Grotesk Pro Bold"/>
              </a:rPr>
              <a:t>Adega</a:t>
            </a:r>
            <a:r>
              <a:rPr lang="es-ES" altLang="es-ES" sz="2800" b="0" dirty="0">
                <a:solidFill>
                  <a:schemeClr val="tx1"/>
                </a:solidFill>
                <a:latin typeface="HK Grotesk Pro Bold"/>
              </a:rPr>
              <a:t>-DGPNSD.</a:t>
            </a:r>
          </a:p>
          <a:p>
            <a:pPr lvl="1" algn="l" hangingPunct="1">
              <a:defRPr/>
            </a:pPr>
            <a:endParaRPr lang="es-ES" altLang="es-ES" sz="2800" b="0" dirty="0">
              <a:solidFill>
                <a:schemeClr val="tx1"/>
              </a:solidFill>
              <a:latin typeface="HK Grotesk Pro Bold"/>
            </a:endParaRPr>
          </a:p>
          <a:p>
            <a:pPr lvl="1" algn="l" hangingPunct="1">
              <a:defRPr/>
            </a:pPr>
            <a:r>
              <a:rPr lang="es-ES" altLang="es-ES" sz="2800" b="0" dirty="0">
                <a:solidFill>
                  <a:schemeClr val="tx1"/>
                </a:solidFill>
                <a:latin typeface="HK Grotesk Pro Bold"/>
              </a:rPr>
              <a:t>3.-  5% de la facturación a programas de drogodependencias durante 15 años.</a:t>
            </a:r>
          </a:p>
          <a:p>
            <a:pPr lvl="1" algn="l" hangingPunct="1">
              <a:defRPr/>
            </a:pPr>
            <a:endParaRPr lang="es-ES" altLang="es-ES" sz="2800" b="0" dirty="0">
              <a:solidFill>
                <a:schemeClr val="tx1"/>
              </a:solidFill>
              <a:latin typeface="HK Grotesk Pro Bold"/>
            </a:endParaRPr>
          </a:p>
        </p:txBody>
      </p:sp>
      <p:sp>
        <p:nvSpPr>
          <p:cNvPr id="243" name="LOREM IPSUM LOREM IPSUM LOREM IPSUMLOREM IPSUMLOREM"/>
          <p:cNvSpPr txBox="1"/>
          <p:nvPr/>
        </p:nvSpPr>
        <p:spPr>
          <a:xfrm>
            <a:off x="5131769" y="1878801"/>
            <a:ext cx="5801961" cy="9159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2383068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357442" y="4932646"/>
            <a:ext cx="11350615" cy="72158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endParaRPr dirty="0"/>
          </a:p>
        </p:txBody>
      </p:sp>
      <p:sp>
        <p:nvSpPr>
          <p:cNvPr id="243" name="LOREM IPSUM LOREM IPSUM LOREM IPSUMLOREM IPSUMLOREM"/>
          <p:cNvSpPr txBox="1"/>
          <p:nvPr/>
        </p:nvSpPr>
        <p:spPr>
          <a:xfrm>
            <a:off x="1971305" y="1219319"/>
            <a:ext cx="11542814" cy="9159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3400" b="0" dirty="0">
                <a:solidFill>
                  <a:schemeClr val="tx1"/>
                </a:solidFill>
                <a:latin typeface="HK Grotesk Pro Bold"/>
              </a:rPr>
              <a:t>RESUMEN </a:t>
            </a:r>
            <a:r>
              <a:rPr lang="es-ES" sz="3400" b="0" dirty="0">
                <a:solidFill>
                  <a:schemeClr val="tx1"/>
                </a:solidFill>
                <a:latin typeface="HK Grotesk Pro Bold"/>
                <a:sym typeface="HK Grotesk Pro Medium"/>
              </a:rPr>
              <a:t>CUMPLIMIENTO</a:t>
            </a:r>
            <a:r>
              <a:rPr lang="es-ES" sz="3400" b="0" dirty="0">
                <a:solidFill>
                  <a:schemeClr val="tx1"/>
                </a:solidFill>
                <a:latin typeface="HK Grotesk Pro Bold"/>
              </a:rPr>
              <a:t> DE OBLIGACIONES</a:t>
            </a: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graphicFrame>
        <p:nvGraphicFramePr>
          <p:cNvPr id="2" name="Tabla 1">
            <a:extLst>
              <a:ext uri="{FF2B5EF4-FFF2-40B4-BE49-F238E27FC236}">
                <a16:creationId xmlns:a16="http://schemas.microsoft.com/office/drawing/2014/main" id="{376DF2B7-DEB8-4DD1-9D8E-E283F903AEFE}"/>
              </a:ext>
            </a:extLst>
          </p:cNvPr>
          <p:cNvGraphicFramePr>
            <a:graphicFrameLocks noGrp="1"/>
          </p:cNvGraphicFramePr>
          <p:nvPr>
            <p:extLst>
              <p:ext uri="{D42A27DB-BD31-4B8C-83A1-F6EECF244321}">
                <p14:modId xmlns:p14="http://schemas.microsoft.com/office/powerpoint/2010/main" val="374250394"/>
              </p:ext>
            </p:extLst>
          </p:nvPr>
        </p:nvGraphicFramePr>
        <p:xfrm>
          <a:off x="3305014" y="2274431"/>
          <a:ext cx="8875395" cy="5247077"/>
        </p:xfrm>
        <a:graphic>
          <a:graphicData uri="http://schemas.openxmlformats.org/drawingml/2006/table">
            <a:tbl>
              <a:tblPr>
                <a:tableStyleId>{5940675A-B579-460E-94D1-54222C63F5DA}</a:tableStyleId>
              </a:tblPr>
              <a:tblGrid>
                <a:gridCol w="1033472">
                  <a:extLst>
                    <a:ext uri="{9D8B030D-6E8A-4147-A177-3AD203B41FA5}">
                      <a16:colId xmlns:a16="http://schemas.microsoft.com/office/drawing/2014/main" val="3065576947"/>
                    </a:ext>
                  </a:extLst>
                </a:gridCol>
                <a:gridCol w="2525452">
                  <a:extLst>
                    <a:ext uri="{9D8B030D-6E8A-4147-A177-3AD203B41FA5}">
                      <a16:colId xmlns:a16="http://schemas.microsoft.com/office/drawing/2014/main" val="1069309774"/>
                    </a:ext>
                  </a:extLst>
                </a:gridCol>
                <a:gridCol w="2100088">
                  <a:extLst>
                    <a:ext uri="{9D8B030D-6E8A-4147-A177-3AD203B41FA5}">
                      <a16:colId xmlns:a16="http://schemas.microsoft.com/office/drawing/2014/main" val="2264013134"/>
                    </a:ext>
                  </a:extLst>
                </a:gridCol>
                <a:gridCol w="3216383">
                  <a:extLst>
                    <a:ext uri="{9D8B030D-6E8A-4147-A177-3AD203B41FA5}">
                      <a16:colId xmlns:a16="http://schemas.microsoft.com/office/drawing/2014/main" val="90248910"/>
                    </a:ext>
                  </a:extLst>
                </a:gridCol>
              </a:tblGrid>
              <a:tr h="312107">
                <a:tc>
                  <a:txBody>
                    <a:bodyPr/>
                    <a:lstStyle/>
                    <a:p>
                      <a:pPr algn="ctr" fontAlgn="b"/>
                      <a:r>
                        <a:rPr lang="es-ES" sz="1600" b="1" u="none" strike="noStrike" dirty="0">
                          <a:effectLst/>
                          <a:latin typeface="HK Grotesk Pro Bold"/>
                        </a:rPr>
                        <a:t>AÑO</a:t>
                      </a:r>
                      <a:endParaRPr lang="es-ES" sz="1600" b="1" i="0" u="none" strike="noStrike" dirty="0">
                        <a:effectLst/>
                        <a:latin typeface="HK Grotesk Pro Bold"/>
                      </a:endParaRPr>
                    </a:p>
                  </a:txBody>
                  <a:tcPr marL="9525" marR="9525" marT="9525" marB="0" anchor="b"/>
                </a:tc>
                <a:tc>
                  <a:txBody>
                    <a:bodyPr/>
                    <a:lstStyle/>
                    <a:p>
                      <a:pPr algn="ctr" fontAlgn="b"/>
                      <a:r>
                        <a:rPr lang="es-ES" sz="1600" b="1" u="none" strike="noStrike" dirty="0">
                          <a:effectLst/>
                          <a:latin typeface="HK Grotesk Pro Bold"/>
                        </a:rPr>
                        <a:t>APORTACIÓN  ECONÓMICA</a:t>
                      </a:r>
                      <a:endParaRPr lang="es-ES" sz="1600" b="1" i="0" u="none" strike="noStrike" dirty="0">
                        <a:effectLst/>
                        <a:latin typeface="HK Grotesk Pro Bold"/>
                      </a:endParaRPr>
                    </a:p>
                  </a:txBody>
                  <a:tcPr marL="9525" marR="9525" marT="9525" marB="0" anchor="b"/>
                </a:tc>
                <a:tc>
                  <a:txBody>
                    <a:bodyPr/>
                    <a:lstStyle/>
                    <a:p>
                      <a:pPr algn="ctr" fontAlgn="b"/>
                      <a:r>
                        <a:rPr lang="es-ES" sz="1600" b="1" u="none" strike="noStrike" dirty="0">
                          <a:effectLst/>
                          <a:latin typeface="HK Grotesk Pro Bold"/>
                        </a:rPr>
                        <a:t>Nº DE TRABAJADORES</a:t>
                      </a:r>
                      <a:endParaRPr lang="es-ES" sz="1600" b="1" i="0" u="none" strike="noStrike" dirty="0">
                        <a:effectLst/>
                        <a:latin typeface="HK Grotesk Pro Bold"/>
                      </a:endParaRPr>
                    </a:p>
                  </a:txBody>
                  <a:tcPr marL="9525" marR="9525" marT="9525" marB="0" anchor="b"/>
                </a:tc>
                <a:tc>
                  <a:txBody>
                    <a:bodyPr/>
                    <a:lstStyle/>
                    <a:p>
                      <a:pPr algn="ctr" fontAlgn="b"/>
                      <a:r>
                        <a:rPr lang="es-ES" sz="1600" b="1" u="none" strike="noStrike" dirty="0">
                          <a:effectLst/>
                          <a:latin typeface="HK Grotesk Pro Bold"/>
                        </a:rPr>
                        <a:t>Nº DE DÍAS COTIZADOS</a:t>
                      </a:r>
                      <a:endParaRPr lang="es-ES" sz="1600" b="1" i="0" u="none" strike="noStrike" dirty="0">
                        <a:effectLst/>
                        <a:latin typeface="HK Grotesk Pro Bold"/>
                      </a:endParaRPr>
                    </a:p>
                  </a:txBody>
                  <a:tcPr marL="9525" marR="9525" marT="9525" marB="0" anchor="b"/>
                </a:tc>
                <a:extLst>
                  <a:ext uri="{0D108BD9-81ED-4DB2-BD59-A6C34878D82A}">
                    <a16:rowId xmlns:a16="http://schemas.microsoft.com/office/drawing/2014/main" val="851417716"/>
                  </a:ext>
                </a:extLst>
              </a:tr>
              <a:tr h="312107">
                <a:tc>
                  <a:txBody>
                    <a:bodyPr/>
                    <a:lstStyle/>
                    <a:p>
                      <a:pPr algn="l" fontAlgn="b"/>
                      <a:r>
                        <a:rPr lang="es-ES" sz="1600" u="none" strike="noStrike">
                          <a:effectLst/>
                          <a:latin typeface="HK Grotesk Pro Bold"/>
                        </a:rPr>
                        <a:t>2009</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4.999,64 € </a:t>
                      </a:r>
                      <a:endParaRPr lang="es-ES" sz="1600" b="0" i="0" u="none" strike="noStrike" dirty="0">
                        <a:effectLst/>
                        <a:latin typeface="HK Grotesk Pro Bold"/>
                      </a:endParaRPr>
                    </a:p>
                  </a:txBody>
                  <a:tcPr marL="9525" marR="9525" marT="9525" marB="0" anchor="b"/>
                </a:tc>
                <a:tc>
                  <a:txBody>
                    <a:bodyPr/>
                    <a:lstStyle/>
                    <a:p>
                      <a:pPr algn="l" fontAlgn="b"/>
                      <a:r>
                        <a:rPr lang="es-ES" sz="1600" u="none" strike="noStrike">
                          <a:effectLst/>
                          <a:latin typeface="HK Grotesk Pro Bold"/>
                        </a:rPr>
                        <a:t>8</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584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373997981"/>
                  </a:ext>
                </a:extLst>
              </a:tr>
              <a:tr h="312107">
                <a:tc>
                  <a:txBody>
                    <a:bodyPr/>
                    <a:lstStyle/>
                    <a:p>
                      <a:pPr algn="l" fontAlgn="b"/>
                      <a:r>
                        <a:rPr lang="es-ES" sz="1600" u="none" strike="noStrike">
                          <a:effectLst/>
                          <a:latin typeface="HK Grotesk Pro Bold"/>
                        </a:rPr>
                        <a:t>2010</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8.326,39 € </a:t>
                      </a:r>
                      <a:endParaRPr lang="es-ES" sz="1600" b="0" i="0" u="none" strike="noStrike" dirty="0">
                        <a:effectLst/>
                        <a:latin typeface="HK Grotesk Pro Bold"/>
                      </a:endParaRPr>
                    </a:p>
                  </a:txBody>
                  <a:tcPr marL="9525" marR="9525" marT="9525" marB="0" anchor="b"/>
                </a:tc>
                <a:tc>
                  <a:txBody>
                    <a:bodyPr/>
                    <a:lstStyle/>
                    <a:p>
                      <a:pPr algn="l" fontAlgn="b"/>
                      <a:r>
                        <a:rPr lang="es-ES" sz="1600" u="none" strike="noStrike">
                          <a:effectLst/>
                          <a:latin typeface="HK Grotesk Pro Bold"/>
                        </a:rPr>
                        <a:t>7</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                             846   </a:t>
                      </a:r>
                      <a:endParaRPr lang="es-ES" sz="1600" b="0" i="0" u="none" strike="noStrike">
                        <a:effectLst/>
                        <a:latin typeface="HK Grotesk Pro Bold"/>
                      </a:endParaRPr>
                    </a:p>
                  </a:txBody>
                  <a:tcPr marL="9525" marR="9525" marT="9525" marB="0" anchor="b"/>
                </a:tc>
                <a:extLst>
                  <a:ext uri="{0D108BD9-81ED-4DB2-BD59-A6C34878D82A}">
                    <a16:rowId xmlns:a16="http://schemas.microsoft.com/office/drawing/2014/main" val="2984390032"/>
                  </a:ext>
                </a:extLst>
              </a:tr>
              <a:tr h="312107">
                <a:tc>
                  <a:txBody>
                    <a:bodyPr/>
                    <a:lstStyle/>
                    <a:p>
                      <a:pPr algn="l" fontAlgn="b"/>
                      <a:r>
                        <a:rPr lang="es-ES" sz="1600" u="none" strike="noStrike">
                          <a:effectLst/>
                          <a:latin typeface="HK Grotesk Pro Bold"/>
                        </a:rPr>
                        <a:t>2011</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13.414,00 € </a:t>
                      </a:r>
                      <a:endParaRPr lang="es-ES" sz="1600" b="0" i="0" u="none" strike="noStrike" dirty="0">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15</a:t>
                      </a:r>
                      <a:endParaRPr lang="es-ES" sz="1600" b="0" i="0" u="none" strike="noStrike" dirty="0">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823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1094866704"/>
                  </a:ext>
                </a:extLst>
              </a:tr>
              <a:tr h="312107">
                <a:tc>
                  <a:txBody>
                    <a:bodyPr/>
                    <a:lstStyle/>
                    <a:p>
                      <a:pPr algn="l" fontAlgn="b"/>
                      <a:r>
                        <a:rPr lang="es-ES" sz="1600" u="none" strike="noStrike">
                          <a:effectLst/>
                          <a:latin typeface="HK Grotesk Pro Bold"/>
                        </a:rPr>
                        <a:t>2012</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                           8.904,55 € </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10</a:t>
                      </a:r>
                      <a:endParaRPr lang="es-ES" sz="1600" b="0" i="0" u="none" strike="noStrike" dirty="0">
                        <a:effectLst/>
                        <a:latin typeface="HK Grotesk Pro Bold"/>
                      </a:endParaRPr>
                    </a:p>
                  </a:txBody>
                  <a:tcPr marL="9525" marR="9525" marT="9525" marB="0" anchor="b"/>
                </a:tc>
                <a:tc>
                  <a:txBody>
                    <a:bodyPr/>
                    <a:lstStyle/>
                    <a:p>
                      <a:pPr algn="l" fontAlgn="b"/>
                      <a:r>
                        <a:rPr lang="es-ES" sz="1600" u="none" strike="noStrike">
                          <a:effectLst/>
                          <a:latin typeface="HK Grotesk Pro Bold"/>
                        </a:rPr>
                        <a:t>                             618   </a:t>
                      </a:r>
                      <a:endParaRPr lang="es-ES" sz="1600" b="0" i="0" u="none" strike="noStrike">
                        <a:effectLst/>
                        <a:latin typeface="HK Grotesk Pro Bold"/>
                      </a:endParaRPr>
                    </a:p>
                  </a:txBody>
                  <a:tcPr marL="9525" marR="9525" marT="9525" marB="0" anchor="b"/>
                </a:tc>
                <a:extLst>
                  <a:ext uri="{0D108BD9-81ED-4DB2-BD59-A6C34878D82A}">
                    <a16:rowId xmlns:a16="http://schemas.microsoft.com/office/drawing/2014/main" val="1746476578"/>
                  </a:ext>
                </a:extLst>
              </a:tr>
              <a:tr h="312107">
                <a:tc>
                  <a:txBody>
                    <a:bodyPr/>
                    <a:lstStyle/>
                    <a:p>
                      <a:pPr algn="l" fontAlgn="b"/>
                      <a:r>
                        <a:rPr lang="es-ES" sz="1600" u="none" strike="noStrike">
                          <a:effectLst/>
                          <a:latin typeface="HK Grotesk Pro Bold"/>
                        </a:rPr>
                        <a:t>2013</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                           9.548,63 € </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5</a:t>
                      </a:r>
                      <a:endParaRPr lang="es-ES" sz="1600" b="0" i="0" u="none" strike="noStrike" dirty="0">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530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3835655169"/>
                  </a:ext>
                </a:extLst>
              </a:tr>
              <a:tr h="312107">
                <a:tc>
                  <a:txBody>
                    <a:bodyPr/>
                    <a:lstStyle/>
                    <a:p>
                      <a:pPr algn="l" fontAlgn="b"/>
                      <a:r>
                        <a:rPr lang="es-ES" sz="1600" u="none" strike="noStrike">
                          <a:effectLst/>
                          <a:latin typeface="HK Grotesk Pro Bold"/>
                        </a:rPr>
                        <a:t>2014</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                         18.937,03 € </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8</a:t>
                      </a:r>
                      <a:endParaRPr lang="es-ES" sz="1600" b="0" i="0" u="none" strike="noStrike" dirty="0">
                        <a:effectLst/>
                        <a:latin typeface="HK Grotesk Pro Bold"/>
                      </a:endParaRPr>
                    </a:p>
                  </a:txBody>
                  <a:tcPr marL="9525" marR="9525" marT="9525" marB="0" anchor="b"/>
                </a:tc>
                <a:tc>
                  <a:txBody>
                    <a:bodyPr/>
                    <a:lstStyle/>
                    <a:p>
                      <a:pPr algn="l" fontAlgn="b"/>
                      <a:r>
                        <a:rPr lang="es-ES" sz="1600" u="none" strike="noStrike">
                          <a:effectLst/>
                          <a:latin typeface="HK Grotesk Pro Bold"/>
                        </a:rPr>
                        <a:t>                             719   </a:t>
                      </a:r>
                      <a:endParaRPr lang="es-ES" sz="1600" b="0" i="0" u="none" strike="noStrike">
                        <a:effectLst/>
                        <a:latin typeface="HK Grotesk Pro Bold"/>
                      </a:endParaRPr>
                    </a:p>
                  </a:txBody>
                  <a:tcPr marL="9525" marR="9525" marT="9525" marB="0" anchor="b"/>
                </a:tc>
                <a:extLst>
                  <a:ext uri="{0D108BD9-81ED-4DB2-BD59-A6C34878D82A}">
                    <a16:rowId xmlns:a16="http://schemas.microsoft.com/office/drawing/2014/main" val="430646108"/>
                  </a:ext>
                </a:extLst>
              </a:tr>
              <a:tr h="312107">
                <a:tc>
                  <a:txBody>
                    <a:bodyPr/>
                    <a:lstStyle/>
                    <a:p>
                      <a:pPr algn="l" fontAlgn="b"/>
                      <a:r>
                        <a:rPr lang="es-ES" sz="1600" u="none" strike="noStrike">
                          <a:effectLst/>
                          <a:latin typeface="HK Grotesk Pro Bold"/>
                        </a:rPr>
                        <a:t>2015</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                         12.937,60 € </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11</a:t>
                      </a:r>
                      <a:endParaRPr lang="es-ES" sz="1600" b="0" i="0" u="none" strike="noStrike" dirty="0">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819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377262877"/>
                  </a:ext>
                </a:extLst>
              </a:tr>
              <a:tr h="312107">
                <a:tc>
                  <a:txBody>
                    <a:bodyPr/>
                    <a:lstStyle/>
                    <a:p>
                      <a:pPr algn="l" fontAlgn="b"/>
                      <a:r>
                        <a:rPr lang="es-ES" sz="1600" u="none" strike="noStrike">
                          <a:effectLst/>
                          <a:latin typeface="HK Grotesk Pro Bold"/>
                        </a:rPr>
                        <a:t>2016</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                         13.534,17 € </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5</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639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3182659062"/>
                  </a:ext>
                </a:extLst>
              </a:tr>
              <a:tr h="312107">
                <a:tc>
                  <a:txBody>
                    <a:bodyPr/>
                    <a:lstStyle/>
                    <a:p>
                      <a:pPr algn="l" fontAlgn="b"/>
                      <a:r>
                        <a:rPr lang="es-ES" sz="1600" u="none" strike="noStrike">
                          <a:effectLst/>
                          <a:latin typeface="HK Grotesk Pro Bold"/>
                        </a:rPr>
                        <a:t>2017</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                         10.135,99 € </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5</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596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2216019050"/>
                  </a:ext>
                </a:extLst>
              </a:tr>
              <a:tr h="312107">
                <a:tc>
                  <a:txBody>
                    <a:bodyPr/>
                    <a:lstStyle/>
                    <a:p>
                      <a:pPr algn="l" fontAlgn="b"/>
                      <a:r>
                        <a:rPr lang="es-ES" sz="1600" u="none" strike="noStrike">
                          <a:effectLst/>
                          <a:latin typeface="HK Grotesk Pro Bold"/>
                        </a:rPr>
                        <a:t>2018</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                         24.433,03 € </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5</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655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4048870412"/>
                  </a:ext>
                </a:extLst>
              </a:tr>
              <a:tr h="312107">
                <a:tc>
                  <a:txBody>
                    <a:bodyPr/>
                    <a:lstStyle/>
                    <a:p>
                      <a:pPr algn="l" fontAlgn="b"/>
                      <a:r>
                        <a:rPr lang="es-ES" sz="1600" u="none" strike="noStrike">
                          <a:effectLst/>
                          <a:latin typeface="HK Grotesk Pro Bold"/>
                        </a:rPr>
                        <a:t>2019</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                           1.783,20 € </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5</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433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3959631397"/>
                  </a:ext>
                </a:extLst>
              </a:tr>
              <a:tr h="312107">
                <a:tc>
                  <a:txBody>
                    <a:bodyPr/>
                    <a:lstStyle/>
                    <a:p>
                      <a:pPr algn="l" fontAlgn="b"/>
                      <a:r>
                        <a:rPr lang="es-ES" sz="1600" u="none" strike="noStrike">
                          <a:effectLst/>
                          <a:latin typeface="HK Grotesk Pro Bold"/>
                        </a:rPr>
                        <a:t>2020</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                         16.552,80 € </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5</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407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3285284546"/>
                  </a:ext>
                </a:extLst>
              </a:tr>
              <a:tr h="312107">
                <a:tc>
                  <a:txBody>
                    <a:bodyPr/>
                    <a:lstStyle/>
                    <a:p>
                      <a:pPr algn="l" fontAlgn="b"/>
                      <a:r>
                        <a:rPr lang="es-ES" sz="1600" u="none" strike="noStrike">
                          <a:effectLst/>
                          <a:latin typeface="HK Grotesk Pro Bold"/>
                        </a:rPr>
                        <a:t>2021</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                           8.971,20 € </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4</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429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3800072448"/>
                  </a:ext>
                </a:extLst>
              </a:tr>
              <a:tr h="312107">
                <a:tc>
                  <a:txBody>
                    <a:bodyPr/>
                    <a:lstStyle/>
                    <a:p>
                      <a:pPr algn="l" fontAlgn="b"/>
                      <a:r>
                        <a:rPr lang="es-ES" sz="1600" u="none" strike="noStrike" dirty="0">
                          <a:effectLst/>
                          <a:latin typeface="HK Grotesk Pro Bold"/>
                        </a:rPr>
                        <a:t>2022</a:t>
                      </a:r>
                      <a:endParaRPr lang="es-ES" sz="1600" b="1" i="0" u="none" strike="noStrike" dirty="0">
                        <a:effectLst/>
                        <a:latin typeface="HK Grotesk Pro Bold"/>
                      </a:endParaRPr>
                    </a:p>
                  </a:txBody>
                  <a:tcPr marL="9525" marR="9525" marT="9525" marB="0" anchor="b"/>
                </a:tc>
                <a:tc>
                  <a:txBody>
                    <a:bodyPr/>
                    <a:lstStyle/>
                    <a:p>
                      <a:pPr algn="l" fontAlgn="b"/>
                      <a:r>
                        <a:rPr lang="es-ES" sz="1600" u="none" strike="noStrike">
                          <a:effectLst/>
                          <a:latin typeface="HK Grotesk Pro Bold"/>
                        </a:rPr>
                        <a:t>                           4.002,18 € </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a:effectLst/>
                          <a:latin typeface="HK Grotesk Pro Bold"/>
                        </a:rPr>
                        <a:t>5</a:t>
                      </a:r>
                      <a:endParaRPr lang="es-ES" sz="1600" b="0"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419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1512878557"/>
                  </a:ext>
                </a:extLst>
              </a:tr>
              <a:tr h="312107">
                <a:tc>
                  <a:txBody>
                    <a:bodyPr/>
                    <a:lstStyle/>
                    <a:p>
                      <a:pPr algn="l" fontAlgn="b"/>
                      <a:r>
                        <a:rPr lang="es-ES" sz="1600" u="none" strike="noStrike">
                          <a:effectLst/>
                          <a:latin typeface="HK Grotesk Pro Bold"/>
                        </a:rPr>
                        <a:t>2023</a:t>
                      </a:r>
                      <a:endParaRPr lang="es-ES" sz="1600" b="1" i="0" u="none" strike="noStrike">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26.860,00 € </a:t>
                      </a:r>
                      <a:endParaRPr lang="es-ES" sz="1600" b="0" i="0" u="none" strike="noStrike" dirty="0">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3</a:t>
                      </a:r>
                      <a:endParaRPr lang="es-ES" sz="1600" b="0" i="0" u="none" strike="noStrike" dirty="0">
                        <a:effectLst/>
                        <a:latin typeface="HK Grotesk Pro Bold"/>
                      </a:endParaRPr>
                    </a:p>
                  </a:txBody>
                  <a:tcPr marL="9525" marR="9525" marT="9525" marB="0" anchor="b"/>
                </a:tc>
                <a:tc>
                  <a:txBody>
                    <a:bodyPr/>
                    <a:lstStyle/>
                    <a:p>
                      <a:pPr algn="l" fontAlgn="b"/>
                      <a:r>
                        <a:rPr lang="es-ES" sz="1600" u="none" strike="noStrike" dirty="0">
                          <a:effectLst/>
                          <a:latin typeface="HK Grotesk Pro Bold"/>
                        </a:rPr>
                        <a:t>                             409   </a:t>
                      </a:r>
                      <a:endParaRPr lang="es-ES" sz="1600" b="0" i="0" u="none" strike="noStrike" dirty="0">
                        <a:effectLst/>
                        <a:latin typeface="HK Grotesk Pro Bold"/>
                      </a:endParaRPr>
                    </a:p>
                  </a:txBody>
                  <a:tcPr marL="9525" marR="9525" marT="9525" marB="0" anchor="b"/>
                </a:tc>
                <a:extLst>
                  <a:ext uri="{0D108BD9-81ED-4DB2-BD59-A6C34878D82A}">
                    <a16:rowId xmlns:a16="http://schemas.microsoft.com/office/drawing/2014/main" val="4038034443"/>
                  </a:ext>
                </a:extLst>
              </a:tr>
              <a:tr h="211251">
                <a:tc>
                  <a:txBody>
                    <a:bodyPr/>
                    <a:lstStyle/>
                    <a:p>
                      <a:pPr algn="l" fontAlgn="b"/>
                      <a:r>
                        <a:rPr lang="es-ES" sz="1600" b="1" u="none" strike="noStrike" dirty="0">
                          <a:effectLst/>
                          <a:latin typeface="HK Grotesk Pro Bold"/>
                        </a:rPr>
                        <a:t>Total </a:t>
                      </a:r>
                      <a:endParaRPr lang="es-ES" sz="1600" b="1" i="0" u="none" strike="noStrike" dirty="0">
                        <a:effectLst/>
                        <a:latin typeface="HK Grotesk Pro Bold"/>
                      </a:endParaRPr>
                    </a:p>
                  </a:txBody>
                  <a:tcPr marL="9525" marR="9525" marT="9525" marB="0" anchor="b"/>
                </a:tc>
                <a:tc>
                  <a:txBody>
                    <a:bodyPr/>
                    <a:lstStyle/>
                    <a:p>
                      <a:pPr algn="l" fontAlgn="b"/>
                      <a:r>
                        <a:rPr lang="es-ES" sz="1600" b="1" u="none" strike="noStrike" dirty="0">
                          <a:effectLst/>
                          <a:latin typeface="HK Grotesk Pro Bold"/>
                        </a:rPr>
                        <a:t>                        183.340,41 € </a:t>
                      </a:r>
                      <a:endParaRPr lang="es-ES" sz="1600" b="1" i="0" u="none" strike="noStrike" dirty="0">
                        <a:effectLst/>
                        <a:latin typeface="HK Grotesk Pro Bold"/>
                      </a:endParaRPr>
                    </a:p>
                  </a:txBody>
                  <a:tcPr marL="9525" marR="9525" marT="9525" marB="0" anchor="b"/>
                </a:tc>
                <a:tc>
                  <a:txBody>
                    <a:bodyPr/>
                    <a:lstStyle/>
                    <a:p>
                      <a:pPr algn="l" fontAlgn="b"/>
                      <a:r>
                        <a:rPr lang="es-ES" sz="1600" b="1" u="none" strike="noStrike" dirty="0">
                          <a:effectLst/>
                          <a:latin typeface="HK Grotesk Pro Bold"/>
                        </a:rPr>
                        <a:t>101</a:t>
                      </a:r>
                      <a:endParaRPr lang="es-ES" sz="1600" b="1" i="0" u="none" strike="noStrike" dirty="0">
                        <a:effectLst/>
                        <a:latin typeface="HK Grotesk Pro Bold"/>
                      </a:endParaRPr>
                    </a:p>
                  </a:txBody>
                  <a:tcPr marL="9525" marR="9525" marT="9525" marB="0" anchor="b"/>
                </a:tc>
                <a:tc>
                  <a:txBody>
                    <a:bodyPr/>
                    <a:lstStyle/>
                    <a:p>
                      <a:pPr algn="l" fontAlgn="b"/>
                      <a:r>
                        <a:rPr lang="es-ES" sz="1600" b="1" u="none" strike="noStrike" dirty="0">
                          <a:effectLst/>
                          <a:latin typeface="HK Grotesk Pro Bold"/>
                        </a:rPr>
                        <a:t>                          8.926   </a:t>
                      </a:r>
                      <a:endParaRPr lang="es-ES" sz="1600" b="1" i="0" u="none" strike="noStrike" dirty="0">
                        <a:effectLst/>
                        <a:latin typeface="HK Grotesk Pro Bold"/>
                      </a:endParaRPr>
                    </a:p>
                  </a:txBody>
                  <a:tcPr marL="9525" marR="9525" marT="9525" marB="0" anchor="b"/>
                </a:tc>
                <a:extLst>
                  <a:ext uri="{0D108BD9-81ED-4DB2-BD59-A6C34878D82A}">
                    <a16:rowId xmlns:a16="http://schemas.microsoft.com/office/drawing/2014/main" val="456359556"/>
                  </a:ext>
                </a:extLst>
              </a:tr>
            </a:tbl>
          </a:graphicData>
        </a:graphic>
      </p:graphicFrame>
    </p:spTree>
    <p:extLst>
      <p:ext uri="{BB962C8B-B14F-4D97-AF65-F5344CB8AC3E}">
        <p14:creationId xmlns:p14="http://schemas.microsoft.com/office/powerpoint/2010/main" val="863046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pic>
        <p:nvPicPr>
          <p:cNvPr id="9" name="Picture 4" descr="Pazo Bayon">
            <a:extLst>
              <a:ext uri="{FF2B5EF4-FFF2-40B4-BE49-F238E27FC236}">
                <a16:creationId xmlns:a16="http://schemas.microsoft.com/office/drawing/2014/main" id="{F3540F19-ED33-4079-8CE9-B90FFDEF8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843" y="1331058"/>
            <a:ext cx="8841695" cy="672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6424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9" name="Text Box 3">
            <a:extLst>
              <a:ext uri="{FF2B5EF4-FFF2-40B4-BE49-F238E27FC236}">
                <a16:creationId xmlns:a16="http://schemas.microsoft.com/office/drawing/2014/main" id="{011DB50C-4B98-4BD7-961B-F1B887B1173D}"/>
              </a:ext>
            </a:extLst>
          </p:cNvPr>
          <p:cNvSpPr txBox="1">
            <a:spLocks noChangeArrowheads="1"/>
          </p:cNvSpPr>
          <p:nvPr/>
        </p:nvSpPr>
        <p:spPr bwMode="auto">
          <a:xfrm>
            <a:off x="4132612" y="2265237"/>
            <a:ext cx="6503057" cy="51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b="1">
                <a:solidFill>
                  <a:schemeClr val="tx1"/>
                </a:solidFill>
                <a:latin typeface="Comic Sans MS" panose="030F0702030302020204" pitchFamily="66" charset="0"/>
                <a:cs typeface="Arial" panose="020B0604020202020204" pitchFamily="34" charset="0"/>
              </a:defRPr>
            </a:lvl1pPr>
            <a:lvl2pPr marL="742950" indent="-285750" eaLnBrk="0" hangingPunct="0">
              <a:defRPr sz="1000" b="1">
                <a:solidFill>
                  <a:schemeClr val="tx1"/>
                </a:solidFill>
                <a:latin typeface="Comic Sans MS" panose="030F0702030302020204" pitchFamily="66" charset="0"/>
                <a:cs typeface="Arial" panose="020B0604020202020204" pitchFamily="34" charset="0"/>
              </a:defRPr>
            </a:lvl2pPr>
            <a:lvl3pPr marL="1143000" indent="-228600" eaLnBrk="0" hangingPunct="0">
              <a:defRPr sz="1000" b="1">
                <a:solidFill>
                  <a:schemeClr val="tx1"/>
                </a:solidFill>
                <a:latin typeface="Comic Sans MS" panose="030F0702030302020204" pitchFamily="66" charset="0"/>
                <a:cs typeface="Arial" panose="020B0604020202020204" pitchFamily="34" charset="0"/>
              </a:defRPr>
            </a:lvl3pPr>
            <a:lvl4pPr marL="1600200" indent="-228600" eaLnBrk="0" hangingPunct="0">
              <a:defRPr sz="1000" b="1">
                <a:solidFill>
                  <a:schemeClr val="tx1"/>
                </a:solidFill>
                <a:latin typeface="Comic Sans MS" panose="030F0702030302020204" pitchFamily="66" charset="0"/>
                <a:cs typeface="Arial" panose="020B0604020202020204" pitchFamily="34" charset="0"/>
              </a:defRPr>
            </a:lvl4pPr>
            <a:lvl5pPr marL="2057400" indent="-228600" eaLnBrk="0" hangingPunct="0">
              <a:defRPr sz="10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50000"/>
              </a:spcBef>
              <a:spcAft>
                <a:spcPct val="0"/>
              </a:spcAft>
              <a:defRPr sz="10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50000"/>
              </a:spcBef>
              <a:spcAft>
                <a:spcPct val="0"/>
              </a:spcAft>
              <a:defRPr sz="10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50000"/>
              </a:spcBef>
              <a:spcAft>
                <a:spcPct val="0"/>
              </a:spcAft>
              <a:defRPr sz="10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50000"/>
              </a:spcBef>
              <a:spcAft>
                <a:spcPct val="0"/>
              </a:spcAft>
              <a:defRPr sz="1000" b="1">
                <a:solidFill>
                  <a:schemeClr val="tx1"/>
                </a:solidFill>
                <a:latin typeface="Comic Sans MS" panose="030F0702030302020204" pitchFamily="66" charset="0"/>
                <a:cs typeface="Arial" panose="020B0604020202020204" pitchFamily="34" charset="0"/>
              </a:defRPr>
            </a:lvl9pPr>
          </a:lstStyle>
          <a:p>
            <a:pPr algn="l"/>
            <a:endParaRPr lang="es-ES" altLang="es-ES" sz="2400" b="0">
              <a:latin typeface="Times New Roman" panose="02020603050405020304" pitchFamily="18" charset="0"/>
            </a:endParaRPr>
          </a:p>
        </p:txBody>
      </p:sp>
      <p:sp>
        <p:nvSpPr>
          <p:cNvPr id="10" name="Text Box 4">
            <a:extLst>
              <a:ext uri="{FF2B5EF4-FFF2-40B4-BE49-F238E27FC236}">
                <a16:creationId xmlns:a16="http://schemas.microsoft.com/office/drawing/2014/main" id="{DFA79535-98B6-4D30-8EF4-6389C86C55C8}"/>
              </a:ext>
            </a:extLst>
          </p:cNvPr>
          <p:cNvSpPr txBox="1">
            <a:spLocks noChangeArrowheads="1"/>
          </p:cNvSpPr>
          <p:nvPr/>
        </p:nvSpPr>
        <p:spPr bwMode="auto">
          <a:xfrm>
            <a:off x="7280626" y="1685800"/>
            <a:ext cx="2358952" cy="89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b="1">
                <a:solidFill>
                  <a:schemeClr val="tx1"/>
                </a:solidFill>
                <a:latin typeface="Comic Sans MS" panose="030F0702030302020204" pitchFamily="66" charset="0"/>
                <a:cs typeface="Arial" panose="020B0604020202020204" pitchFamily="34" charset="0"/>
              </a:defRPr>
            </a:lvl1pPr>
            <a:lvl2pPr marL="742950" indent="-285750" eaLnBrk="0" hangingPunct="0">
              <a:defRPr sz="1000" b="1">
                <a:solidFill>
                  <a:schemeClr val="tx1"/>
                </a:solidFill>
                <a:latin typeface="Comic Sans MS" panose="030F0702030302020204" pitchFamily="66" charset="0"/>
                <a:cs typeface="Arial" panose="020B0604020202020204" pitchFamily="34" charset="0"/>
              </a:defRPr>
            </a:lvl2pPr>
            <a:lvl3pPr marL="1143000" indent="-228600" eaLnBrk="0" hangingPunct="0">
              <a:defRPr sz="1000" b="1">
                <a:solidFill>
                  <a:schemeClr val="tx1"/>
                </a:solidFill>
                <a:latin typeface="Comic Sans MS" panose="030F0702030302020204" pitchFamily="66" charset="0"/>
                <a:cs typeface="Arial" panose="020B0604020202020204" pitchFamily="34" charset="0"/>
              </a:defRPr>
            </a:lvl3pPr>
            <a:lvl4pPr marL="1600200" indent="-228600" eaLnBrk="0" hangingPunct="0">
              <a:defRPr sz="1000" b="1">
                <a:solidFill>
                  <a:schemeClr val="tx1"/>
                </a:solidFill>
                <a:latin typeface="Comic Sans MS" panose="030F0702030302020204" pitchFamily="66" charset="0"/>
                <a:cs typeface="Arial" panose="020B0604020202020204" pitchFamily="34" charset="0"/>
              </a:defRPr>
            </a:lvl4pPr>
            <a:lvl5pPr marL="2057400" indent="-228600" eaLnBrk="0" hangingPunct="0">
              <a:defRPr sz="10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50000"/>
              </a:spcBef>
              <a:spcAft>
                <a:spcPct val="0"/>
              </a:spcAft>
              <a:defRPr sz="10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50000"/>
              </a:spcBef>
              <a:spcAft>
                <a:spcPct val="0"/>
              </a:spcAft>
              <a:defRPr sz="10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50000"/>
              </a:spcBef>
              <a:spcAft>
                <a:spcPct val="0"/>
              </a:spcAft>
              <a:defRPr sz="10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50000"/>
              </a:spcBef>
              <a:spcAft>
                <a:spcPct val="0"/>
              </a:spcAft>
              <a:defRPr sz="1000" b="1">
                <a:solidFill>
                  <a:schemeClr val="tx1"/>
                </a:solidFill>
                <a:latin typeface="Comic Sans MS" panose="030F0702030302020204" pitchFamily="66" charset="0"/>
                <a:cs typeface="Arial" panose="020B0604020202020204" pitchFamily="34" charset="0"/>
              </a:defRPr>
            </a:lvl9pPr>
          </a:lstStyle>
          <a:p>
            <a:pPr algn="l" eaLnBrk="1" hangingPunct="1"/>
            <a:endParaRPr lang="es-ES" altLang="es-ES" sz="4600" b="0">
              <a:solidFill>
                <a:schemeClr val="tx2"/>
              </a:solidFill>
              <a:latin typeface="Arial" panose="020B0604020202020204" pitchFamily="34" charset="0"/>
            </a:endParaRPr>
          </a:p>
        </p:txBody>
      </p:sp>
      <p:pic>
        <p:nvPicPr>
          <p:cNvPr id="11" name="Picture 1" descr="D:\Mis documentos\Mis imágenes\DGPNSD\Pazo Bayón\2008-06-30_IMG_2008-06-23_13_08_46_pazo-baion2[1].jpg">
            <a:extLst>
              <a:ext uri="{FF2B5EF4-FFF2-40B4-BE49-F238E27FC236}">
                <a16:creationId xmlns:a16="http://schemas.microsoft.com/office/drawing/2014/main" id="{87D6D538-91D9-46B8-BFDF-4A228CEEB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088" y="1527049"/>
            <a:ext cx="5215994" cy="34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D:\Mis documentos\Mis imágenes\DGPNSD\Pazo Bayón\a7c6f1[1].jpg">
            <a:extLst>
              <a:ext uri="{FF2B5EF4-FFF2-40B4-BE49-F238E27FC236}">
                <a16:creationId xmlns:a16="http://schemas.microsoft.com/office/drawing/2014/main" id="{16674D0D-DF3F-4642-85B9-826D4A8CC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5401" y="1579437"/>
            <a:ext cx="4048472" cy="3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D:\Mis documentos\Mis imágenes\DGPNSD\Pazo Bayón\a16c3f1[1].jpg">
            <a:extLst>
              <a:ext uri="{FF2B5EF4-FFF2-40B4-BE49-F238E27FC236}">
                <a16:creationId xmlns:a16="http://schemas.microsoft.com/office/drawing/2014/main" id="{59E04A7A-763C-479B-9A16-00E9D180C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088" y="4482975"/>
            <a:ext cx="5215994" cy="313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D:\Mis documentos\Mis imágenes\DGPNSD\Pazo Bayón\g8p10f2[1].jpg">
            <a:extLst>
              <a:ext uri="{FF2B5EF4-FFF2-40B4-BE49-F238E27FC236}">
                <a16:creationId xmlns:a16="http://schemas.microsoft.com/office/drawing/2014/main" id="{0B494096-710E-4C08-80AA-446340C368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5426" y="4373436"/>
            <a:ext cx="3542413" cy="338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673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pic>
        <p:nvPicPr>
          <p:cNvPr id="9" name="Picture 1" descr="D:\Mis documentos\Mis imágenes\DGPNSD\Pazo Bayón\2008-07-31_IMG_2008-07-24_08_54_03_baion[1].jpg">
            <a:extLst>
              <a:ext uri="{FF2B5EF4-FFF2-40B4-BE49-F238E27FC236}">
                <a16:creationId xmlns:a16="http://schemas.microsoft.com/office/drawing/2014/main" id="{C4901BD5-E9F6-4229-9550-FCECBF776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102" y="1157448"/>
            <a:ext cx="10177796" cy="670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7882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357442" y="3325149"/>
            <a:ext cx="11350615" cy="47645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just"/>
            <a:r>
              <a:rPr lang="es-ES" sz="3200" dirty="0">
                <a:solidFill>
                  <a:schemeClr val="tx1"/>
                </a:solidFill>
              </a:rPr>
              <a:t>Mediante el reparto de las cantidades del Fondo a los beneficiarios para el desarrollo de programas relacionados con la reducción de la demanda, fundamentalmente a través de subvenciones que establecen criterios y requisitos que garanticen:</a:t>
            </a:r>
          </a:p>
          <a:p>
            <a:pPr algn="just"/>
            <a:r>
              <a:rPr lang="es-ES" sz="3200" dirty="0">
                <a:solidFill>
                  <a:schemeClr val="tx1"/>
                </a:solidFill>
              </a:rPr>
              <a:t>	* Ajuste a los objetivos del </a:t>
            </a:r>
            <a:r>
              <a:rPr lang="es-ES" sz="3200" dirty="0" err="1">
                <a:solidFill>
                  <a:schemeClr val="tx1"/>
                </a:solidFill>
              </a:rPr>
              <a:t>FBD</a:t>
            </a:r>
            <a:r>
              <a:rPr lang="es-ES" sz="3200" dirty="0">
                <a:solidFill>
                  <a:schemeClr val="tx1"/>
                </a:solidFill>
              </a:rPr>
              <a:t>.</a:t>
            </a:r>
          </a:p>
          <a:p>
            <a:pPr algn="just"/>
            <a:r>
              <a:rPr lang="es-ES" sz="3200" dirty="0">
                <a:solidFill>
                  <a:schemeClr val="tx1"/>
                </a:solidFill>
              </a:rPr>
              <a:t>	* Alineamiento con la Estrategia Nacional de Adicciones</a:t>
            </a:r>
          </a:p>
        </p:txBody>
      </p:sp>
      <p:sp>
        <p:nvSpPr>
          <p:cNvPr id="243" name="LOREM IPSUM LOREM IPSUM LOREM IPSUMLOREM IPSUMLOREM"/>
          <p:cNvSpPr txBox="1"/>
          <p:nvPr/>
        </p:nvSpPr>
        <p:spPr>
          <a:xfrm>
            <a:off x="4916385" y="1442263"/>
            <a:ext cx="6017346" cy="174853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endParaRPr lang="es-ES" sz="3600" dirty="0">
              <a:solidFill>
                <a:schemeClr val="tx1"/>
              </a:solidFill>
            </a:endParaRPr>
          </a:p>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5000" dirty="0">
                <a:solidFill>
                  <a:schemeClr val="tx1"/>
                </a:solidFill>
              </a:rPr>
              <a:t>VÍA INDIRECTA</a:t>
            </a: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34534319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357442" y="3085988"/>
            <a:ext cx="11350615" cy="441490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just"/>
            <a:r>
              <a:rPr lang="es-ES" dirty="0">
                <a:solidFill>
                  <a:schemeClr val="tx1"/>
                </a:solidFill>
              </a:rPr>
              <a:t>1.- COMUNIDADES AUTÓNOMAS (REGIONES)</a:t>
            </a:r>
          </a:p>
          <a:p>
            <a:pPr algn="just"/>
            <a:r>
              <a:rPr lang="es-ES" dirty="0">
                <a:solidFill>
                  <a:schemeClr val="tx1"/>
                </a:solidFill>
              </a:rPr>
              <a:t>2.- CORPORACIONES LOCALES (MUNICIPIOS Y PROVINCIAS)</a:t>
            </a:r>
          </a:p>
          <a:p>
            <a:pPr algn="just"/>
            <a:r>
              <a:rPr lang="es-ES" dirty="0">
                <a:solidFill>
                  <a:schemeClr val="tx1"/>
                </a:solidFill>
              </a:rPr>
              <a:t>3.- ONG</a:t>
            </a:r>
          </a:p>
          <a:p>
            <a:pPr algn="just"/>
            <a:r>
              <a:rPr lang="es-ES" dirty="0">
                <a:solidFill>
                  <a:schemeClr val="tx1"/>
                </a:solidFill>
              </a:rPr>
              <a:t>4.- FEDERACIÓN ESPAÑOLA DE MUNICIPIOS Y PROVINCIAS</a:t>
            </a:r>
          </a:p>
          <a:p>
            <a:pPr algn="just"/>
            <a:r>
              <a:rPr lang="es-ES" dirty="0">
                <a:solidFill>
                  <a:schemeClr val="tx1"/>
                </a:solidFill>
              </a:rPr>
              <a:t>5.- ORGANIZACIONES INTERNACIONALES</a:t>
            </a:r>
            <a:endParaRPr dirty="0">
              <a:solidFill>
                <a:schemeClr val="tx1"/>
              </a:solidFill>
            </a:endParaRPr>
          </a:p>
        </p:txBody>
      </p:sp>
      <p:sp>
        <p:nvSpPr>
          <p:cNvPr id="243" name="LOREM IPSUM LOREM IPSUM LOREM IPSUMLOREM IPSUMLOREM"/>
          <p:cNvSpPr txBox="1"/>
          <p:nvPr/>
        </p:nvSpPr>
        <p:spPr>
          <a:xfrm>
            <a:off x="5131769" y="1780313"/>
            <a:ext cx="5801961" cy="111297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5000" dirty="0">
                <a:solidFill>
                  <a:schemeClr val="tx1"/>
                </a:solidFill>
              </a:rPr>
              <a:t>BENEFICIARIOS</a:t>
            </a: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32899646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760022" y="2624323"/>
            <a:ext cx="14499770" cy="53382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l"/>
            <a:endParaRPr lang="es-ES" sz="4000" dirty="0">
              <a:solidFill>
                <a:schemeClr val="tx1"/>
              </a:solidFill>
            </a:endParaRPr>
          </a:p>
          <a:p>
            <a:pPr algn="l"/>
            <a:r>
              <a:rPr lang="es-ES" sz="3800" dirty="0">
                <a:solidFill>
                  <a:schemeClr val="tx1"/>
                </a:solidFill>
              </a:rPr>
              <a:t>Particularidades en la gestión de bienes decomisados:</a:t>
            </a:r>
          </a:p>
          <a:p>
            <a:pPr marL="457200" indent="-457200" algn="l">
              <a:buFont typeface="Arial" panose="020B0604020202020204" pitchFamily="34" charset="0"/>
              <a:buChar char="•"/>
            </a:pPr>
            <a:r>
              <a:rPr lang="es-ES" sz="3800" dirty="0">
                <a:solidFill>
                  <a:schemeClr val="tx1"/>
                </a:solidFill>
              </a:rPr>
              <a:t>Por delitos de narcotráfico, blanqueo y otros delitos relacionados.</a:t>
            </a:r>
          </a:p>
          <a:p>
            <a:pPr marL="457200" indent="-457200" algn="l">
              <a:buFont typeface="Arial" panose="020B0604020202020204" pitchFamily="34" charset="0"/>
              <a:buChar char="•"/>
            </a:pPr>
            <a:r>
              <a:rPr lang="es-ES" sz="3800" dirty="0">
                <a:solidFill>
                  <a:schemeClr val="tx1"/>
                </a:solidFill>
              </a:rPr>
              <a:t>Una vez dictada sentencia judicial firme</a:t>
            </a:r>
          </a:p>
          <a:p>
            <a:pPr marL="457200" indent="-457200" algn="l">
              <a:buFont typeface="Arial" panose="020B0604020202020204" pitchFamily="34" charset="0"/>
              <a:buChar char="•"/>
            </a:pPr>
            <a:endParaRPr lang="es-ES" dirty="0"/>
          </a:p>
          <a:p>
            <a:pPr algn="l"/>
            <a:endParaRPr dirty="0"/>
          </a:p>
        </p:txBody>
      </p:sp>
      <p:sp>
        <p:nvSpPr>
          <p:cNvPr id="243" name="LOREM IPSUM LOREM IPSUM LOREM IPSUMLOREM IPSUMLOREM"/>
          <p:cNvSpPr txBox="1"/>
          <p:nvPr/>
        </p:nvSpPr>
        <p:spPr>
          <a:xfrm>
            <a:off x="1757548" y="1253245"/>
            <a:ext cx="12377551" cy="216711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000" dirty="0">
                <a:solidFill>
                  <a:schemeClr val="tx1"/>
                </a:solidFill>
                <a:latin typeface="HK Grotesk Pro Bold"/>
              </a:rPr>
              <a:t>EL FONDO DE BIENES DECOMISADOS POR TRÁFICO ILÍCITO DE DROGAS Y OTROS DELITOS RELACIONADOS</a:t>
            </a:r>
          </a:p>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000" dirty="0">
                <a:solidFill>
                  <a:schemeClr val="tx1"/>
                </a:solidFill>
                <a:latin typeface="HK Grotesk Pro Bold"/>
              </a:rPr>
              <a:t>(Ley 17/20023, de 29 de mayo)</a:t>
            </a:r>
            <a:br>
              <a:rPr dirty="0">
                <a:solidFill>
                  <a:schemeClr val="tx1"/>
                </a:solidFill>
              </a:rPr>
            </a:br>
            <a:endParaRPr dirty="0">
              <a:solidFill>
                <a:schemeClr val="tx1"/>
              </a:solidFill>
            </a:endParaRPr>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131811" y="2298915"/>
            <a:ext cx="11350615" cy="548372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just">
              <a:lnSpc>
                <a:spcPct val="150000"/>
              </a:lnSpc>
            </a:pPr>
            <a:r>
              <a:rPr lang="es-ES" sz="2000" dirty="0">
                <a:solidFill>
                  <a:schemeClr val="tx1"/>
                </a:solidFill>
                <a:effectLst/>
                <a:latin typeface="HK Grotesk Pro Bold"/>
                <a:ea typeface="Calibri" panose="020F0502020204030204" pitchFamily="34" charset="0"/>
              </a:rPr>
              <a:t>* </a:t>
            </a:r>
            <a:r>
              <a:rPr lang="es-ES" sz="2000" u="sng" dirty="0">
                <a:solidFill>
                  <a:schemeClr val="tx1"/>
                </a:solidFill>
                <a:effectLst/>
                <a:latin typeface="HK Grotesk Pro Bold"/>
                <a:ea typeface="Calibri" panose="020F0502020204030204" pitchFamily="34" charset="0"/>
              </a:rPr>
              <a:t>Centro de emergencia y acogida nocturna “HONTZA”- Comunidad Autónoma País Vasco.</a:t>
            </a:r>
            <a:r>
              <a:rPr lang="es-ES" sz="2000" b="0" i="0" u="sng" strike="noStrike" baseline="0" dirty="0">
                <a:solidFill>
                  <a:schemeClr val="tx1"/>
                </a:solidFill>
                <a:latin typeface="Calibri" panose="020F0502020204030204" pitchFamily="34" charset="0"/>
              </a:rPr>
              <a:t> </a:t>
            </a:r>
            <a:r>
              <a:rPr lang="es-ES" sz="2000" b="0" i="0" u="none" strike="noStrike" baseline="0" dirty="0">
                <a:solidFill>
                  <a:schemeClr val="tx1"/>
                </a:solidFill>
                <a:latin typeface="Calibri" panose="020F0502020204030204" pitchFamily="34" charset="0"/>
              </a:rPr>
              <a:t>Busca la mejora de la calidad de vida de las personas usuarias de drogas respondiendo a necesidades básicas, evitando la profundización en el deterioro físico, psíquico y social, y sirviendo de puente para retomar el contacto con los servicios socio-sanitarios de la comunidad</a:t>
            </a:r>
            <a:r>
              <a:rPr lang="es-ES" sz="2000" b="0" i="0" u="none" strike="noStrike" baseline="0" dirty="0">
                <a:latin typeface="Calibri" panose="020F0502020204030204" pitchFamily="34" charset="0"/>
              </a:rPr>
              <a:t>.</a:t>
            </a:r>
            <a:endParaRPr lang="es-ES" sz="2000" dirty="0">
              <a:solidFill>
                <a:schemeClr val="tx1"/>
              </a:solidFill>
              <a:effectLst/>
              <a:latin typeface="HK Grotesk Pro Bold"/>
              <a:ea typeface="Calibri" panose="020F0502020204030204" pitchFamily="34" charset="0"/>
            </a:endParaRPr>
          </a:p>
          <a:p>
            <a:pPr algn="l">
              <a:lnSpc>
                <a:spcPct val="150000"/>
              </a:lnSpc>
            </a:pPr>
            <a:r>
              <a:rPr lang="es-ES" sz="2000" dirty="0">
                <a:solidFill>
                  <a:schemeClr val="tx1"/>
                </a:solidFill>
                <a:latin typeface="Calibri" panose="020F0502020204030204" pitchFamily="34" charset="0"/>
              </a:rPr>
              <a:t>* </a:t>
            </a:r>
            <a:r>
              <a:rPr lang="es-ES" sz="2000" u="sng" dirty="0">
                <a:solidFill>
                  <a:schemeClr val="tx1"/>
                </a:solidFill>
                <a:latin typeface="Calibri" panose="020F0502020204030204" pitchFamily="34" charset="0"/>
              </a:rPr>
              <a:t>Programa de mejora de la incorporación social - Ciudad Autónoma de Ceuta. </a:t>
            </a:r>
            <a:r>
              <a:rPr lang="es-ES" sz="2000" dirty="0">
                <a:solidFill>
                  <a:schemeClr val="tx1"/>
                </a:solidFill>
                <a:latin typeface="Calibri" panose="020F0502020204030204" pitchFamily="34" charset="0"/>
              </a:rPr>
              <a:t>Está orientado a mejorar el grado de autonomía personal y de participación social del individuo en su entorno, en especial énfasis en itinerarios motivacionales, de formación y empleo, que permitan a las personas beneficiarias del mismo, mejorar sus posibilidades de empleabilidad, con especial atención a las necesidades de las mujeres.</a:t>
            </a:r>
          </a:p>
          <a:p>
            <a:pPr algn="l">
              <a:lnSpc>
                <a:spcPct val="150000"/>
              </a:lnSpc>
            </a:pPr>
            <a:r>
              <a:rPr lang="es-ES" sz="2000" dirty="0">
                <a:solidFill>
                  <a:schemeClr val="tx1"/>
                </a:solidFill>
                <a:latin typeface="Calibri" panose="020F0502020204030204" pitchFamily="34" charset="0"/>
              </a:rPr>
              <a:t>*</a:t>
            </a:r>
            <a:r>
              <a:rPr lang="es-ES" sz="2000" u="sng" dirty="0">
                <a:solidFill>
                  <a:schemeClr val="tx1"/>
                </a:solidFill>
                <a:latin typeface="Calibri" panose="020F0502020204030204" pitchFamily="34" charset="0"/>
              </a:rPr>
              <a:t>Incorporación sociolaboral en pacientes con trastornos adictivos- Comunidad Autónoma de Galicia. </a:t>
            </a:r>
            <a:r>
              <a:rPr lang="es-ES" sz="2000" dirty="0">
                <a:solidFill>
                  <a:schemeClr val="tx1"/>
                </a:solidFill>
                <a:latin typeface="Calibri" panose="020F0502020204030204" pitchFamily="34" charset="0"/>
              </a:rPr>
              <a:t>Se objetivo es adquirir una incorporación activa y responsable en la sociedad de las personas con problemática relacionada con el consumo de sustancias adictivas.</a:t>
            </a:r>
          </a:p>
        </p:txBody>
      </p:sp>
      <p:sp>
        <p:nvSpPr>
          <p:cNvPr id="243" name="LOREM IPSUM LOREM IPSUM LOREM IPSUMLOREM IPSUMLOREM"/>
          <p:cNvSpPr txBox="1"/>
          <p:nvPr/>
        </p:nvSpPr>
        <p:spPr>
          <a:xfrm>
            <a:off x="2392218" y="1361363"/>
            <a:ext cx="11471564" cy="10514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500" dirty="0">
                <a:solidFill>
                  <a:schemeClr val="tx1"/>
                </a:solidFill>
              </a:rPr>
              <a:t>COMUNIDADES AUTÓNOMAS (ejemplos)</a:t>
            </a: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92963802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357442" y="3514667"/>
            <a:ext cx="11350615" cy="27668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just">
              <a:lnSpc>
                <a:spcPct val="150000"/>
              </a:lnSpc>
            </a:pPr>
            <a:r>
              <a:rPr lang="es-ES" sz="3000" dirty="0">
                <a:solidFill>
                  <a:schemeClr val="tx1"/>
                </a:solidFill>
                <a:latin typeface="HK Grotesk Pro Bold"/>
                <a:ea typeface="Calibri" panose="020F0502020204030204" pitchFamily="34" charset="0"/>
              </a:rPr>
              <a:t>Programas para fomentar el ocio “alternativo” por parte de los municipios, así como destinados a la realización de talleres y actividades </a:t>
            </a:r>
            <a:r>
              <a:rPr lang="es-ES" sz="3000" dirty="0">
                <a:solidFill>
                  <a:schemeClr val="tx1"/>
                </a:solidFill>
                <a:effectLst/>
                <a:latin typeface="HK Grotesk Pro Bold"/>
                <a:ea typeface="Calibri" panose="020F0502020204030204" pitchFamily="34" charset="0"/>
              </a:rPr>
              <a:t>preventivos con jóvenes y/o con sus padres y concentrados en ofrecer alternativas en barrios con mayor exclusión social. </a:t>
            </a:r>
            <a:endParaRPr sz="3000" dirty="0">
              <a:solidFill>
                <a:schemeClr val="tx1"/>
              </a:solidFill>
              <a:latin typeface="HK Grotesk Pro Bold"/>
            </a:endParaRPr>
          </a:p>
        </p:txBody>
      </p:sp>
      <p:sp>
        <p:nvSpPr>
          <p:cNvPr id="243" name="LOREM IPSUM LOREM IPSUM LOREM IPSUMLOREM IPSUMLOREM"/>
          <p:cNvSpPr txBox="1"/>
          <p:nvPr/>
        </p:nvSpPr>
        <p:spPr>
          <a:xfrm>
            <a:off x="2933205" y="1811091"/>
            <a:ext cx="9179626" cy="10514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500" dirty="0">
                <a:solidFill>
                  <a:schemeClr val="tx1"/>
                </a:solidFill>
              </a:rPr>
              <a:t>CORPORACIONES LOCALES</a:t>
            </a: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342856694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357442" y="3923766"/>
            <a:ext cx="11350615" cy="207432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just">
              <a:lnSpc>
                <a:spcPct val="150000"/>
              </a:lnSpc>
            </a:pPr>
            <a:r>
              <a:rPr lang="es-ES" sz="3000" dirty="0">
                <a:solidFill>
                  <a:schemeClr val="tx1"/>
                </a:solidFill>
                <a:effectLst/>
                <a:latin typeface="HK Grotesk Pro Bold"/>
                <a:ea typeface="Calibri" panose="020F0502020204030204" pitchFamily="34" charset="0"/>
              </a:rPr>
              <a:t>Prevención de riesgos asociados al consumo de alcohol y cocaína en trabajadoras de clubes de alterne y otros lugares de prostitución - Comité de Apoyo a las Trabajadoras del Sexo.</a:t>
            </a:r>
          </a:p>
        </p:txBody>
      </p:sp>
      <p:sp>
        <p:nvSpPr>
          <p:cNvPr id="243" name="LOREM IPSUM LOREM IPSUM LOREM IPSUMLOREM IPSUMLOREM"/>
          <p:cNvSpPr txBox="1"/>
          <p:nvPr/>
        </p:nvSpPr>
        <p:spPr>
          <a:xfrm>
            <a:off x="2671948" y="1811091"/>
            <a:ext cx="10592789" cy="10514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500" dirty="0">
                <a:solidFill>
                  <a:schemeClr val="tx1"/>
                </a:solidFill>
              </a:rPr>
              <a:t>ORGANIZACIONES NO GUBERNAMENTALES </a:t>
            </a:r>
            <a:r>
              <a:rPr sz="4500" dirty="0">
                <a:solidFill>
                  <a:schemeClr val="tx1"/>
                </a:solidFill>
              </a:rPr>
              <a:t> </a:t>
            </a: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286237818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1490352" y="3542187"/>
            <a:ext cx="13007413" cy="299143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just">
              <a:lnSpc>
                <a:spcPct val="150000"/>
              </a:lnSpc>
            </a:pPr>
            <a:r>
              <a:rPr lang="es-ES" sz="3000" dirty="0">
                <a:solidFill>
                  <a:schemeClr val="tx1"/>
                </a:solidFill>
                <a:latin typeface="HK Grotesk Pro Bold"/>
              </a:rPr>
              <a:t>Programa AGENTE TUTOR: Agentes Tutores: son profesionales de la Policía Local especializados en tratar temas de prevención del acoso escolar, de la drogodependencia y de la violencia de género.</a:t>
            </a:r>
          </a:p>
          <a:p>
            <a:pPr algn="just"/>
            <a:r>
              <a:rPr lang="es-ES" dirty="0"/>
              <a:t> </a:t>
            </a:r>
            <a:endParaRPr dirty="0"/>
          </a:p>
        </p:txBody>
      </p:sp>
      <p:sp>
        <p:nvSpPr>
          <p:cNvPr id="243" name="LOREM IPSUM LOREM IPSUM LOREM IPSUMLOREM IPSUMLOREM"/>
          <p:cNvSpPr txBox="1"/>
          <p:nvPr/>
        </p:nvSpPr>
        <p:spPr>
          <a:xfrm>
            <a:off x="1401288" y="1804005"/>
            <a:ext cx="13185543" cy="106559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000" dirty="0">
                <a:solidFill>
                  <a:schemeClr val="tx1"/>
                </a:solidFill>
              </a:rPr>
              <a:t>FEDERACIÓN ESPAÑOLA DE MUNICIPIOS Y PROVINCIAS  (FEMP)</a:t>
            </a:r>
            <a:br>
              <a:rPr sz="4000" dirty="0"/>
            </a:br>
            <a:endParaRPr sz="4000"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20221807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024933" y="3129126"/>
            <a:ext cx="11350615" cy="366360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l">
              <a:lnSpc>
                <a:spcPct val="150000"/>
              </a:lnSpc>
            </a:pPr>
            <a:r>
              <a:rPr lang="es-ES" sz="2500" b="0" i="0" u="none" strike="noStrike" baseline="0" dirty="0">
                <a:solidFill>
                  <a:schemeClr val="tx1"/>
                </a:solidFill>
                <a:latin typeface="HK Grotesk Pro Bold"/>
              </a:rPr>
              <a:t>Programa IGUALDROGAS (para la inclusión de la perspectiva de género en las políticas de drogas en América Latina y el Caribe). Comisión Interamericana para el Control de Abusos de Drogas (CICAD). </a:t>
            </a:r>
          </a:p>
          <a:p>
            <a:pPr algn="just">
              <a:lnSpc>
                <a:spcPct val="150000"/>
              </a:lnSpc>
            </a:pPr>
            <a:r>
              <a:rPr lang="es-ES" sz="2500" dirty="0">
                <a:solidFill>
                  <a:schemeClr val="tx1"/>
                </a:solidFill>
                <a:latin typeface="HK Grotesk Pro Bold"/>
              </a:rPr>
              <a:t>Objetivo principal: Trabajar en la inclusión del enfoque de género en el diseño de las políticas públicas sobre drogas, mediante cursos de formación y capacitación técnica a responsables de gobiernos nacionales y locales.</a:t>
            </a:r>
            <a:endParaRPr sz="2500" dirty="0">
              <a:solidFill>
                <a:schemeClr val="tx1"/>
              </a:solidFill>
              <a:latin typeface="HK Grotesk Pro Bold"/>
            </a:endParaRPr>
          </a:p>
        </p:txBody>
      </p:sp>
      <p:sp>
        <p:nvSpPr>
          <p:cNvPr id="243" name="LOREM IPSUM LOREM IPSUM LOREM IPSUMLOREM IPSUMLOREM"/>
          <p:cNvSpPr txBox="1"/>
          <p:nvPr/>
        </p:nvSpPr>
        <p:spPr>
          <a:xfrm>
            <a:off x="2357443" y="2050226"/>
            <a:ext cx="10349154" cy="573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000" dirty="0">
                <a:solidFill>
                  <a:schemeClr val="tx1"/>
                </a:solidFill>
              </a:rPr>
              <a:t>ORGANIZACIÓN  Y PROYECTO INTERNACIONAL </a:t>
            </a:r>
            <a:endParaRPr sz="4000" dirty="0">
              <a:solidFill>
                <a:schemeClr val="tx1"/>
              </a:solidFill>
            </a:endParaRPr>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6213337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3853269" y="3556412"/>
            <a:ext cx="11350615" cy="110329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just">
              <a:lnSpc>
                <a:spcPct val="150000"/>
              </a:lnSpc>
            </a:pPr>
            <a:r>
              <a:rPr lang="es-ES" sz="5000" b="1" dirty="0">
                <a:solidFill>
                  <a:schemeClr val="tx1"/>
                </a:solidFill>
                <a:effectLst/>
                <a:latin typeface="HK Grotesk Pro Bold"/>
                <a:ea typeface="Calibri" panose="020F0502020204030204" pitchFamily="34" charset="0"/>
              </a:rPr>
              <a:t>Muchas gracias por su atención  </a:t>
            </a:r>
          </a:p>
        </p:txBody>
      </p:sp>
      <p:sp>
        <p:nvSpPr>
          <p:cNvPr id="243" name="LOREM IPSUM LOREM IPSUM LOREM IPSUMLOREM IPSUMLOREM"/>
          <p:cNvSpPr txBox="1"/>
          <p:nvPr/>
        </p:nvSpPr>
        <p:spPr>
          <a:xfrm>
            <a:off x="2671948" y="1878801"/>
            <a:ext cx="10592789" cy="9159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6823310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1659672" y="2953229"/>
            <a:ext cx="11350615" cy="368476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l">
              <a:lnSpc>
                <a:spcPct val="100000"/>
              </a:lnSpc>
            </a:pPr>
            <a:r>
              <a:rPr lang="es-ES" sz="3000" dirty="0">
                <a:solidFill>
                  <a:schemeClr val="tx1"/>
                </a:solidFill>
              </a:rPr>
              <a:t>1.- Programas de prevención de toxicomanías, asistencia de drogodependientes e inserción social y laboral de éstos (REDUCCIÓN DE LA DEMANDA). Al menos el 50% (habitualmente entre el 60 y el 70%)</a:t>
            </a:r>
          </a:p>
          <a:p>
            <a:pPr algn="l">
              <a:lnSpc>
                <a:spcPct val="100000"/>
              </a:lnSpc>
            </a:pPr>
            <a:r>
              <a:rPr lang="es-ES" sz="3000" dirty="0">
                <a:solidFill>
                  <a:schemeClr val="tx1"/>
                </a:solidFill>
              </a:rPr>
              <a:t>2.- Intensificación y mejora de las actuaciones de prevención, investigación, persecución y represión de los delitos a los que se refiere la Ley (CONTROL DE LA OFERTA)</a:t>
            </a:r>
          </a:p>
          <a:p>
            <a:pPr algn="l">
              <a:lnSpc>
                <a:spcPct val="100000"/>
              </a:lnSpc>
            </a:pPr>
            <a:r>
              <a:rPr lang="es-ES" sz="3000" dirty="0">
                <a:solidFill>
                  <a:schemeClr val="tx1"/>
                </a:solidFill>
              </a:rPr>
              <a:t>3.- Cooperación internacional en la materia </a:t>
            </a:r>
          </a:p>
        </p:txBody>
      </p:sp>
      <p:sp>
        <p:nvSpPr>
          <p:cNvPr id="243" name="LOREM IPSUM LOREM IPSUM LOREM IPSUMLOREM IPSUMLOREM"/>
          <p:cNvSpPr txBox="1"/>
          <p:nvPr/>
        </p:nvSpPr>
        <p:spPr>
          <a:xfrm>
            <a:off x="2006930" y="1479311"/>
            <a:ext cx="11701126" cy="67407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800" dirty="0">
                <a:solidFill>
                  <a:schemeClr val="tx1"/>
                </a:solidFill>
              </a:rPr>
              <a:t>Fines del Fondo de bienes decomisados (art. 2)</a:t>
            </a:r>
            <a:endParaRPr sz="4800" dirty="0">
              <a:solidFill>
                <a:schemeClr val="tx1"/>
              </a:solidFill>
            </a:endParaRPr>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1683422" y="2872086"/>
            <a:ext cx="11350615" cy="436957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just">
              <a:lnSpc>
                <a:spcPct val="100000"/>
              </a:lnSpc>
            </a:pPr>
            <a:r>
              <a:rPr lang="es-ES" sz="2400" dirty="0">
                <a:solidFill>
                  <a:schemeClr val="tx1"/>
                </a:solidFill>
              </a:rPr>
              <a:t>1.- La Delegación del Gobierno para el Plan Nacional sobre Drogas.</a:t>
            </a:r>
          </a:p>
          <a:p>
            <a:pPr algn="just">
              <a:lnSpc>
                <a:spcPct val="100000"/>
              </a:lnSpc>
            </a:pPr>
            <a:r>
              <a:rPr lang="es-ES" sz="2400" dirty="0">
                <a:solidFill>
                  <a:schemeClr val="tx1"/>
                </a:solidFill>
              </a:rPr>
              <a:t>2.- Comunidades Autónomas (regiones) y corporaciones locales (provincias y municipios).</a:t>
            </a:r>
          </a:p>
          <a:p>
            <a:pPr algn="just">
              <a:lnSpc>
                <a:spcPct val="100000"/>
              </a:lnSpc>
            </a:pPr>
            <a:r>
              <a:rPr lang="es-ES" sz="2400" dirty="0">
                <a:solidFill>
                  <a:schemeClr val="tx1"/>
                </a:solidFill>
              </a:rPr>
              <a:t>3.- Organizaciones no gubernamentales.</a:t>
            </a:r>
          </a:p>
          <a:p>
            <a:pPr algn="just">
              <a:lnSpc>
                <a:spcPct val="100000"/>
              </a:lnSpc>
            </a:pPr>
            <a:r>
              <a:rPr lang="es-ES" sz="2400" dirty="0">
                <a:solidFill>
                  <a:schemeClr val="tx1"/>
                </a:solidFill>
              </a:rPr>
              <a:t>4.- Cuerpos y fuerzas de seguridad del Estado.</a:t>
            </a:r>
          </a:p>
          <a:p>
            <a:pPr algn="just">
              <a:lnSpc>
                <a:spcPct val="100000"/>
              </a:lnSpc>
            </a:pPr>
            <a:r>
              <a:rPr lang="es-ES" sz="2400" dirty="0">
                <a:solidFill>
                  <a:schemeClr val="tx1"/>
                </a:solidFill>
              </a:rPr>
              <a:t>5-. Departamento de Aduanas e Impuestos Especiales.</a:t>
            </a:r>
          </a:p>
          <a:p>
            <a:pPr algn="just">
              <a:lnSpc>
                <a:spcPct val="100000"/>
              </a:lnSpc>
            </a:pPr>
            <a:r>
              <a:rPr lang="es-ES" sz="2400" dirty="0">
                <a:solidFill>
                  <a:schemeClr val="tx1"/>
                </a:solidFill>
              </a:rPr>
              <a:t>6.- Fiscalía Especial Antidrogas.</a:t>
            </a:r>
          </a:p>
          <a:p>
            <a:pPr algn="just">
              <a:lnSpc>
                <a:spcPct val="100000"/>
              </a:lnSpc>
            </a:pPr>
            <a:r>
              <a:rPr lang="es-ES" sz="2400" dirty="0">
                <a:solidFill>
                  <a:schemeClr val="tx1"/>
                </a:solidFill>
              </a:rPr>
              <a:t>7.- Otros organismos de la Administración.</a:t>
            </a:r>
          </a:p>
          <a:p>
            <a:pPr algn="just">
              <a:lnSpc>
                <a:spcPct val="100000"/>
              </a:lnSpc>
            </a:pPr>
            <a:r>
              <a:rPr lang="es-ES" sz="2400" dirty="0">
                <a:solidFill>
                  <a:schemeClr val="tx1"/>
                </a:solidFill>
              </a:rPr>
              <a:t>8.- Organismos internacionales , entidades supranacionales y Estados extranjeros.</a:t>
            </a:r>
          </a:p>
        </p:txBody>
      </p:sp>
      <p:sp>
        <p:nvSpPr>
          <p:cNvPr id="243" name="LOREM IPSUM LOREM IPSUM LOREM IPSUMLOREM IPSUMLOREM"/>
          <p:cNvSpPr txBox="1"/>
          <p:nvPr/>
        </p:nvSpPr>
        <p:spPr>
          <a:xfrm>
            <a:off x="2006930" y="1183846"/>
            <a:ext cx="11701126" cy="126500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800" dirty="0">
                <a:solidFill>
                  <a:schemeClr val="tx1"/>
                </a:solidFill>
              </a:rPr>
              <a:t>Beneficiarios del del Fondo de bienes decomisados (art. 3)</a:t>
            </a:r>
            <a:endParaRPr sz="4800" dirty="0">
              <a:solidFill>
                <a:schemeClr val="tx1"/>
              </a:solidFill>
            </a:endParaRPr>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25152268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187255" y="2825326"/>
            <a:ext cx="12075010" cy="426954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l"/>
            <a:r>
              <a:rPr lang="es-ES" dirty="0">
                <a:solidFill>
                  <a:schemeClr val="tx1"/>
                </a:solidFill>
              </a:rPr>
              <a:t>Dos vías de reutilización  social de los bienes decomisados:</a:t>
            </a:r>
          </a:p>
          <a:p>
            <a:pPr algn="l"/>
            <a:r>
              <a:rPr lang="es-ES" dirty="0">
                <a:solidFill>
                  <a:schemeClr val="tx1"/>
                </a:solidFill>
              </a:rPr>
              <a:t>1.- Directa: Venta, cesión o adscripción de bienes.</a:t>
            </a:r>
          </a:p>
          <a:p>
            <a:pPr algn="l">
              <a:lnSpc>
                <a:spcPct val="100000"/>
              </a:lnSpc>
            </a:pPr>
            <a:r>
              <a:rPr lang="es-ES" dirty="0">
                <a:solidFill>
                  <a:schemeClr val="tx1"/>
                </a:solidFill>
              </a:rPr>
              <a:t>2.- Indirecta: A través de la distribución del Fondo de bienes decomisados.</a:t>
            </a:r>
            <a:r>
              <a:rPr lang="es-ES" sz="3200" dirty="0">
                <a:solidFill>
                  <a:schemeClr val="tx1"/>
                </a:solidFill>
              </a:rPr>
              <a:t> (Mesa de Coordinación de </a:t>
            </a:r>
            <a:r>
              <a:rPr lang="es-ES" sz="3200" dirty="0" err="1">
                <a:solidFill>
                  <a:schemeClr val="tx1"/>
                </a:solidFill>
              </a:rPr>
              <a:t>Adjudicacicones</a:t>
            </a:r>
            <a:r>
              <a:rPr lang="es-ES" sz="3200" dirty="0">
                <a:solidFill>
                  <a:schemeClr val="tx1"/>
                </a:solidFill>
              </a:rPr>
              <a:t>).</a:t>
            </a:r>
          </a:p>
          <a:p>
            <a:pPr algn="l">
              <a:lnSpc>
                <a:spcPct val="100000"/>
              </a:lnSpc>
            </a:pPr>
            <a:r>
              <a:rPr lang="es-ES" sz="3200" dirty="0">
                <a:solidFill>
                  <a:schemeClr val="tx1"/>
                </a:solidFill>
              </a:rPr>
              <a:t>	a.- Transferencia al Estado y a las Comunidades Autónomas</a:t>
            </a:r>
          </a:p>
          <a:p>
            <a:pPr algn="l">
              <a:lnSpc>
                <a:spcPct val="100000"/>
              </a:lnSpc>
            </a:pPr>
            <a:r>
              <a:rPr lang="es-ES" sz="3200" dirty="0">
                <a:solidFill>
                  <a:schemeClr val="tx1"/>
                </a:solidFill>
              </a:rPr>
              <a:t>	b.- Subvenciones a ONG, Corporaciones Locales y entidades análogas</a:t>
            </a:r>
            <a:endParaRPr dirty="0">
              <a:solidFill>
                <a:schemeClr val="tx1"/>
              </a:solidFill>
            </a:endParaRPr>
          </a:p>
        </p:txBody>
      </p:sp>
      <p:sp>
        <p:nvSpPr>
          <p:cNvPr id="243" name="LOREM IPSUM LOREM IPSUM LOREM IPSUMLOREM IPSUMLOREM"/>
          <p:cNvSpPr txBox="1"/>
          <p:nvPr/>
        </p:nvSpPr>
        <p:spPr>
          <a:xfrm>
            <a:off x="2446317" y="1729208"/>
            <a:ext cx="11091553" cy="121518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600" dirty="0">
                <a:solidFill>
                  <a:schemeClr val="tx1"/>
                </a:solidFill>
              </a:rPr>
              <a:t>USO SOCIAL PARA INICIATIVAS DE REDUCCIÓN DE LA DEMANDA DE DROGAS</a:t>
            </a:r>
            <a:endParaRPr sz="4600" dirty="0">
              <a:solidFill>
                <a:schemeClr val="tx1"/>
              </a:solidFill>
            </a:endParaRPr>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30003566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1128156" y="3758226"/>
            <a:ext cx="13680373" cy="241519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l">
              <a:lnSpc>
                <a:spcPct val="100000"/>
              </a:lnSpc>
            </a:pPr>
            <a:r>
              <a:rPr lang="es-ES" sz="3500" dirty="0">
                <a:solidFill>
                  <a:schemeClr val="tx1"/>
                </a:solidFill>
              </a:rPr>
              <a:t>1.- Cesión o adscripción de bienes muebles: Vehículos, embarcaciones, equipos informáticos y de telecomunicaciones. Fundamentalmente a Fuerzas y Cuerpos de Seguridad.</a:t>
            </a:r>
          </a:p>
          <a:p>
            <a:pPr algn="l">
              <a:lnSpc>
                <a:spcPct val="100000"/>
              </a:lnSpc>
            </a:pPr>
            <a:r>
              <a:rPr lang="es-ES" sz="3500" dirty="0">
                <a:solidFill>
                  <a:schemeClr val="tx1"/>
                </a:solidFill>
              </a:rPr>
              <a:t>2.- Cesión o venta de bienes inmuebles y sociedades</a:t>
            </a:r>
          </a:p>
        </p:txBody>
      </p:sp>
      <p:sp>
        <p:nvSpPr>
          <p:cNvPr id="243" name="LOREM IPSUM LOREM IPSUM LOREM IPSUMLOREM IPSUMLOREM"/>
          <p:cNvSpPr txBox="1"/>
          <p:nvPr/>
        </p:nvSpPr>
        <p:spPr>
          <a:xfrm>
            <a:off x="5131769" y="1585612"/>
            <a:ext cx="5801961" cy="111297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5000" dirty="0">
                <a:solidFill>
                  <a:schemeClr val="tx1"/>
                </a:solidFill>
              </a:rPr>
              <a:t>VÍA DIRECTA</a:t>
            </a: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41643027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1974178" y="2603818"/>
            <a:ext cx="11582374" cy="47611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l"/>
            <a:r>
              <a:rPr lang="es-ES" dirty="0">
                <a:solidFill>
                  <a:schemeClr val="tx1"/>
                </a:solidFill>
              </a:rPr>
              <a:t>1.- Venta directa de un inmueble al Ayuntamiento de Vilagarcía de Arosa (Pontevedra, Galicia).</a:t>
            </a:r>
          </a:p>
          <a:p>
            <a:pPr algn="l"/>
            <a:r>
              <a:rPr lang="es-ES" dirty="0">
                <a:solidFill>
                  <a:schemeClr val="tx1"/>
                </a:solidFill>
              </a:rPr>
              <a:t>2.- Cesión de un inmueble al Ayuntamiento de Pedreguer (Alicante, Comunidad Valenciana) a través de la firma de un convenio.</a:t>
            </a:r>
          </a:p>
          <a:p>
            <a:pPr algn="l"/>
            <a:r>
              <a:rPr lang="es-ES" dirty="0">
                <a:solidFill>
                  <a:schemeClr val="tx1"/>
                </a:solidFill>
              </a:rPr>
              <a:t>3.- Venta del Pazo Bayón: Ingreso en efectivo y compromisos de carácter social.</a:t>
            </a:r>
          </a:p>
        </p:txBody>
      </p:sp>
      <p:sp>
        <p:nvSpPr>
          <p:cNvPr id="243" name="LOREM IPSUM LOREM IPSUM LOREM IPSUMLOREM IPSUMLOREM"/>
          <p:cNvSpPr txBox="1"/>
          <p:nvPr/>
        </p:nvSpPr>
        <p:spPr>
          <a:xfrm>
            <a:off x="890650" y="1814874"/>
            <a:ext cx="13965382" cy="126500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800" dirty="0">
                <a:solidFill>
                  <a:schemeClr val="tx1"/>
                </a:solidFill>
              </a:rPr>
              <a:t>CESIÓN O VENTA DE BIENES INMUEBLES O SOCIEDADES</a:t>
            </a:r>
            <a:br>
              <a:rPr sz="4800" dirty="0"/>
            </a:br>
            <a:endParaRPr sz="4800"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24116755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280062" y="5585000"/>
            <a:ext cx="11427995" cy="72158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endParaRPr dirty="0"/>
          </a:p>
        </p:txBody>
      </p:sp>
      <p:sp>
        <p:nvSpPr>
          <p:cNvPr id="243" name="LOREM IPSUM LOREM IPSUM LOREM IPSUMLOREM IPSUMLOREM"/>
          <p:cNvSpPr txBox="1"/>
          <p:nvPr/>
        </p:nvSpPr>
        <p:spPr>
          <a:xfrm>
            <a:off x="5131769" y="1239546"/>
            <a:ext cx="5801961" cy="5731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p>
            <a:pPr algn="l"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ES" sz="4000" dirty="0">
                <a:solidFill>
                  <a:schemeClr val="tx1"/>
                </a:solidFill>
              </a:rPr>
              <a:t>VENTA PAZO BAYÓN</a:t>
            </a:r>
            <a:endParaRPr sz="4000" dirty="0">
              <a:solidFill>
                <a:schemeClr val="tx1"/>
              </a:solidFill>
            </a:endParaRPr>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2" name="CuadroTexto 11">
            <a:extLst>
              <a:ext uri="{FF2B5EF4-FFF2-40B4-BE49-F238E27FC236}">
                <a16:creationId xmlns:a16="http://schemas.microsoft.com/office/drawing/2014/main" id="{F84CD325-2F28-48D1-873F-BC6F5DE942CD}"/>
              </a:ext>
            </a:extLst>
          </p:cNvPr>
          <p:cNvSpPr txBox="1"/>
          <p:nvPr/>
        </p:nvSpPr>
        <p:spPr>
          <a:xfrm>
            <a:off x="1175657" y="2416605"/>
            <a:ext cx="12445341" cy="470898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eaLnBrk="1" hangingPunct="1">
              <a:defRPr/>
            </a:pPr>
            <a:r>
              <a:rPr lang="es-ES" altLang="es-ES" sz="3000" b="0" dirty="0">
                <a:solidFill>
                  <a:schemeClr val="tx1"/>
                </a:solidFill>
                <a:latin typeface="HK Grotesk Pro Medium"/>
                <a:sym typeface="HK Grotesk Pro Medium"/>
              </a:rPr>
              <a:t>CONSIDERACIONES GENERALES:</a:t>
            </a:r>
          </a:p>
          <a:p>
            <a:pPr algn="l" eaLnBrk="1" hangingPunct="1">
              <a:defRPr/>
            </a:pPr>
            <a:endParaRPr lang="es-ES" altLang="es-ES" sz="3000" b="0" dirty="0">
              <a:solidFill>
                <a:schemeClr val="tx1"/>
              </a:solidFill>
              <a:latin typeface="HK Grotesk Pro Medium"/>
              <a:sym typeface="HK Grotesk Pro Medium"/>
            </a:endParaRPr>
          </a:p>
          <a:p>
            <a:pPr marL="457200" indent="-457200" algn="l" eaLnBrk="1" hangingPunct="1">
              <a:buFont typeface="Arial" charset="0"/>
              <a:buChar char="•"/>
              <a:defRPr/>
            </a:pPr>
            <a:r>
              <a:rPr lang="es-ES" altLang="es-ES" sz="3000" b="0" dirty="0">
                <a:solidFill>
                  <a:schemeClr val="tx1"/>
                </a:solidFill>
                <a:latin typeface="HK Grotesk Pro Medium"/>
                <a:sym typeface="HK Grotesk Pro Medium"/>
              </a:rPr>
              <a:t>Procedimiento largo (policial, judicial y de gestión y venta).</a:t>
            </a:r>
          </a:p>
          <a:p>
            <a:pPr marL="457200" indent="-457200" algn="l" eaLnBrk="1" hangingPunct="1">
              <a:buFont typeface="Arial" charset="0"/>
              <a:buChar char="•"/>
              <a:defRPr/>
            </a:pPr>
            <a:r>
              <a:rPr lang="es-ES" altLang="es-ES" sz="3000" b="0" dirty="0">
                <a:solidFill>
                  <a:schemeClr val="tx1"/>
                </a:solidFill>
                <a:latin typeface="HK Grotesk Pro Medium"/>
                <a:sym typeface="HK Grotesk Pro Medium"/>
              </a:rPr>
              <a:t>Caso emblemático de la lucha contra el tráfico de drogas y el blanqueo de capitales.</a:t>
            </a:r>
          </a:p>
          <a:p>
            <a:pPr marL="457200" indent="-457200" algn="l" eaLnBrk="1" hangingPunct="1">
              <a:buFont typeface="Arial" charset="0"/>
              <a:buChar char="•"/>
              <a:defRPr/>
            </a:pPr>
            <a:r>
              <a:rPr lang="es-ES" altLang="es-ES" sz="3000" b="0" dirty="0">
                <a:solidFill>
                  <a:schemeClr val="tx1"/>
                </a:solidFill>
                <a:latin typeface="HK Grotesk Pro Medium"/>
                <a:sym typeface="HK Grotesk Pro Medium"/>
              </a:rPr>
              <a:t>Amplia repercusión mediática y social, en especial en Galicia.</a:t>
            </a:r>
          </a:p>
          <a:p>
            <a:pPr marL="457200" indent="-457200" algn="l" eaLnBrk="1" hangingPunct="1">
              <a:buFont typeface="Arial" charset="0"/>
              <a:buChar char="•"/>
              <a:defRPr/>
            </a:pPr>
            <a:r>
              <a:rPr lang="es-ES" altLang="es-ES" sz="3000" b="0" dirty="0">
                <a:solidFill>
                  <a:schemeClr val="tx1"/>
                </a:solidFill>
                <a:latin typeface="HK Grotesk Pro Medium"/>
                <a:sym typeface="HK Grotesk Pro Medium"/>
              </a:rPr>
              <a:t>Decomiso de una explotación vitivinícola.  Primera experiencia de gestión y venta de una empresa.</a:t>
            </a:r>
          </a:p>
          <a:p>
            <a:pPr marL="457200" indent="-457200" algn="l" eaLnBrk="1" hangingPunct="1">
              <a:buFont typeface="Arial" charset="0"/>
              <a:buChar char="•"/>
              <a:defRPr/>
            </a:pPr>
            <a:r>
              <a:rPr lang="es-ES" altLang="es-ES" sz="3000" b="0" dirty="0">
                <a:solidFill>
                  <a:schemeClr val="tx1"/>
                </a:solidFill>
                <a:latin typeface="HK Grotesk Pro Medium"/>
                <a:sym typeface="HK Grotesk Pro Medium"/>
              </a:rPr>
              <a:t>Ejemplo directo de destinación de un bien decomisado con repercusión social. </a:t>
            </a:r>
          </a:p>
        </p:txBody>
      </p:sp>
    </p:spTree>
    <p:extLst>
      <p:ext uri="{BB962C8B-B14F-4D97-AF65-F5344CB8AC3E}">
        <p14:creationId xmlns:p14="http://schemas.microsoft.com/office/powerpoint/2010/main" val="1364894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2357442" y="4932646"/>
            <a:ext cx="11350615" cy="72158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endParaRPr dirty="0"/>
          </a:p>
        </p:txBody>
      </p:sp>
      <p:sp>
        <p:nvSpPr>
          <p:cNvPr id="243" name="LOREM IPSUM LOREM IPSUM LOREM IPSUMLOREM IPSUMLOREM"/>
          <p:cNvSpPr txBox="1"/>
          <p:nvPr/>
        </p:nvSpPr>
        <p:spPr>
          <a:xfrm>
            <a:off x="1140032" y="1280116"/>
            <a:ext cx="12457215" cy="75904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p>
            <a:pPr marL="514350" indent="-514350" algn="l" defTabSz="457200">
              <a:lnSpc>
                <a:spcPct val="80000"/>
              </a:lnSpc>
              <a:spcBef>
                <a:spcPts val="1500"/>
              </a:spcBef>
              <a:buAutoNum type="alphaUcParenR"/>
              <a:defRPr sz="3400" b="0">
                <a:solidFill>
                  <a:srgbClr val="ED361C"/>
                </a:solidFill>
                <a:latin typeface="HK Grotesk Pro Bold"/>
                <a:ea typeface="HK Grotesk Pro Bold"/>
                <a:cs typeface="HK Grotesk Pro Bold"/>
                <a:sym typeface="HK Grotesk Pro Bold"/>
              </a:defRPr>
            </a:pPr>
            <a:endParaRPr lang="es-ES" sz="2800" b="0" dirty="0">
              <a:solidFill>
                <a:schemeClr val="tx1"/>
              </a:solidFill>
              <a:latin typeface="HK Grotesk Pro Bold"/>
              <a:sym typeface="HK Grotesk Pro Medium"/>
            </a:endParaRPr>
          </a:p>
          <a:p>
            <a:pPr marL="514350" indent="-514350" algn="l" defTabSz="457200">
              <a:lnSpc>
                <a:spcPct val="80000"/>
              </a:lnSpc>
              <a:spcBef>
                <a:spcPts val="1500"/>
              </a:spcBef>
              <a:buAutoNum type="alphaUcParenR"/>
              <a:defRPr sz="3400" b="0">
                <a:solidFill>
                  <a:srgbClr val="ED361C"/>
                </a:solidFill>
                <a:latin typeface="HK Grotesk Pro Bold"/>
                <a:ea typeface="HK Grotesk Pro Bold"/>
                <a:cs typeface="HK Grotesk Pro Bold"/>
                <a:sym typeface="HK Grotesk Pro Bold"/>
              </a:defRPr>
            </a:pPr>
            <a:r>
              <a:rPr lang="es-ES" sz="2800" b="0" dirty="0">
                <a:solidFill>
                  <a:schemeClr val="tx1"/>
                </a:solidFill>
                <a:latin typeface="HK Grotesk Pro Bold"/>
                <a:sym typeface="HK Grotesk Pro Medium"/>
              </a:rPr>
              <a:t>PROCESO</a:t>
            </a:r>
            <a:r>
              <a:rPr lang="es-ES" sz="2800" dirty="0">
                <a:solidFill>
                  <a:schemeClr val="tx1"/>
                </a:solidFill>
                <a:latin typeface="HK Grotesk Pro Bold"/>
                <a:sym typeface="HK Grotesk Pro Medium"/>
              </a:rPr>
              <a:t> JUDICIAL: </a:t>
            </a:r>
            <a:r>
              <a:rPr lang="es-ES" sz="2800" dirty="0">
                <a:solidFill>
                  <a:schemeClr val="tx1"/>
                </a:solidFill>
              </a:rPr>
              <a:t>Primera sentencia de la Audiencia Nacional en 2012  y auto declarando la firmeza del comiso en el año 2016.</a:t>
            </a:r>
          </a:p>
          <a:p>
            <a:pPr marL="514350" indent="-514350" algn="l" defTabSz="457200">
              <a:lnSpc>
                <a:spcPct val="80000"/>
              </a:lnSpc>
              <a:spcBef>
                <a:spcPts val="1500"/>
              </a:spcBef>
              <a:buAutoNum type="alphaUcParenR"/>
              <a:defRPr sz="3400" b="0">
                <a:solidFill>
                  <a:srgbClr val="ED361C"/>
                </a:solidFill>
                <a:latin typeface="HK Grotesk Pro Bold"/>
                <a:ea typeface="HK Grotesk Pro Bold"/>
                <a:cs typeface="HK Grotesk Pro Bold"/>
                <a:sym typeface="HK Grotesk Pro Bold"/>
              </a:defRPr>
            </a:pPr>
            <a:r>
              <a:rPr lang="es-ES" sz="2800" dirty="0">
                <a:solidFill>
                  <a:schemeClr val="tx1"/>
                </a:solidFill>
              </a:rPr>
              <a:t>GESTIÓN DE LOS BIENES POR LA DELEGACIÓN DEL GOBIERNO PARA EL PLAN NACIONAL SOBRE DROGAS: </a:t>
            </a:r>
          </a:p>
          <a:p>
            <a:pPr marL="514350" indent="-514350" algn="l" defTabSz="457200">
              <a:lnSpc>
                <a:spcPct val="80000"/>
              </a:lnSpc>
              <a:spcBef>
                <a:spcPts val="1500"/>
              </a:spcBef>
              <a:buAutoNum type="alphaUcParenR"/>
              <a:defRPr sz="3400" b="0">
                <a:solidFill>
                  <a:srgbClr val="ED361C"/>
                </a:solidFill>
                <a:latin typeface="HK Grotesk Pro Bold"/>
                <a:ea typeface="HK Grotesk Pro Bold"/>
                <a:cs typeface="HK Grotesk Pro Bold"/>
                <a:sym typeface="HK Grotesk Pro Bold"/>
              </a:defRPr>
            </a:pPr>
            <a:endParaRPr lang="es-ES" sz="2800" dirty="0">
              <a:solidFill>
                <a:schemeClr val="tx1"/>
              </a:solidFill>
            </a:endParaRPr>
          </a:p>
          <a:p>
            <a:pPr algn="l" eaLnBrk="1" hangingPunct="1"/>
            <a:r>
              <a:rPr lang="es-ES" altLang="es-ES" b="0" dirty="0">
                <a:solidFill>
                  <a:schemeClr val="tx1"/>
                </a:solidFill>
                <a:latin typeface="HK Grotesk Pro Medium"/>
              </a:rPr>
              <a:t>	</a:t>
            </a:r>
            <a:r>
              <a:rPr lang="es-ES" altLang="es-ES" sz="2300" b="0" dirty="0">
                <a:solidFill>
                  <a:schemeClr val="tx1"/>
                </a:solidFill>
                <a:latin typeface="HK Grotesk Pro Medium"/>
              </a:rPr>
              <a:t>a.- Necesidad de determinar la posición jurídica de la Delegación: Junta General de 	Accionistas.</a:t>
            </a:r>
          </a:p>
          <a:p>
            <a:pPr algn="l" eaLnBrk="1" hangingPunct="1"/>
            <a:r>
              <a:rPr lang="es-ES" altLang="es-ES" sz="2300" b="0" dirty="0">
                <a:solidFill>
                  <a:schemeClr val="tx1"/>
                </a:solidFill>
                <a:latin typeface="HK Grotesk Pro Medium"/>
              </a:rPr>
              <a:t>	b.- Encargo de la administración a una empresa pública.</a:t>
            </a:r>
          </a:p>
          <a:p>
            <a:pPr algn="l" eaLnBrk="1" hangingPunct="1"/>
            <a:r>
              <a:rPr lang="es-ES" altLang="es-ES" sz="2300" b="0" dirty="0">
                <a:solidFill>
                  <a:schemeClr val="tx1"/>
                </a:solidFill>
                <a:latin typeface="HK Grotesk Pro Medium"/>
              </a:rPr>
              <a:t>	c.- Revisión tributaria de las sociedades por parte de la Agencia Estatal de Administración 	Tributaria.</a:t>
            </a:r>
          </a:p>
          <a:p>
            <a:pPr algn="l" eaLnBrk="1" hangingPunct="1"/>
            <a:r>
              <a:rPr lang="es-ES" altLang="es-ES" sz="2300" b="0" dirty="0">
                <a:solidFill>
                  <a:schemeClr val="tx1"/>
                </a:solidFill>
                <a:latin typeface="HK Grotesk Pro Medium"/>
              </a:rPr>
              <a:t>	d.- Acuerdos con la empresa judicial explotadora de la explotación. </a:t>
            </a:r>
          </a:p>
          <a:p>
            <a:pPr algn="l" eaLnBrk="1" hangingPunct="1"/>
            <a:r>
              <a:rPr lang="es-ES" altLang="es-ES" sz="2300" b="0" dirty="0">
                <a:solidFill>
                  <a:schemeClr val="tx1"/>
                </a:solidFill>
                <a:latin typeface="HK Grotesk Pro Medium"/>
              </a:rPr>
              <a:t>	e.- Encargo de tasación de todos los bienes a una empresa pública.</a:t>
            </a:r>
          </a:p>
          <a:p>
            <a:pPr algn="l" eaLnBrk="1" hangingPunct="1"/>
            <a:r>
              <a:rPr lang="es-ES" altLang="es-ES" sz="2300" b="0" dirty="0">
                <a:solidFill>
                  <a:schemeClr val="tx1"/>
                </a:solidFill>
                <a:latin typeface="HK Grotesk Pro Medium"/>
              </a:rPr>
              <a:t>	f.- Consulta a la Dirección General de Presupuestos sobre la normativa a aplicar.</a:t>
            </a:r>
          </a:p>
          <a:p>
            <a:pPr algn="l" eaLnBrk="1" hangingPunct="1"/>
            <a:r>
              <a:rPr lang="es-ES" altLang="es-ES" sz="2300" b="0" dirty="0">
                <a:solidFill>
                  <a:schemeClr val="tx1"/>
                </a:solidFill>
                <a:latin typeface="HK Grotesk Pro Medium"/>
              </a:rPr>
              <a:t>	g.- Acuerdo sobre la venta.</a:t>
            </a:r>
          </a:p>
          <a:p>
            <a:pPr algn="l" eaLnBrk="1" hangingPunct="1"/>
            <a:r>
              <a:rPr lang="es-ES" altLang="es-ES" sz="2300" b="0" dirty="0">
                <a:solidFill>
                  <a:schemeClr val="tx1"/>
                </a:solidFill>
                <a:latin typeface="HK Grotesk Pro Medium"/>
              </a:rPr>
              <a:t>	h.- Delegación de la gestión en la titular de la Delegación del Gobierno PNSD.</a:t>
            </a:r>
          </a:p>
          <a:p>
            <a:pPr algn="l" eaLnBrk="1" hangingPunct="1"/>
            <a:r>
              <a:rPr lang="es-ES" altLang="es-ES" sz="2300" b="0" dirty="0">
                <a:solidFill>
                  <a:schemeClr val="tx1"/>
                </a:solidFill>
                <a:latin typeface="HK Grotesk Pro Medium"/>
              </a:rPr>
              <a:t>	i.- Contactos con la Administración Autonómica (regional). </a:t>
            </a:r>
          </a:p>
          <a:p>
            <a:pPr algn="l"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br>
              <a:rPr lang="es-ES" dirty="0">
                <a:solidFill>
                  <a:schemeClr val="tx1"/>
                </a:solidFill>
              </a:rPr>
            </a:br>
            <a:endParaRPr lang="es-ES" dirty="0">
              <a:solidFill>
                <a:schemeClr val="tx1"/>
              </a:solidFill>
            </a:endParaRPr>
          </a:p>
          <a:p>
            <a:pPr algn="l" eaLnBrk="1" hangingPunct="1"/>
            <a:endParaRPr lang="es-ES" altLang="es-ES" b="0" dirty="0">
              <a:solidFill>
                <a:schemeClr val="tx1"/>
              </a:solidFill>
              <a:latin typeface="HK Grotesk Pro Medium"/>
            </a:endParaRPr>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71879241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7D1851-31CF-434D-9A64-8358D50B485E}">
  <ds:schemaRefs>
    <ds:schemaRef ds:uri="http://schemas.microsoft.com/sharepoint/v3/contenttype/forms"/>
  </ds:schemaRefs>
</ds:datastoreItem>
</file>

<file path=customXml/itemProps2.xml><?xml version="1.0" encoding="utf-8"?>
<ds:datastoreItem xmlns:ds="http://schemas.openxmlformats.org/officeDocument/2006/customXml" ds:itemID="{2FF3D20D-BD54-4263-8396-298F5E7DA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508</TotalTime>
  <Words>2122</Words>
  <Application>Microsoft Office PowerPoint</Application>
  <PresentationFormat>Personalizado</PresentationFormat>
  <Paragraphs>245</Paragraphs>
  <Slides>25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25</vt:i4>
      </vt:variant>
    </vt:vector>
  </HeadingPairs>
  <TitlesOfParts>
    <vt:vector size="36" baseType="lpstr">
      <vt:lpstr>Arial</vt:lpstr>
      <vt:lpstr>Arial Unicode MS</vt:lpstr>
      <vt:lpstr>Calibri</vt:lpstr>
      <vt:lpstr>Helvetica Neue</vt:lpstr>
      <vt:lpstr>Helvetica Neue Light</vt:lpstr>
      <vt:lpstr>Helvetica Neue Medium</vt:lpstr>
      <vt:lpstr>HK Grotesk Pro Bold</vt:lpstr>
      <vt:lpstr>HK Grotesk Pro Medium</vt:lpstr>
      <vt:lpstr>Times New Roman</vt:lpstr>
      <vt:lpstr>Wingdings</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González Ayllón. Cristina</dc:creator>
  <cp:lastModifiedBy>Mercedes Alonso Segoviano - FIIAPP</cp:lastModifiedBy>
  <cp:revision>47</cp:revision>
  <cp:lastPrinted>2024-09-27T09:52:35Z</cp:lastPrinted>
  <dcterms:modified xsi:type="dcterms:W3CDTF">2024-10-04T18:20:34Z</dcterms:modified>
</cp:coreProperties>
</file>