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56" r:id="rId4"/>
    <p:sldId id="257" r:id="rId5"/>
    <p:sldId id="258" r:id="rId6"/>
    <p:sldId id="295" r:id="rId7"/>
    <p:sldId id="259" r:id="rId8"/>
    <p:sldId id="289" r:id="rId9"/>
    <p:sldId id="265" r:id="rId10"/>
    <p:sldId id="296" r:id="rId11"/>
    <p:sldId id="297" r:id="rId12"/>
    <p:sldId id="266" r:id="rId13"/>
    <p:sldId id="264" r:id="rId14"/>
    <p:sldId id="311" r:id="rId15"/>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8" autoAdjust="0"/>
    <p:restoredTop sz="94672"/>
  </p:normalViewPr>
  <p:slideViewPr>
    <p:cSldViewPr snapToGrid="0">
      <p:cViewPr varScale="1">
        <p:scale>
          <a:sx n="84" d="100"/>
          <a:sy n="84"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E" dirty="0"/>
          </a:p>
        </p:txBody>
      </p:sp>
    </p:spTree>
    <p:extLst>
      <p:ext uri="{BB962C8B-B14F-4D97-AF65-F5344CB8AC3E}">
        <p14:creationId xmlns:p14="http://schemas.microsoft.com/office/powerpoint/2010/main" val="3377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E4CF44A-48A0-09B9-6647-EFB016D28397}"/>
              </a:ext>
            </a:extLst>
          </p:cNvPr>
          <p:cNvSpPr>
            <a:spLocks noGrp="1" noChangeArrowheads="1"/>
          </p:cNvSpPr>
          <p:nvPr>
            <p:ph type="dt" idx="10"/>
          </p:nvPr>
        </p:nvSpPr>
        <p:spPr>
          <a:ln/>
        </p:spPr>
        <p:txBody>
          <a:bodyPr/>
          <a:lstStyle>
            <a:lvl1pPr>
              <a:defRPr/>
            </a:lvl1pPr>
          </a:lstStyle>
          <a:p>
            <a:pPr>
              <a:defRPr/>
            </a:pPr>
            <a:endParaRPr lang="es-ES" altLang="it-IT"/>
          </a:p>
        </p:txBody>
      </p:sp>
      <p:sp>
        <p:nvSpPr>
          <p:cNvPr id="3" name="Rectangle 4">
            <a:extLst>
              <a:ext uri="{FF2B5EF4-FFF2-40B4-BE49-F238E27FC236}">
                <a16:creationId xmlns:a16="http://schemas.microsoft.com/office/drawing/2014/main" id="{174564EC-42A7-9B57-B406-1D5DAEF84E6C}"/>
              </a:ext>
            </a:extLst>
          </p:cNvPr>
          <p:cNvSpPr>
            <a:spLocks noGrp="1" noChangeArrowheads="1"/>
          </p:cNvSpPr>
          <p:nvPr>
            <p:ph type="ftr" idx="11"/>
          </p:nvPr>
        </p:nvSpPr>
        <p:spPr>
          <a:ln/>
        </p:spPr>
        <p:txBody>
          <a:bodyPr/>
          <a:lstStyle>
            <a:lvl1pPr>
              <a:defRPr/>
            </a:lvl1pPr>
          </a:lstStyle>
          <a:p>
            <a:pPr>
              <a:defRPr/>
            </a:pPr>
            <a:endParaRPr lang="es-ES" altLang="it-IT"/>
          </a:p>
        </p:txBody>
      </p:sp>
      <p:sp>
        <p:nvSpPr>
          <p:cNvPr id="4" name="Rectangle 5">
            <a:extLst>
              <a:ext uri="{FF2B5EF4-FFF2-40B4-BE49-F238E27FC236}">
                <a16:creationId xmlns:a16="http://schemas.microsoft.com/office/drawing/2014/main" id="{570281B4-5E0D-A24C-4F92-230328DC6A7B}"/>
              </a:ext>
            </a:extLst>
          </p:cNvPr>
          <p:cNvSpPr>
            <a:spLocks noGrp="1" noChangeArrowheads="1"/>
          </p:cNvSpPr>
          <p:nvPr>
            <p:ph type="sldNum" idx="12"/>
          </p:nvPr>
        </p:nvSpPr>
        <p:spPr>
          <a:xfrm>
            <a:off x="7979764" y="8720666"/>
            <a:ext cx="288005" cy="314615"/>
          </a:xfrm>
          <a:ln/>
        </p:spPr>
        <p:txBody>
          <a:bodyPr/>
          <a:lstStyle>
            <a:lvl1pPr>
              <a:defRPr/>
            </a:lvl1pPr>
          </a:lstStyle>
          <a:p>
            <a:fld id="{F622EC36-0276-E844-B5CC-7AB646965BDA}" type="slidenum">
              <a:rPr lang="es-ES" altLang="it-IT"/>
              <a:pPr/>
              <a:t>‹#›</a:t>
            </a:fld>
            <a:endParaRPr lang="es-ES" altLang="it-IT"/>
          </a:p>
        </p:txBody>
      </p:sp>
    </p:spTree>
    <p:extLst>
      <p:ext uri="{BB962C8B-B14F-4D97-AF65-F5344CB8AC3E}">
        <p14:creationId xmlns:p14="http://schemas.microsoft.com/office/powerpoint/2010/main" val="94631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6" tIns="33866" rIns="33866" bIns="33866" anchor="ctr">
            <a:normAutofit/>
          </a:bodyPr>
          <a:lstStyle/>
          <a:p>
            <a:r>
              <a:t>Title text</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6" tIns="33866" rIns="33866" bIns="33866" anchor="ctr">
            <a:normAutofit/>
          </a:bodyPr>
          <a:lstStyle/>
          <a:p>
            <a:r>
              <a:t>Text level 1</a:t>
            </a:r>
          </a:p>
          <a:p>
            <a:pPr lvl="1"/>
            <a:r>
              <a:t>Text level 2</a:t>
            </a:r>
          </a:p>
          <a:p>
            <a:pPr lvl="2"/>
            <a:r>
              <a:t>Text level 3</a:t>
            </a:r>
          </a:p>
          <a:p>
            <a:pPr lvl="3"/>
            <a:r>
              <a:t>Text level 4</a:t>
            </a:r>
          </a:p>
          <a:p>
            <a:pPr lvl="4"/>
            <a:r>
              <a:t>Text level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3"/>
          <a:stretch>
            <a:fillRect/>
          </a:stretch>
        </p:blipFill>
        <p:spPr>
          <a:xfrm>
            <a:off x="0" y="-152435"/>
            <a:ext cx="16256000" cy="7927607"/>
          </a:xfrm>
          <a:prstGeom prst="rect">
            <a:avLst/>
          </a:prstGeom>
          <a:ln w="3175">
            <a:miter lim="400000"/>
          </a:ln>
        </p:spPr>
      </p:pic>
      <p:sp>
        <p:nvSpPr>
          <p:cNvPr id="121" name="Bruselas, Bélgica"/>
          <p:cNvSpPr txBox="1"/>
          <p:nvPr/>
        </p:nvSpPr>
        <p:spPr>
          <a:xfrm>
            <a:off x="659831" y="4714254"/>
            <a:ext cx="9436669" cy="991723"/>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squar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rPr lang="en-US" b="1" dirty="0">
                <a:solidFill>
                  <a:schemeClr val="bg1"/>
                </a:solidFill>
                <a:latin typeface="HK Grotesk Pro Medium"/>
              </a:rPr>
              <a:t>Oscar Solórzano, Director of the International Centre for Asset Recovery (</a:t>
            </a:r>
            <a:r>
              <a:rPr lang="en-US" b="1" dirty="0">
                <a:solidFill>
                  <a:schemeClr val="bg1"/>
                </a:solidFill>
                <a:latin typeface="HK Grotesk Pro Medium"/>
                <a:sym typeface="HK Grotesk Pro Medium"/>
              </a:rPr>
              <a:t>ICAR</a:t>
            </a:r>
            <a:r>
              <a:rPr lang="en-US" b="1" dirty="0">
                <a:solidFill>
                  <a:schemeClr val="bg1"/>
                </a:solidFill>
                <a:latin typeface="HK Grotesk Pro Medium"/>
              </a:rPr>
              <a:t>) for Latin America</a:t>
            </a:r>
          </a:p>
        </p:txBody>
      </p:sp>
      <p:sp>
        <p:nvSpPr>
          <p:cNvPr id="122" name="8-10 de Octubre de 2024"/>
          <p:cNvSpPr txBox="1"/>
          <p:nvPr/>
        </p:nvSpPr>
        <p:spPr>
          <a:xfrm>
            <a:off x="659831" y="6148471"/>
            <a:ext cx="5481320" cy="530058"/>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squar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rPr lang="es-ES" b="1" dirty="0"/>
              <a:t>Brussels, </a:t>
            </a:r>
            <a:r>
              <a:rPr b="1" dirty="0">
                <a:sym typeface="HK Grotesk Pro Bold"/>
              </a:rPr>
              <a:t>8-10 </a:t>
            </a:r>
            <a:r>
              <a:rPr b="1" dirty="0"/>
              <a:t>October 2024</a:t>
            </a:r>
          </a:p>
        </p:txBody>
      </p:sp>
      <p:pic>
        <p:nvPicPr>
          <p:cNvPr id="124" name="Logos_castellano.jpg" descr="Logos_castellano.jpg"/>
          <p:cNvPicPr>
            <a:picLocks noChangeAspect="1"/>
          </p:cNvPicPr>
          <p:nvPr/>
        </p:nvPicPr>
        <p:blipFill>
          <a:blip r:embed="rId4"/>
          <a:stretch>
            <a:fillRect/>
          </a:stretch>
        </p:blipFill>
        <p:spPr>
          <a:xfrm>
            <a:off x="0" y="7389476"/>
            <a:ext cx="16256000" cy="1731048"/>
          </a:xfrm>
          <a:prstGeom prst="rect">
            <a:avLst/>
          </a:prstGeom>
          <a:ln w="3175">
            <a:miter lim="400000"/>
          </a:ln>
        </p:spPr>
      </p:pic>
      <p:sp>
        <p:nvSpPr>
          <p:cNvPr id="3" name="TextBox 2">
            <a:extLst>
              <a:ext uri="{FF2B5EF4-FFF2-40B4-BE49-F238E27FC236}">
                <a16:creationId xmlns:a16="http://schemas.microsoft.com/office/drawing/2014/main" id="{93E25E5C-ECD7-53B2-C4DC-14C2CF117489}"/>
              </a:ext>
            </a:extLst>
          </p:cNvPr>
          <p:cNvSpPr txBox="1"/>
          <p:nvPr/>
        </p:nvSpPr>
        <p:spPr>
          <a:xfrm>
            <a:off x="482600" y="518160"/>
            <a:ext cx="10962640" cy="249299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ES_tradnl" sz="5200" b="0" dirty="0" err="1">
                <a:solidFill>
                  <a:srgbClr val="FFFFFF"/>
                </a:solidFill>
                <a:latin typeface="HK Grotesk Pro Bold"/>
              </a:rPr>
              <a:t>Extincion</a:t>
            </a:r>
            <a:r>
              <a:rPr lang="es-ES_tradnl" sz="5200" b="0" dirty="0">
                <a:solidFill>
                  <a:srgbClr val="FFFFFF"/>
                </a:solidFill>
                <a:latin typeface="HK Grotesk Pro Bold"/>
              </a:rPr>
              <a:t> de dominio as a complementary tool in the fight against the finances of illicit drug trafficking </a:t>
            </a:r>
            <a:endParaRPr lang="en-PE" sz="5200" b="0" dirty="0">
              <a:solidFill>
                <a:srgbClr val="FFFFFF"/>
              </a:solidFill>
              <a:latin typeface="HK Grotesk Pro Bo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1">
            <a:extLst>
              <a:ext uri="{FF2B5EF4-FFF2-40B4-BE49-F238E27FC236}">
                <a16:creationId xmlns:a16="http://schemas.microsoft.com/office/drawing/2014/main" id="{C667F57D-73D5-1799-81B8-1B11EF11B855}"/>
              </a:ext>
            </a:extLst>
          </p:cNvPr>
          <p:cNvSpPr txBox="1">
            <a:spLocks noChangeArrowheads="1"/>
          </p:cNvSpPr>
          <p:nvPr/>
        </p:nvSpPr>
        <p:spPr bwMode="auto">
          <a:xfrm>
            <a:off x="1301980" y="1225296"/>
            <a:ext cx="7664372"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E" sz="3225" dirty="0">
                <a:solidFill>
                  <a:schemeClr val="tx1"/>
                </a:solidFill>
                <a:latin typeface="Arial Nova Light" panose="020F0302020204030204" pitchFamily="34" charset="0"/>
              </a:rPr>
              <a:t>Assets subject to Extinction of Ownership </a:t>
            </a:r>
            <a:endParaRPr lang="es-PE" altLang="es-PE" sz="3225" dirty="0">
              <a:solidFill>
                <a:schemeClr val="tx1"/>
              </a:solidFill>
              <a:latin typeface="Arial Nova Light" panose="020F0302020204030204" pitchFamily="34" charset="0"/>
            </a:endParaRPr>
          </a:p>
        </p:txBody>
      </p:sp>
      <p:sp>
        <p:nvSpPr>
          <p:cNvPr id="13315" name="CuadroTexto 4">
            <a:extLst>
              <a:ext uri="{FF2B5EF4-FFF2-40B4-BE49-F238E27FC236}">
                <a16:creationId xmlns:a16="http://schemas.microsoft.com/office/drawing/2014/main" id="{1AC733A8-3390-46B7-8957-678B5604A091}"/>
              </a:ext>
            </a:extLst>
          </p:cNvPr>
          <p:cNvSpPr txBox="1">
            <a:spLocks noChangeArrowheads="1"/>
          </p:cNvSpPr>
          <p:nvPr/>
        </p:nvSpPr>
        <p:spPr bwMode="auto">
          <a:xfrm>
            <a:off x="2254480" y="2567564"/>
            <a:ext cx="3832185" cy="871019"/>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Assets representing illicit enrichment </a:t>
            </a:r>
          </a:p>
        </p:txBody>
      </p:sp>
      <p:sp>
        <p:nvSpPr>
          <p:cNvPr id="13316" name="CuadroTexto 5">
            <a:extLst>
              <a:ext uri="{FF2B5EF4-FFF2-40B4-BE49-F238E27FC236}">
                <a16:creationId xmlns:a16="http://schemas.microsoft.com/office/drawing/2014/main" id="{CA7D21D1-4F85-40A2-A17C-90413FB31068}"/>
              </a:ext>
            </a:extLst>
          </p:cNvPr>
          <p:cNvSpPr txBox="1">
            <a:spLocks noChangeArrowheads="1"/>
          </p:cNvSpPr>
          <p:nvPr/>
        </p:nvSpPr>
        <p:spPr bwMode="auto">
          <a:xfrm>
            <a:off x="7734091" y="2351963"/>
            <a:ext cx="6972509" cy="1062560"/>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2000"/>
              </a:lnSpc>
              <a:defRPr/>
            </a:pPr>
            <a:r>
              <a:rPr lang="es-ES_tradnl" altLang="es-PE" sz="2258" dirty="0">
                <a:solidFill>
                  <a:srgbClr val="000000"/>
                </a:solidFill>
                <a:latin typeface="Arial Nova Light" panose="020B0304020202020204" pitchFamily="34" charset="0"/>
                <a:ea typeface="MS Mincho" panose="02020609040205080304" pitchFamily="49" charset="-128"/>
              </a:rPr>
              <a:t>introduces the concept of illicit enrichment as a presumption leading to non-conviction-based confiscation.</a:t>
            </a:r>
          </a:p>
        </p:txBody>
      </p:sp>
      <p:sp>
        <p:nvSpPr>
          <p:cNvPr id="13317" name="CuadroTexto 6">
            <a:extLst>
              <a:ext uri="{FF2B5EF4-FFF2-40B4-BE49-F238E27FC236}">
                <a16:creationId xmlns:a16="http://schemas.microsoft.com/office/drawing/2014/main" id="{58F2E538-9433-467E-8587-34AA4F8885F3}"/>
              </a:ext>
            </a:extLst>
          </p:cNvPr>
          <p:cNvSpPr txBox="1">
            <a:spLocks noChangeArrowheads="1"/>
          </p:cNvSpPr>
          <p:nvPr/>
        </p:nvSpPr>
        <p:spPr bwMode="auto">
          <a:xfrm>
            <a:off x="2254478" y="4335365"/>
            <a:ext cx="3832185" cy="871020"/>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Intermingled or contaminated assets </a:t>
            </a:r>
          </a:p>
        </p:txBody>
      </p:sp>
      <p:sp>
        <p:nvSpPr>
          <p:cNvPr id="13318" name="CuadroTexto 7">
            <a:extLst>
              <a:ext uri="{FF2B5EF4-FFF2-40B4-BE49-F238E27FC236}">
                <a16:creationId xmlns:a16="http://schemas.microsoft.com/office/drawing/2014/main" id="{034E6DCD-7998-4F11-837A-1F672C0B419B}"/>
              </a:ext>
            </a:extLst>
          </p:cNvPr>
          <p:cNvSpPr txBox="1">
            <a:spLocks noChangeArrowheads="1"/>
          </p:cNvSpPr>
          <p:nvPr/>
        </p:nvSpPr>
        <p:spPr bwMode="auto">
          <a:xfrm>
            <a:off x="7734090" y="3985873"/>
            <a:ext cx="6972510" cy="1570005"/>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2000"/>
              </a:lnSpc>
              <a:defRPr/>
            </a:pPr>
            <a:r>
              <a:rPr lang="es-ES_tradnl" altLang="es-PE" sz="2258" dirty="0">
                <a:solidFill>
                  <a:srgbClr val="000000"/>
                </a:solidFill>
                <a:latin typeface="Arial Nova Light" panose="020B0304020202020204" pitchFamily="34" charset="0"/>
                <a:ea typeface="MS Mincho" panose="02020609040205080304" pitchFamily="49" charset="-128"/>
              </a:rPr>
              <a:t>non-conviction based confiscation of licit assets when they have been intermingled with illicit assets in order to conceal the true illicit origin of the latter.</a:t>
            </a:r>
          </a:p>
        </p:txBody>
      </p:sp>
      <p:pic>
        <p:nvPicPr>
          <p:cNvPr id="2" name="Imagen" descr="Imagen">
            <a:extLst>
              <a:ext uri="{FF2B5EF4-FFF2-40B4-BE49-F238E27FC236}">
                <a16:creationId xmlns:a16="http://schemas.microsoft.com/office/drawing/2014/main" id="{B7CEB433-C83F-948A-D98A-000390ECB166}"/>
              </a:ext>
            </a:extLst>
          </p:cNvPr>
          <p:cNvPicPr>
            <a:picLocks noChangeAspect="1"/>
          </p:cNvPicPr>
          <p:nvPr/>
        </p:nvPicPr>
        <p:blipFill>
          <a:blip r:embed="rId2"/>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D17793A6-2238-0500-0644-6D5F1F7D718E}"/>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
        <p:nvSpPr>
          <p:cNvPr id="9" name="CuadroTexto 4">
            <a:extLst>
              <a:ext uri="{FF2B5EF4-FFF2-40B4-BE49-F238E27FC236}">
                <a16:creationId xmlns:a16="http://schemas.microsoft.com/office/drawing/2014/main" id="{7F3E8919-A76D-407C-8E4E-BC146A4CE3AF}"/>
              </a:ext>
            </a:extLst>
          </p:cNvPr>
          <p:cNvSpPr txBox="1">
            <a:spLocks noChangeArrowheads="1"/>
          </p:cNvSpPr>
          <p:nvPr/>
        </p:nvSpPr>
        <p:spPr bwMode="auto">
          <a:xfrm>
            <a:off x="2254478" y="6320549"/>
            <a:ext cx="3832185" cy="871019"/>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Assets written off for equivalent value </a:t>
            </a:r>
          </a:p>
        </p:txBody>
      </p:sp>
      <p:sp>
        <p:nvSpPr>
          <p:cNvPr id="10" name="CuadroTexto 5">
            <a:extLst>
              <a:ext uri="{FF2B5EF4-FFF2-40B4-BE49-F238E27FC236}">
                <a16:creationId xmlns:a16="http://schemas.microsoft.com/office/drawing/2014/main" id="{5F4820DC-0E7A-4464-A441-14A9B3FF1D0F}"/>
              </a:ext>
            </a:extLst>
          </p:cNvPr>
          <p:cNvSpPr txBox="1">
            <a:spLocks noChangeArrowheads="1"/>
          </p:cNvSpPr>
          <p:nvPr/>
        </p:nvSpPr>
        <p:spPr bwMode="auto">
          <a:xfrm>
            <a:off x="7734090" y="6182349"/>
            <a:ext cx="6972510" cy="1255451"/>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when the proceeds (direct or indirect benefits of crime) are not available for a reason that is generally attributable to the perpetrator.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50"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51" name="LOREM IPSUM LOREM IPSUM"/>
          <p:cNvSpPr txBox="1"/>
          <p:nvPr/>
        </p:nvSpPr>
        <p:spPr>
          <a:xfrm>
            <a:off x="1699260" y="1328979"/>
            <a:ext cx="5463540" cy="573147"/>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square" lIns="33866" tIns="33866" rIns="33866" bIns="33866" anchor="ctr">
            <a:spAutoFit/>
          </a:bodyPr>
          <a:lstStyle>
            <a:lvl1pPr algn="l" defTabSz="457200">
              <a:lnSpc>
                <a:spcPct val="80000"/>
              </a:lnSpc>
              <a:spcBef>
                <a:spcPts val="1500"/>
              </a:spcBef>
              <a:defRPr sz="3300" b="0">
                <a:solidFill>
                  <a:srgbClr val="ED361C"/>
                </a:solidFill>
                <a:latin typeface="HK Grotesk Pro Bold"/>
                <a:ea typeface="HK Grotesk Pro Bold"/>
                <a:cs typeface="HK Grotesk Pro Bold"/>
                <a:sym typeface="HK Grotesk Pro Bold"/>
              </a:defRPr>
            </a:lvl1pPr>
          </a:lstStyle>
          <a:p>
            <a:r>
              <a:rPr lang="es-ES" sz="4000" dirty="0"/>
              <a:t>CONCLUSIONS</a:t>
            </a:r>
            <a:endParaRPr sz="4000" dirty="0"/>
          </a:p>
        </p:txBody>
      </p:sp>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SHARED CHALLENGES BETWEEN THE EU/CELAC REGIONS IN THE DRUGS AREA </a:t>
            </a:r>
          </a:p>
          <a:p>
            <a:pPr algn="l">
              <a:defRPr sz="1000" b="0">
                <a:solidFill>
                  <a:srgbClr val="FFFFFF"/>
                </a:solidFill>
                <a:latin typeface="HK Grotesk Pro Bold"/>
                <a:ea typeface="HK Grotesk Pro Bold"/>
                <a:cs typeface="HK Grotesk Pro Bold"/>
                <a:sym typeface="HK Grotesk Pro Bold"/>
              </a:defRPr>
            </a:pPr>
            <a:r>
              <a:t>FACE-TO-FACE MEETING OF EU/CELAC DRUG AGENCIES IN BRUSSELS.</a:t>
            </a:r>
          </a:p>
        </p:txBody>
      </p:sp>
      <p:sp>
        <p:nvSpPr>
          <p:cNvPr id="2" name="CuadroTexto 1">
            <a:extLst>
              <a:ext uri="{FF2B5EF4-FFF2-40B4-BE49-F238E27FC236}">
                <a16:creationId xmlns:a16="http://schemas.microsoft.com/office/drawing/2014/main" id="{B55EF99B-6E7B-4206-845A-A2FB6D5F9ACC}"/>
              </a:ext>
            </a:extLst>
          </p:cNvPr>
          <p:cNvSpPr txBox="1"/>
          <p:nvPr/>
        </p:nvSpPr>
        <p:spPr>
          <a:xfrm>
            <a:off x="1699260" y="2171320"/>
            <a:ext cx="13178790" cy="59161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342900" indent="-342900" algn="just">
              <a:buFont typeface="Arial" panose="020B0604020202020204" pitchFamily="34" charset="0"/>
              <a:buChar char="•"/>
            </a:pPr>
            <a:r>
              <a:rPr lang="es-MX" sz="2400" dirty="0">
                <a:latin typeface="Arial Nova Light" panose="020B0304020202020204" pitchFamily="34" charset="0"/>
              </a:rPr>
              <a:t>International recovery of illicit assets in general, and recovery via non-conviction based forfeiture in particular, is one of the major challenges reported by GAFILAT countries. However, the fact that 10 of the 18 countries have adopted and enforced the asset forfeiture action is, in itself, an indicator of the rise of asset forfeiture laws in GAFILAT countries. </a:t>
            </a:r>
          </a:p>
          <a:p>
            <a:pPr marL="342900" indent="-342900" algn="just">
              <a:buFont typeface="Arial" panose="020B0604020202020204" pitchFamily="34" charset="0"/>
              <a:buChar char="•"/>
            </a:pPr>
            <a:endParaRPr lang="es-MX" sz="2400" dirty="0">
              <a:latin typeface="Arial Nova Light" panose="020B0304020202020204" pitchFamily="34" charset="0"/>
            </a:endParaRPr>
          </a:p>
          <a:p>
            <a:pPr marL="342900" indent="-342900" algn="just">
              <a:buFont typeface="Arial" panose="020B0604020202020204" pitchFamily="34" charset="0"/>
              <a:buChar char="•"/>
            </a:pPr>
            <a:r>
              <a:rPr lang="es-MX" sz="2400" dirty="0">
                <a:latin typeface="Arial Nova Light" panose="020B0304020202020204" pitchFamily="34" charset="0"/>
              </a:rPr>
              <a:t>One of the challenges for GAFILAT countries at this stage of implementation of non-conviction based forfeiture laws is to make sufficient resources available to implement effective non-conviction based forfeiture systems, as well as to invest sufficient resources in the continuous training of justice operators from the different institutions involved in the judicial system. </a:t>
            </a:r>
          </a:p>
          <a:p>
            <a:pPr marL="342900" indent="-342900" algn="just">
              <a:buFont typeface="Arial" panose="020B0604020202020204" pitchFamily="34" charset="0"/>
              <a:buChar char="•"/>
            </a:pPr>
            <a:endParaRPr lang="es-MX" sz="2400" dirty="0">
              <a:latin typeface="Arial Nova Light" panose="020B0304020202020204" pitchFamily="34" charset="0"/>
            </a:endParaRPr>
          </a:p>
          <a:p>
            <a:pPr marL="342900" indent="-342900" algn="just">
              <a:buFont typeface="Arial" panose="020B0604020202020204" pitchFamily="34" charset="0"/>
              <a:buChar char="•"/>
            </a:pPr>
            <a:r>
              <a:rPr lang="es-MX" sz="2400" dirty="0">
                <a:latin typeface="Arial Nova Light" panose="020B0304020202020204" pitchFamily="34" charset="0"/>
              </a:rPr>
              <a:t>It should be noted that the new FATF standards, through the amendment of Recommendation 38, seek to generalise judicial cooperation in non-conviction based forfeiture cases.</a:t>
            </a:r>
            <a:endParaRPr kumimoji="0" lang="es-MX" sz="2400" b="1" i="0" u="none" strike="noStrike" cap="none" spc="0" normalizeH="0" baseline="0" dirty="0">
              <a:ln>
                <a:noFill/>
              </a:ln>
              <a:solidFill>
                <a:srgbClr val="000000"/>
              </a:solidFill>
              <a:effectLst/>
              <a:uFillTx/>
              <a:latin typeface="Arial Nova Light" panose="020B0304020202020204" pitchFamily="34" charset="0"/>
              <a:sym typeface="Helvetica Neue"/>
            </a:endParaRPr>
          </a:p>
          <a:p>
            <a:pPr algn="l"/>
            <a:endPar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50"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51" name="LOREM IPSUM LOREM IPSUM"/>
          <p:cNvSpPr txBox="1"/>
          <p:nvPr/>
        </p:nvSpPr>
        <p:spPr>
          <a:xfrm>
            <a:off x="1699260" y="1328979"/>
            <a:ext cx="5463540" cy="573147"/>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wrap="square" lIns="33866" tIns="33866" rIns="33866" bIns="33866" anchor="ctr">
            <a:spAutoFit/>
          </a:bodyPr>
          <a:lstStyle>
            <a:lvl1pPr algn="l" defTabSz="457200">
              <a:lnSpc>
                <a:spcPct val="80000"/>
              </a:lnSpc>
              <a:spcBef>
                <a:spcPts val="1500"/>
              </a:spcBef>
              <a:defRPr sz="3300" b="0">
                <a:solidFill>
                  <a:srgbClr val="ED361C"/>
                </a:solidFill>
                <a:latin typeface="HK Grotesk Pro Bold"/>
                <a:ea typeface="HK Grotesk Pro Bold"/>
                <a:cs typeface="HK Grotesk Pro Bold"/>
                <a:sym typeface="HK Grotesk Pro Bold"/>
              </a:defRPr>
            </a:lvl1pPr>
          </a:lstStyle>
          <a:p>
            <a:r>
              <a:rPr lang="es-ES" sz="4000" dirty="0"/>
              <a:t>CONCLUSIONS</a:t>
            </a:r>
            <a:endParaRPr sz="4000" dirty="0"/>
          </a:p>
        </p:txBody>
      </p:sp>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SHARED CHALLENGES BETWEEN THE EU/CELAC REGIONS IN THE DRUGS AREA </a:t>
            </a:r>
          </a:p>
          <a:p>
            <a:pPr algn="l">
              <a:defRPr sz="1000" b="0">
                <a:solidFill>
                  <a:srgbClr val="FFFFFF"/>
                </a:solidFill>
                <a:latin typeface="HK Grotesk Pro Bold"/>
                <a:ea typeface="HK Grotesk Pro Bold"/>
                <a:cs typeface="HK Grotesk Pro Bold"/>
                <a:sym typeface="HK Grotesk Pro Bold"/>
              </a:defRPr>
            </a:pPr>
            <a:r>
              <a:t>FACE-TO-FACE MEETING OF EU/CELAC DRUG AGENCIES IN BRUSSELS.</a:t>
            </a:r>
          </a:p>
        </p:txBody>
      </p:sp>
      <p:sp>
        <p:nvSpPr>
          <p:cNvPr id="2" name="CuadroTexto 1">
            <a:extLst>
              <a:ext uri="{FF2B5EF4-FFF2-40B4-BE49-F238E27FC236}">
                <a16:creationId xmlns:a16="http://schemas.microsoft.com/office/drawing/2014/main" id="{B55EF99B-6E7B-4206-845A-A2FB6D5F9ACC}"/>
              </a:ext>
            </a:extLst>
          </p:cNvPr>
          <p:cNvSpPr txBox="1"/>
          <p:nvPr/>
        </p:nvSpPr>
        <p:spPr>
          <a:xfrm>
            <a:off x="1699260" y="4102727"/>
            <a:ext cx="13178790" cy="17611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342900" indent="-342900" algn="just">
              <a:buFont typeface="Arial" panose="020B0604020202020204" pitchFamily="34" charset="0"/>
              <a:buChar char="•"/>
            </a:pPr>
            <a:endParaRPr lang="es-MX" sz="2200" dirty="0">
              <a:latin typeface="Arial Nova Light" panose="020B0304020202020204" pitchFamily="34" charset="0"/>
            </a:endParaRPr>
          </a:p>
          <a:p>
            <a:pPr marL="342900" indent="-342900" algn="just">
              <a:buFont typeface="Arial" panose="020B0604020202020204" pitchFamily="34" charset="0"/>
              <a:buChar char="•"/>
            </a:pPr>
            <a:r>
              <a:rPr lang="es-MX" sz="2200" dirty="0">
                <a:latin typeface="Arial Nova Light" panose="020B0304020202020204" pitchFamily="34" charset="0"/>
              </a:rPr>
              <a:t>In this context, GAFILAT member countries give priority to the harmonisation of non-conviction based forfeiture models, in particular through the promotion of the Model Law on Confiscation of Ownership.</a:t>
            </a:r>
          </a:p>
          <a:p>
            <a:pPr marL="342900" indent="-342900" algn="just">
              <a:buFont typeface="Arial" panose="020B0604020202020204" pitchFamily="34" charset="0"/>
              <a:buChar char="•"/>
            </a:pPr>
            <a:endParaRPr kumimoji="0" lang="es-MX" sz="2200" b="1" i="0" u="none" strike="noStrike" cap="none" spc="0" normalizeH="0" baseline="0" dirty="0">
              <a:ln>
                <a:noFill/>
              </a:ln>
              <a:solidFill>
                <a:srgbClr val="000000"/>
              </a:solidFill>
              <a:effectLst/>
              <a:uFillTx/>
              <a:latin typeface="Arial Nova Light" panose="020B0304020202020204" pitchFamily="34" charset="0"/>
              <a:sym typeface="Helvetica Neue"/>
            </a:endParaRPr>
          </a:p>
        </p:txBody>
      </p:sp>
    </p:spTree>
    <p:extLst>
      <p:ext uri="{BB962C8B-B14F-4D97-AF65-F5344CB8AC3E}">
        <p14:creationId xmlns:p14="http://schemas.microsoft.com/office/powerpoint/2010/main" val="32973670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pic>
        <p:nvPicPr>
          <p:cNvPr id="128" name="Imagen" descr="Imagen"/>
          <p:cNvPicPr>
            <a:picLocks noChangeAspect="1"/>
          </p:cNvPicPr>
          <p:nvPr/>
        </p:nvPicPr>
        <p:blipFill>
          <a:blip r:embed="rId2"/>
          <a:stretch>
            <a:fillRect/>
          </a:stretch>
        </p:blipFill>
        <p:spPr>
          <a:xfrm>
            <a:off x="628904" y="396154"/>
            <a:ext cx="14865397" cy="568800"/>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7491046" y="2121826"/>
            <a:ext cx="7951019" cy="683947"/>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r>
              <a:rPr lang="es-ES" b="1" dirty="0">
                <a:solidFill>
                  <a:schemeClr val="tx1"/>
                </a:solidFill>
                <a:latin typeface="Arial Nova Light" panose="020B0304020202020204" pitchFamily="34" charset="0"/>
                <a:ea typeface="Arial Unicode MS" charset="-128"/>
                <a:cs typeface="+mn-cs"/>
                <a:sym typeface="Helvetica Neue"/>
              </a:rPr>
              <a:t>Illicit financial flows estimated at USD 350,000'000.00 per year.  Recovery in the order of 1% (FATF / INTERPOL).</a:t>
            </a:r>
            <a:endParaRPr b="1" dirty="0">
              <a:solidFill>
                <a:schemeClr val="tx1"/>
              </a:solidFill>
              <a:latin typeface="Arial Nova Light" panose="020B0304020202020204" pitchFamily="34" charset="0"/>
              <a:ea typeface="Arial Unicode MS" charset="-128"/>
              <a:cs typeface="+mn-cs"/>
              <a:sym typeface="Helvetica Neue"/>
            </a:endParaRPr>
          </a:p>
        </p:txBody>
      </p:sp>
      <p:sp>
        <p:nvSpPr>
          <p:cNvPr id="130" name="LOREM IPSUM LOREM IPSUM LOREM IPSUM LOREM IPSUMLOREM  IPSUMLOREM IPSUM"/>
          <p:cNvSpPr txBox="1"/>
          <p:nvPr/>
        </p:nvSpPr>
        <p:spPr>
          <a:xfrm>
            <a:off x="952754" y="2194016"/>
            <a:ext cx="6168136" cy="165408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3866" tIns="33866" rIns="33866" bIns="33866" anchor="ctr">
            <a:spAutoFit/>
          </a:bodyPr>
          <a:lstStyle/>
          <a:p>
            <a:pPr algn="just"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ES_tradnl" sz="3200" dirty="0">
                <a:solidFill>
                  <a:schemeClr val="tx1"/>
                </a:solidFill>
                <a:effectLst/>
                <a:latin typeface="Helvetica" pitchFamily="2" charset="0"/>
                <a:ea typeface="Calibri" panose="020F0502020204030204" pitchFamily="34" charset="0"/>
                <a:cs typeface="Times New Roman" panose="02020603050405020304" pitchFamily="18" charset="0"/>
              </a:rPr>
              <a:t>1. Organised Crime and Drug Trafficking in Latin America: An Economic Approach to the Problem </a:t>
            </a:r>
            <a:endParaRPr sz="3200" dirty="0">
              <a:solidFill>
                <a:schemeClr val="tx1"/>
              </a:solidFill>
              <a:latin typeface="Helvetica" pitchFamily="2" charset="0"/>
            </a:endParaRPr>
          </a:p>
        </p:txBody>
      </p:sp>
      <p:sp>
        <p:nvSpPr>
          <p:cNvPr id="131" name="Lorem Ipsum ha sido el texto de relleno estándar de las industrias desde el año 1500, cuando un impresor (N. delT.Lorem ipsum dolor sit amet,"/>
          <p:cNvSpPr txBox="1"/>
          <p:nvPr/>
        </p:nvSpPr>
        <p:spPr>
          <a:xfrm>
            <a:off x="7491046" y="2948282"/>
            <a:ext cx="7951019" cy="1799637"/>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ES" altLang="es-PE" b="1" dirty="0">
                <a:solidFill>
                  <a:schemeClr val="tx1"/>
                </a:solidFill>
                <a:latin typeface="Arial Nova Light" panose="020B0304020202020204" pitchFamily="34" charset="0"/>
                <a:ea typeface="Arial Unicode MS" charset="-128"/>
                <a:cs typeface="+mn-cs"/>
                <a:sym typeface="Helvetica Neue"/>
              </a:rPr>
              <a:t>Latam countries have made legislative efforts over the last 20 years </a:t>
            </a:r>
            <a:r>
              <a:rPr lang="es-ES_tradnl" altLang="es-PE" b="1" dirty="0">
                <a:solidFill>
                  <a:schemeClr val="tx1"/>
                </a:solidFill>
                <a:latin typeface="Arial Nova Light" panose="020B0304020202020204" pitchFamily="34" charset="0"/>
                <a:ea typeface="Arial Unicode MS" charset="-128"/>
                <a:cs typeface="+mn-cs"/>
                <a:sym typeface="Helvetica Neue"/>
              </a:rPr>
              <a:t>to recover assets from serious crimes such as corruption, illicit drug trafficking and other serious forms of organised crime</a:t>
            </a:r>
            <a:r>
              <a:rPr lang="es-ES" altLang="es-PE" b="1" dirty="0">
                <a:solidFill>
                  <a:schemeClr val="tx1"/>
                </a:solidFill>
                <a:latin typeface="Arial Nova Light" panose="020B0304020202020204" pitchFamily="34" charset="0"/>
                <a:ea typeface="Arial Unicode MS" charset="-128"/>
                <a:cs typeface="+mn-cs"/>
                <a:sym typeface="Helvetica Neue"/>
              </a:rPr>
              <a:t>. </a:t>
            </a:r>
          </a:p>
          <a:p>
            <a:pPr algn="just">
              <a:lnSpc>
                <a:spcPct val="100000"/>
              </a:lnSpc>
            </a:pPr>
            <a:endParaRPr lang="es-PE" altLang="es-PE" dirty="0">
              <a:sym typeface="Helvetica Neue"/>
            </a:endParaRPr>
          </a:p>
        </p:txBody>
      </p:sp>
      <p:sp>
        <p:nvSpPr>
          <p:cNvPr id="132" name="Lorem Ipsum ha sido el texto de relleno estándar de las industrias desde el año 1500, cuando un impresor (N. delT.Lorem ipsum dolor sit amet,"/>
          <p:cNvSpPr txBox="1"/>
          <p:nvPr/>
        </p:nvSpPr>
        <p:spPr>
          <a:xfrm>
            <a:off x="7491046" y="4249019"/>
            <a:ext cx="7951019" cy="1607276"/>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pPr>
            <a:r>
              <a:rPr lang="es-ES_tradnl" altLang="es-PE" b="1" dirty="0">
                <a:solidFill>
                  <a:schemeClr val="tx1"/>
                </a:solidFill>
                <a:latin typeface="Arial Nova Light" panose="020B0304020202020204" pitchFamily="34" charset="0"/>
                <a:ea typeface="Arial Unicode MS" charset="-128"/>
                <a:cs typeface="+mn-cs"/>
              </a:rPr>
              <a:t>A central theme has been non-conviction-based confiscation (non-conviction-based confiscation), which allows for the recovery of illicit assets outside criminal proceedings, through a separate judicial process that applies civil rules and is directed against the asset itself (in rem). </a:t>
            </a:r>
            <a:endParaRPr lang="es-PE" altLang="es-PE" b="1" dirty="0">
              <a:solidFill>
                <a:schemeClr val="tx1"/>
              </a:solidFill>
              <a:latin typeface="Arial Nova Light" panose="020B0304020202020204" pitchFamily="34" charset="0"/>
              <a:ea typeface="Arial Unicode MS" charset="-128"/>
              <a:cs typeface="+mn-cs"/>
            </a:endParaRPr>
          </a:p>
        </p:txBody>
      </p:sp>
      <p:sp>
        <p:nvSpPr>
          <p:cNvPr id="133" name="Lorem Ipsum ha sido el texto de relleno estándar de las industrias desde el año 1500, cuando un impresor (N. delT.Lorem ipsum dolor sit amet,"/>
          <p:cNvSpPr txBox="1"/>
          <p:nvPr/>
        </p:nvSpPr>
        <p:spPr>
          <a:xfrm>
            <a:off x="7261928" y="5917418"/>
            <a:ext cx="8232373" cy="1915053"/>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457200" algn="just">
              <a:lnSpc>
                <a:spcPct val="100000"/>
              </a:lnSpc>
            </a:pPr>
            <a:r>
              <a:rPr lang="es-ES_tradnl" b="1" dirty="0">
                <a:solidFill>
                  <a:schemeClr val="tx1"/>
                </a:solidFill>
                <a:latin typeface="Arial Nova Light" panose="020B0304020202020204" pitchFamily="34" charset="0"/>
                <a:ea typeface="Arial Unicode MS" charset="-128"/>
                <a:cs typeface="+mn-cs"/>
              </a:rPr>
              <a:t>Latam states show strong political will to continue building an effective regional system to combat pernicious financial crime. </a:t>
            </a:r>
            <a:r>
              <a:rPr lang="es-ES" b="1" dirty="0">
                <a:solidFill>
                  <a:schemeClr val="tx1"/>
                </a:solidFill>
                <a:latin typeface="Arial Nova Light" panose="020B0304020202020204" pitchFamily="34" charset="0"/>
                <a:ea typeface="Arial Unicode MS" charset="-128"/>
                <a:cs typeface="+mn-cs"/>
              </a:rPr>
              <a:t>Ratification of international conventions: UNCAC, Palermo, Vienna. </a:t>
            </a:r>
            <a:r>
              <a:rPr lang="es-ES_tradnl" b="1" dirty="0">
                <a:solidFill>
                  <a:schemeClr val="tx1"/>
                </a:solidFill>
                <a:latin typeface="Arial Nova Light" panose="020B0304020202020204" pitchFamily="34" charset="0"/>
                <a:ea typeface="Arial Unicode MS" charset="-128"/>
                <a:cs typeface="+mn-cs"/>
              </a:rPr>
              <a:t>Most states adhere to and implement the recommendations of standard-setting organisations such as the FATF and its regional organisation (GAFILAT).</a:t>
            </a:r>
            <a:endParaRPr lang="en-PE" b="1" dirty="0">
              <a:solidFill>
                <a:schemeClr val="tx1"/>
              </a:solidFill>
              <a:latin typeface="Arial Nova Light" panose="020B0304020202020204" pitchFamily="34" charset="0"/>
              <a:ea typeface="Arial Unicode MS" charset="-128"/>
              <a:cs typeface="+mn-cs"/>
            </a:endParaRPr>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SHARED CHALLENGES BETWEEN THE EU/CELAC REGIONS IN THE DRUGS AREA </a:t>
            </a:r>
          </a:p>
          <a:p>
            <a:pPr algn="l">
              <a:defRPr sz="1000" b="0">
                <a:solidFill>
                  <a:srgbClr val="FFFFFF"/>
                </a:solidFill>
                <a:latin typeface="HK Grotesk Pro Bold"/>
                <a:ea typeface="HK Grotesk Pro Bold"/>
                <a:cs typeface="HK Grotesk Pro Bold"/>
                <a:sym typeface="HK Grotesk Pro Bold"/>
              </a:defRPr>
            </a:pPr>
            <a:r>
              <a:t>FACE-TO-FACE MEETING OF EU/CELAC DRUG AGENCIES IN BRUSSELS.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1625765" y="2938260"/>
            <a:ext cx="5382431" cy="549679"/>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3" name="Lorem Ipsum ha sido el texto de relleno estándar de las industrias desde el año 1500, cuando un impresor (N. delT.Lorem ipsum dolor sit amet,"/>
          <p:cNvSpPr txBox="1"/>
          <p:nvPr/>
        </p:nvSpPr>
        <p:spPr>
          <a:xfrm>
            <a:off x="1625765" y="4576560"/>
            <a:ext cx="5382431" cy="549679"/>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lang="es-ES" dirty="0"/>
          </a:p>
        </p:txBody>
      </p:sp>
      <p:sp>
        <p:nvSpPr>
          <p:cNvPr id="144" name="Lorem Ipsum ha sido el texto de relleno estándar de las industrias desde el año 1500, cuando un impresor (N. delT.Lorem ipsum dolor sit amet,"/>
          <p:cNvSpPr txBox="1"/>
          <p:nvPr/>
        </p:nvSpPr>
        <p:spPr>
          <a:xfrm>
            <a:off x="1625765" y="6263882"/>
            <a:ext cx="5382431" cy="549679"/>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lang="es-ES" dirty="0"/>
          </a:p>
        </p:txBody>
      </p:sp>
      <p:sp>
        <p:nvSpPr>
          <p:cNvPr id="145" name="Lorem Ipsum ha sido el texto de relleno estándar de las industrias desde el año 1500, cuando un impresor (N. delT.Lorem ipsum dolor sit amet,"/>
          <p:cNvSpPr txBox="1"/>
          <p:nvPr/>
        </p:nvSpPr>
        <p:spPr>
          <a:xfrm>
            <a:off x="9437308" y="2938260"/>
            <a:ext cx="5382430" cy="549679"/>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6" name="Lorem Ipsum ha sido el texto de relleno estándar de las industrias desde el año 1500, cuando un impresor (N. delT.Lorem ipsum dolor sit amet,"/>
          <p:cNvSpPr txBox="1"/>
          <p:nvPr/>
        </p:nvSpPr>
        <p:spPr>
          <a:xfrm>
            <a:off x="9437308" y="4576560"/>
            <a:ext cx="5382430" cy="549679"/>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buNone/>
            </a:pPr>
            <a:endParaRPr lang="es-ES" dirty="0"/>
          </a:p>
        </p:txBody>
      </p:sp>
      <p:sp>
        <p:nvSpPr>
          <p:cNvPr id="147" name="Lorem Ipsum ha sido el texto de relleno estándar de las industrias desde el año 1500, cuando un impresor (N. delT.Lorem ipsum dolor sit amet,"/>
          <p:cNvSpPr txBox="1"/>
          <p:nvPr/>
        </p:nvSpPr>
        <p:spPr>
          <a:xfrm>
            <a:off x="9437308" y="6263882"/>
            <a:ext cx="5382430" cy="549679"/>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8" name="LOREM IPSUM LOREM IPSUM LOREM IPSUMLOREM IPSUMLOREM  IPSUMLOREM IPSUM"/>
          <p:cNvSpPr txBox="1"/>
          <p:nvPr/>
        </p:nvSpPr>
        <p:spPr>
          <a:xfrm>
            <a:off x="1676400" y="1452784"/>
            <a:ext cx="5801960" cy="396432"/>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endParaRPr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SHARED CHALLENGES BETWEEN THE EU/CELAC REGIONS IN THE DRUGS AREA </a:t>
            </a:r>
          </a:p>
          <a:p>
            <a:pPr algn="l">
              <a:defRPr sz="1000" b="0">
                <a:solidFill>
                  <a:srgbClr val="FFFFFF"/>
                </a:solidFill>
                <a:latin typeface="HK Grotesk Pro Bold"/>
                <a:ea typeface="HK Grotesk Pro Bold"/>
                <a:cs typeface="HK Grotesk Pro Bold"/>
                <a:sym typeface="HK Grotesk Pro Bold"/>
              </a:defRPr>
            </a:pPr>
            <a:r>
              <a:rPr dirty="0"/>
              <a:t>FACE-TO-FACE MEETING OF EU/CELAC DRUG AGENCIES IN BRUSSELS.</a:t>
            </a:r>
          </a:p>
        </p:txBody>
      </p:sp>
      <p:sp>
        <p:nvSpPr>
          <p:cNvPr id="3" name="TextBox 2">
            <a:extLst>
              <a:ext uri="{FF2B5EF4-FFF2-40B4-BE49-F238E27FC236}">
                <a16:creationId xmlns:a16="http://schemas.microsoft.com/office/drawing/2014/main" id="{4AC2EFD5-E572-440C-9DA5-3332620FADA2}"/>
              </a:ext>
            </a:extLst>
          </p:cNvPr>
          <p:cNvSpPr txBox="1"/>
          <p:nvPr/>
        </p:nvSpPr>
        <p:spPr>
          <a:xfrm>
            <a:off x="1248789" y="1849217"/>
            <a:ext cx="5598151" cy="255454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a:r>
              <a:rPr lang="es-ES_tradnl" sz="3200" b="0" dirty="0">
                <a:solidFill>
                  <a:schemeClr val="tx1"/>
                </a:solidFill>
                <a:latin typeface="Helvetica" pitchFamily="2" charset="0"/>
                <a:cs typeface="Times New Roman" panose="02020603050405020304" pitchFamily="18" charset="0"/>
              </a:rPr>
              <a:t>2. The response of the Latin American legislator. </a:t>
            </a:r>
          </a:p>
          <a:p>
            <a:pPr lvl="0" algn="just"/>
            <a:r>
              <a:rPr lang="es-ES_tradnl" sz="3200" b="0" dirty="0">
                <a:solidFill>
                  <a:schemeClr val="tx1"/>
                </a:solidFill>
                <a:latin typeface="Helvetica" pitchFamily="2" charset="0"/>
                <a:cs typeface="Times New Roman" panose="02020603050405020304" pitchFamily="18" charset="0"/>
              </a:rPr>
              <a:t>The different approaches. </a:t>
            </a:r>
          </a:p>
          <a:p>
            <a:pPr lvl="0" algn="just"/>
            <a:r>
              <a:rPr lang="es-ES_tradnl" sz="3200" b="0" dirty="0">
                <a:solidFill>
                  <a:schemeClr val="tx1"/>
                </a:solidFill>
                <a:latin typeface="Helvetica" pitchFamily="2" charset="0"/>
                <a:cs typeface="Times New Roman" panose="02020603050405020304" pitchFamily="18" charset="0"/>
              </a:rPr>
              <a:t>The UNODC Model Law on Non-Conviction-Based Forfeiture</a:t>
            </a:r>
            <a:endParaRPr lang="en-PE" sz="3200" b="0" dirty="0">
              <a:solidFill>
                <a:schemeClr val="tx1"/>
              </a:solidFill>
              <a:latin typeface="Helvetica"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0C338465-DB85-5A65-C443-A272F36E1165}"/>
              </a:ext>
            </a:extLst>
          </p:cNvPr>
          <p:cNvSpPr txBox="1"/>
          <p:nvPr/>
        </p:nvSpPr>
        <p:spPr>
          <a:xfrm>
            <a:off x="7450370" y="1849216"/>
            <a:ext cx="7341378" cy="522813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just">
              <a:defRPr/>
            </a:pPr>
            <a:r>
              <a:rPr lang="es-ES_tradnl" sz="2200" dirty="0">
                <a:solidFill>
                  <a:schemeClr val="tx1"/>
                </a:solidFill>
                <a:latin typeface="Arial Nova Light" panose="020B0304020202020204" pitchFamily="34" charset="0"/>
                <a:ea typeface="Arial Unicode MS" charset="-128"/>
                <a:cs typeface="+mn-cs"/>
              </a:rPr>
              <a:t>Development of a regional Model Law on Confiscation by the United Nations Office on Drugs and Crime (UNODC) indicates that non-conviction-based forfeiture is a mechanism that can strengthen basic rule of law principles.</a:t>
            </a:r>
          </a:p>
          <a:p>
            <a:pPr algn="just">
              <a:defRPr/>
            </a:pPr>
            <a:endParaRPr lang="es-ES_tradnl" sz="2200" dirty="0">
              <a:solidFill>
                <a:schemeClr val="tx1"/>
              </a:solidFill>
              <a:latin typeface="Arial Nova Light" panose="020B0304020202020204" pitchFamily="34" charset="0"/>
              <a:ea typeface="Arial Unicode MS" charset="-128"/>
              <a:cs typeface="+mn-cs"/>
            </a:endParaRPr>
          </a:p>
          <a:p>
            <a:pPr algn="just">
              <a:lnSpc>
                <a:spcPct val="132000"/>
              </a:lnSpc>
              <a:defRPr/>
            </a:pPr>
            <a:r>
              <a:rPr lang="es-ES_tradnl" sz="2200" dirty="0">
                <a:solidFill>
                  <a:schemeClr val="tx1"/>
                </a:solidFill>
                <a:latin typeface="Arial Nova Light" panose="020B0304020202020204" pitchFamily="34" charset="0"/>
                <a:ea typeface="Arial Unicode MS" charset="-128"/>
                <a:cs typeface="+mn-cs"/>
              </a:rPr>
              <a:t>Existing non-conviction-based confiscation mechanisms in GAFILAT member countries can be grouped into three main models: </a:t>
            </a:r>
            <a:endParaRPr lang="es-PE" sz="2200" dirty="0">
              <a:solidFill>
                <a:schemeClr val="tx1"/>
              </a:solidFill>
              <a:latin typeface="Arial Nova Light" panose="020B0304020202020204" pitchFamily="34" charset="0"/>
              <a:ea typeface="Arial Unicode MS" charset="-128"/>
              <a:cs typeface="+mn-cs"/>
            </a:endParaRPr>
          </a:p>
          <a:p>
            <a:pPr marL="342900" indent="-342900" algn="just">
              <a:lnSpc>
                <a:spcPct val="132000"/>
              </a:lnSpc>
              <a:buFont typeface="Symbol" panose="05050102010706020507" pitchFamily="18" charset="2"/>
              <a:buChar char=""/>
              <a:defRPr/>
            </a:pPr>
            <a:r>
              <a:rPr lang="es-ES_tradnl" sz="2200" dirty="0">
                <a:solidFill>
                  <a:schemeClr val="tx1"/>
                </a:solidFill>
                <a:latin typeface="Arial Nova Light" panose="020B0304020202020204" pitchFamily="34" charset="0"/>
                <a:ea typeface="Arial Unicode MS" charset="-128"/>
                <a:cs typeface="+mn-cs"/>
              </a:rPr>
              <a:t>Confiscation without conviction within or linked to criminal proceedings;</a:t>
            </a:r>
            <a:endParaRPr lang="es-PE" sz="2200" dirty="0">
              <a:solidFill>
                <a:schemeClr val="tx1"/>
              </a:solidFill>
              <a:latin typeface="Arial Nova Light" panose="020B0304020202020204" pitchFamily="34" charset="0"/>
              <a:ea typeface="Arial Unicode MS" charset="-128"/>
              <a:cs typeface="+mn-cs"/>
            </a:endParaRPr>
          </a:p>
          <a:p>
            <a:pPr marL="342900" indent="-342900" algn="just">
              <a:lnSpc>
                <a:spcPct val="132000"/>
              </a:lnSpc>
              <a:buFont typeface="Symbol" panose="05050102010706020507" pitchFamily="18" charset="2"/>
              <a:buChar char=""/>
              <a:defRPr/>
            </a:pPr>
            <a:r>
              <a:rPr lang="es-ES_tradnl" sz="2200" dirty="0">
                <a:solidFill>
                  <a:schemeClr val="tx1"/>
                </a:solidFill>
                <a:latin typeface="Arial Nova Light" panose="020B0304020202020204" pitchFamily="34" charset="0"/>
                <a:ea typeface="Arial Unicode MS" charset="-128"/>
                <a:cs typeface="+mn-cs"/>
              </a:rPr>
              <a:t>Confiscation without civil or administrative conviction; </a:t>
            </a:r>
            <a:endParaRPr lang="es-PE" sz="2200" dirty="0">
              <a:solidFill>
                <a:schemeClr val="tx1"/>
              </a:solidFill>
              <a:latin typeface="Arial Nova Light" panose="020B0304020202020204" pitchFamily="34" charset="0"/>
              <a:ea typeface="Arial Unicode MS" charset="-128"/>
              <a:cs typeface="+mn-cs"/>
            </a:endParaRPr>
          </a:p>
          <a:p>
            <a:pPr marL="342900" indent="-342900" algn="just">
              <a:lnSpc>
                <a:spcPct val="132000"/>
              </a:lnSpc>
              <a:buFont typeface="Symbol" panose="05050102010706020507" pitchFamily="18" charset="2"/>
              <a:buChar char=""/>
              <a:defRPr/>
            </a:pPr>
            <a:r>
              <a:rPr lang="es-ES_tradnl" sz="2200" dirty="0">
                <a:solidFill>
                  <a:schemeClr val="tx1"/>
                </a:solidFill>
                <a:latin typeface="Arial Nova Light" panose="020B0304020202020204" pitchFamily="34" charset="0"/>
                <a:ea typeface="Arial Unicode MS" charset="-128"/>
                <a:cs typeface="+mn-cs"/>
              </a:rPr>
              <a:t>Extinction of ownership.</a:t>
            </a:r>
            <a:endParaRPr lang="es-PE" sz="2200" dirty="0">
              <a:solidFill>
                <a:schemeClr val="tx1"/>
              </a:solidFill>
              <a:latin typeface="Arial Nova Light" panose="020B0304020202020204" pitchFamily="34" charset="0"/>
              <a:ea typeface="Arial Unicode MS" charset="-128"/>
              <a:cs typeface="+mn-cs"/>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uadroTexto 1">
            <a:extLst>
              <a:ext uri="{FF2B5EF4-FFF2-40B4-BE49-F238E27FC236}">
                <a16:creationId xmlns:a16="http://schemas.microsoft.com/office/drawing/2014/main" id="{CDF1A111-8478-38B9-5E74-321FAFF01FDD}"/>
              </a:ext>
            </a:extLst>
          </p:cNvPr>
          <p:cNvSpPr txBox="1">
            <a:spLocks noChangeArrowheads="1"/>
          </p:cNvSpPr>
          <p:nvPr/>
        </p:nvSpPr>
        <p:spPr bwMode="auto">
          <a:xfrm>
            <a:off x="1293275" y="1452129"/>
            <a:ext cx="7897002" cy="588623"/>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s-PE" sz="3225">
                <a:solidFill>
                  <a:schemeClr val="tx1"/>
                </a:solidFill>
                <a:latin typeface="Arial Nova Light" panose="020F0302020204030204" pitchFamily="34" charset="0"/>
              </a:rPr>
              <a:t>Model Law on Extinction of Ownership</a:t>
            </a:r>
            <a:endParaRPr lang="es-PE" altLang="es-PE" sz="3225">
              <a:solidFill>
                <a:schemeClr val="tx1"/>
              </a:solidFill>
              <a:latin typeface="Arial Nova Light" panose="020F0302020204030204" pitchFamily="34" charset="0"/>
            </a:endParaRPr>
          </a:p>
        </p:txBody>
      </p:sp>
      <p:sp>
        <p:nvSpPr>
          <p:cNvPr id="3" name="CuadroTexto 2">
            <a:extLst>
              <a:ext uri="{FF2B5EF4-FFF2-40B4-BE49-F238E27FC236}">
                <a16:creationId xmlns:a16="http://schemas.microsoft.com/office/drawing/2014/main" id="{93E90F30-0AA1-485C-8BC7-2902FD313491}"/>
              </a:ext>
            </a:extLst>
          </p:cNvPr>
          <p:cNvSpPr txBox="1"/>
          <p:nvPr/>
        </p:nvSpPr>
        <p:spPr>
          <a:xfrm>
            <a:off x="7871102" y="2998105"/>
            <a:ext cx="6909197" cy="4401205"/>
          </a:xfrm>
          <a:prstGeom prst="rect">
            <a:avLst/>
          </a:prstGeom>
          <a:noFill/>
        </p:spPr>
        <p:txBody>
          <a:bodyPr>
            <a:spAutoFit/>
          </a:bodyPr>
          <a:lstStyle/>
          <a:p>
            <a:pPr algn="just">
              <a:defRPr/>
            </a:pPr>
            <a:r>
              <a:rPr lang="es-ES_tradnl" sz="2800" dirty="0">
                <a:solidFill>
                  <a:schemeClr val="tx1"/>
                </a:solidFill>
                <a:latin typeface="Arial Nova Light" panose="020B0304020202020204" pitchFamily="34" charset="0"/>
                <a:ea typeface="Arial Unicode MS" charset="-128"/>
                <a:cs typeface="+mn-cs"/>
              </a:rPr>
              <a:t>A Model Law in 2011 introduced an alternative way to confiscate assets originating from serious crimes such as corruption, money laundering, drug trafficking and organised crime, among others.</a:t>
            </a:r>
          </a:p>
          <a:p>
            <a:pPr algn="just">
              <a:defRPr/>
            </a:pPr>
            <a:endParaRPr lang="es-ES_tradnl" sz="2800" dirty="0">
              <a:solidFill>
                <a:schemeClr val="tx1"/>
              </a:solidFill>
              <a:latin typeface="Arial Nova Light" panose="020B0304020202020204" pitchFamily="34" charset="0"/>
              <a:ea typeface="Arial Unicode MS" charset="-128"/>
              <a:cs typeface="+mn-cs"/>
            </a:endParaRPr>
          </a:p>
          <a:p>
            <a:pPr algn="just">
              <a:defRPr/>
            </a:pPr>
            <a:r>
              <a:rPr lang="es-MX" sz="2800" spc="16" dirty="0">
                <a:solidFill>
                  <a:schemeClr val="tx1"/>
                </a:solidFill>
                <a:latin typeface="Arial Nova Light" panose="020B0304020202020204" pitchFamily="34" charset="0"/>
                <a:ea typeface="MS Mincho" panose="02020609040205080304" pitchFamily="49" charset="-128"/>
                <a:cs typeface="+mn-cs"/>
              </a:rPr>
              <a:t>UNODC is currently working on a new version of the Model Law on Extinction of Ownership.</a:t>
            </a:r>
            <a:endParaRPr lang="es-PE" sz="2800" spc="16" dirty="0">
              <a:solidFill>
                <a:schemeClr val="tx1"/>
              </a:solidFill>
              <a:latin typeface="Arial Nova Light" panose="020B0304020202020204" pitchFamily="34" charset="0"/>
              <a:ea typeface="MS Mincho" panose="02020609040205080304" pitchFamily="49" charset="-128"/>
              <a:cs typeface="+mn-cs"/>
            </a:endParaRPr>
          </a:p>
        </p:txBody>
      </p:sp>
      <p:pic>
        <p:nvPicPr>
          <p:cNvPr id="13316" name="Picture 2">
            <a:extLst>
              <a:ext uri="{FF2B5EF4-FFF2-40B4-BE49-F238E27FC236}">
                <a16:creationId xmlns:a16="http://schemas.microsoft.com/office/drawing/2014/main" id="{9C613612-ADC4-B027-8BBD-D0F40F804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209" y="3622583"/>
            <a:ext cx="5611939"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a:extLst>
              <a:ext uri="{FF2B5EF4-FFF2-40B4-BE49-F238E27FC236}">
                <a16:creationId xmlns:a16="http://schemas.microsoft.com/office/drawing/2014/main" id="{6B6E6A53-767F-CC39-9951-A10F18D9E31C}"/>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pic>
        <p:nvPicPr>
          <p:cNvPr id="6" name="Imagen" descr="Imagen">
            <a:extLst>
              <a:ext uri="{FF2B5EF4-FFF2-40B4-BE49-F238E27FC236}">
                <a16:creationId xmlns:a16="http://schemas.microsoft.com/office/drawing/2014/main" id="{6A4E8F7D-D56B-D4BA-7BBE-41E266158DF3}"/>
              </a:ext>
            </a:extLst>
          </p:cNvPr>
          <p:cNvPicPr>
            <a:picLocks noChangeAspect="1"/>
          </p:cNvPicPr>
          <p:nvPr/>
        </p:nvPicPr>
        <p:blipFill>
          <a:blip r:embed="rId3"/>
          <a:stretch>
            <a:fillRect/>
          </a:stretch>
        </p:blipFill>
        <p:spPr>
          <a:xfrm>
            <a:off x="628904" y="396154"/>
            <a:ext cx="14865397" cy="568800"/>
          </a:xfrm>
          <a:prstGeom prst="rect">
            <a:avLst/>
          </a:prstGeom>
          <a:ln w="3175">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pic>
        <p:nvPicPr>
          <p:cNvPr id="156"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157" name="Lorem Ipsum ha sido el texto de relleno estándar de las industrias desde el año 1500, cuando un impresor (N. delT.Lorem ipsum dolor sit amet,"/>
          <p:cNvSpPr txBox="1"/>
          <p:nvPr/>
        </p:nvSpPr>
        <p:spPr>
          <a:xfrm>
            <a:off x="7759130" y="1961682"/>
            <a:ext cx="6888497" cy="5285206"/>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square" lIns="33866" tIns="33866" rIns="33866" bIns="33866" anchor="ctr">
            <a:spAutoFit/>
          </a:bodyPr>
          <a:lstStyle>
            <a:lvl1pPr marL="238125" indent="-238125" algn="l" defTabSz="457200">
              <a:lnSpc>
                <a:spcPts val="3900"/>
              </a:lnSpc>
              <a:spcBef>
                <a:spcPts val="1500"/>
              </a:spcBef>
              <a:buSzPct val="125000"/>
              <a:buChar char="•"/>
              <a:defRPr sz="1700"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ES" sz="2800" b="1" dirty="0">
                <a:solidFill>
                  <a:schemeClr val="tx1"/>
                </a:solidFill>
                <a:latin typeface="Arial Nova Light" panose="020B0304020202020204" pitchFamily="34" charset="0"/>
                <a:ea typeface="Arial Unicode MS" charset="-128"/>
                <a:cs typeface="+mn-cs"/>
              </a:rPr>
              <a:t>Immediate increase in asset recovery ratios.</a:t>
            </a:r>
          </a:p>
          <a:p>
            <a:pPr>
              <a:lnSpc>
                <a:spcPct val="100000"/>
              </a:lnSpc>
              <a:spcBef>
                <a:spcPts val="600"/>
              </a:spcBef>
            </a:pPr>
            <a:endParaRPr lang="es-ES" sz="2800" b="1" dirty="0">
              <a:solidFill>
                <a:schemeClr val="tx1"/>
              </a:solidFill>
              <a:latin typeface="Arial Nova Light" panose="020B0304020202020204" pitchFamily="34" charset="0"/>
              <a:ea typeface="Arial Unicode MS" charset="-128"/>
              <a:cs typeface="+mn-cs"/>
            </a:endParaRPr>
          </a:p>
          <a:p>
            <a:pPr>
              <a:lnSpc>
                <a:spcPct val="100000"/>
              </a:lnSpc>
              <a:spcBef>
                <a:spcPts val="600"/>
              </a:spcBef>
            </a:pPr>
            <a:r>
              <a:rPr lang="es-ES" sz="2800" b="1" dirty="0">
                <a:solidFill>
                  <a:schemeClr val="tx1"/>
                </a:solidFill>
                <a:latin typeface="Arial Nova Light" panose="020B0304020202020204" pitchFamily="34" charset="0"/>
                <a:ea typeface="Arial Unicode MS" charset="-128"/>
              </a:rPr>
              <a:t>Implementation challenges.</a:t>
            </a:r>
          </a:p>
          <a:p>
            <a:pPr algn="just">
              <a:lnSpc>
                <a:spcPct val="100000"/>
              </a:lnSpc>
              <a:spcBef>
                <a:spcPts val="600"/>
              </a:spcBef>
            </a:pPr>
            <a:endParaRPr lang="es-ES" sz="2800" b="1" dirty="0">
              <a:solidFill>
                <a:schemeClr val="tx1"/>
              </a:solidFill>
              <a:latin typeface="Arial Nova Light" panose="020B0304020202020204" pitchFamily="34" charset="0"/>
              <a:ea typeface="Arial Unicode MS" charset="-128"/>
            </a:endParaRPr>
          </a:p>
          <a:p>
            <a:pPr algn="just">
              <a:lnSpc>
                <a:spcPct val="100000"/>
              </a:lnSpc>
              <a:spcBef>
                <a:spcPts val="600"/>
              </a:spcBef>
            </a:pPr>
            <a:r>
              <a:rPr lang="es-MX" sz="2800" b="1" dirty="0">
                <a:solidFill>
                  <a:schemeClr val="tx1"/>
                </a:solidFill>
                <a:latin typeface="Arial Nova Light" panose="020B0304020202020204" pitchFamily="34" charset="0"/>
                <a:ea typeface="Arial Unicode MS" charset="-128"/>
              </a:rPr>
              <a:t>Technical and logistical complexity of a new process.</a:t>
            </a:r>
          </a:p>
          <a:p>
            <a:pPr>
              <a:lnSpc>
                <a:spcPct val="100000"/>
              </a:lnSpc>
              <a:spcBef>
                <a:spcPts val="600"/>
              </a:spcBef>
            </a:pPr>
            <a:endParaRPr lang="es-MX" sz="2800" b="1" dirty="0">
              <a:solidFill>
                <a:schemeClr val="tx1"/>
              </a:solidFill>
              <a:latin typeface="Arial Nova Light" panose="020B0304020202020204" pitchFamily="34" charset="0"/>
              <a:ea typeface="Arial Unicode MS" charset="-128"/>
            </a:endParaRPr>
          </a:p>
          <a:p>
            <a:pPr algn="just">
              <a:lnSpc>
                <a:spcPct val="100000"/>
              </a:lnSpc>
              <a:spcBef>
                <a:spcPts val="600"/>
              </a:spcBef>
            </a:pPr>
            <a:r>
              <a:rPr lang="es-MX" sz="2800" b="1" dirty="0">
                <a:solidFill>
                  <a:schemeClr val="tx1"/>
                </a:solidFill>
                <a:latin typeface="Arial Nova Light" panose="020B0304020202020204" pitchFamily="34" charset="0"/>
                <a:ea typeface="Arial Unicode MS" charset="-128"/>
              </a:rPr>
              <a:t>Diversity in applicable standards and human rights.</a:t>
            </a:r>
            <a:endParaRPr lang="es-ES" sz="2800" b="1" dirty="0">
              <a:solidFill>
                <a:schemeClr val="tx1"/>
              </a:solidFill>
              <a:latin typeface="Arial Nova Light" panose="020B0304020202020204" pitchFamily="34" charset="0"/>
              <a:ea typeface="Arial Unicode MS" charset="-128"/>
              <a:cs typeface="+mn-cs"/>
            </a:endParaRPr>
          </a:p>
          <a:p>
            <a:pPr>
              <a:lnSpc>
                <a:spcPct val="100000"/>
              </a:lnSpc>
              <a:spcBef>
                <a:spcPts val="600"/>
              </a:spcBef>
            </a:pPr>
            <a:endParaRPr sz="2400" b="1" dirty="0">
              <a:solidFill>
                <a:schemeClr val="tx1"/>
              </a:solidFill>
              <a:latin typeface="Arial Nova Light" panose="020B0304020202020204" pitchFamily="34" charset="0"/>
              <a:ea typeface="Arial Unicode MS" charset="-128"/>
              <a:cs typeface="+mn-cs"/>
            </a:endParaRPr>
          </a:p>
        </p:txBody>
      </p:sp>
      <p:sp>
        <p:nvSpPr>
          <p:cNvPr id="162"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63"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71" name="Texto"/>
          <p:cNvSpPr txBox="1"/>
          <p:nvPr/>
        </p:nvSpPr>
        <p:spPr>
          <a:xfrm>
            <a:off x="14165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2" name="Texto"/>
          <p:cNvSpPr txBox="1"/>
          <p:nvPr/>
        </p:nvSpPr>
        <p:spPr>
          <a:xfrm>
            <a:off x="48328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3" name="Texto"/>
          <p:cNvSpPr txBox="1"/>
          <p:nvPr/>
        </p:nvSpPr>
        <p:spPr>
          <a:xfrm>
            <a:off x="82491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4" name="Texto"/>
          <p:cNvSpPr txBox="1"/>
          <p:nvPr/>
        </p:nvSpPr>
        <p:spPr>
          <a:xfrm>
            <a:off x="14165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5" name="Texto"/>
          <p:cNvSpPr txBox="1"/>
          <p:nvPr/>
        </p:nvSpPr>
        <p:spPr>
          <a:xfrm>
            <a:off x="48328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6" name="Texto"/>
          <p:cNvSpPr txBox="1"/>
          <p:nvPr/>
        </p:nvSpPr>
        <p:spPr>
          <a:xfrm>
            <a:off x="82491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SHARED CHALLENGES BETWEEN THE EU/CELAC REGIONS IN THE DRUGS AREA </a:t>
            </a:r>
          </a:p>
          <a:p>
            <a:pPr algn="l">
              <a:defRPr sz="1000" b="0">
                <a:solidFill>
                  <a:srgbClr val="FFFFFF"/>
                </a:solidFill>
                <a:latin typeface="HK Grotesk Pro Bold"/>
                <a:ea typeface="HK Grotesk Pro Bold"/>
                <a:cs typeface="HK Grotesk Pro Bold"/>
                <a:sym typeface="HK Grotesk Pro Bold"/>
              </a:defRPr>
            </a:pPr>
            <a:r>
              <a:rPr dirty="0"/>
              <a:t>FACE-TO-FACE MEETING OF EU/CELAC DRUG AGENCIES IN BRUSSELS.</a:t>
            </a:r>
          </a:p>
        </p:txBody>
      </p:sp>
      <p:sp>
        <p:nvSpPr>
          <p:cNvPr id="2" name="TextBox 1">
            <a:extLst>
              <a:ext uri="{FF2B5EF4-FFF2-40B4-BE49-F238E27FC236}">
                <a16:creationId xmlns:a16="http://schemas.microsoft.com/office/drawing/2014/main" id="{597AB61F-1316-7E07-6140-42B53F902091}"/>
              </a:ext>
            </a:extLst>
          </p:cNvPr>
          <p:cNvSpPr txBox="1"/>
          <p:nvPr/>
        </p:nvSpPr>
        <p:spPr>
          <a:xfrm>
            <a:off x="1610155" y="3423030"/>
            <a:ext cx="5624318" cy="105327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lvl="0"/>
            <a:r>
              <a:rPr lang="es-ES_tradnl" sz="3200" b="0" dirty="0">
                <a:solidFill>
                  <a:schemeClr val="tx1"/>
                </a:solidFill>
                <a:latin typeface="Helvetica" pitchFamily="2" charset="0"/>
                <a:cs typeface="Times New Roman" panose="02020603050405020304" pitchFamily="18" charset="0"/>
              </a:rPr>
              <a:t>3. Extinguishment of ownership: state of play</a:t>
            </a:r>
            <a:endParaRPr lang="en-PE" sz="3200" b="0" dirty="0">
              <a:solidFill>
                <a:schemeClr val="tx1"/>
              </a:solidFill>
              <a:latin typeface="Helvetica" pitchFamily="2" charset="0"/>
              <a:cs typeface="Times New Roman" panose="02020603050405020304"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1">
            <a:extLst>
              <a:ext uri="{FF2B5EF4-FFF2-40B4-BE49-F238E27FC236}">
                <a16:creationId xmlns:a16="http://schemas.microsoft.com/office/drawing/2014/main" id="{A05A7EF0-3D8A-3F23-0CB2-B43B2BB56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92"/>
          <a:stretch>
            <a:fillRect/>
          </a:stretch>
        </p:blipFill>
        <p:spPr bwMode="auto">
          <a:xfrm>
            <a:off x="4364183" y="1295401"/>
            <a:ext cx="10870195" cy="63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agen 4">
            <a:extLst>
              <a:ext uri="{FF2B5EF4-FFF2-40B4-BE49-F238E27FC236}">
                <a16:creationId xmlns:a16="http://schemas.microsoft.com/office/drawing/2014/main" id="{DD10EE01-803F-1C7B-B924-3F6BC295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081" y="2887579"/>
            <a:ext cx="2037689" cy="336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descr="Imagen">
            <a:extLst>
              <a:ext uri="{FF2B5EF4-FFF2-40B4-BE49-F238E27FC236}">
                <a16:creationId xmlns:a16="http://schemas.microsoft.com/office/drawing/2014/main" id="{98205FC0-FAA9-74DD-3A8D-7A5B67AAE726}"/>
              </a:ext>
            </a:extLst>
          </p:cNvPr>
          <p:cNvPicPr>
            <a:picLocks noChangeAspect="1"/>
          </p:cNvPicPr>
          <p:nvPr/>
        </p:nvPicPr>
        <p:blipFill>
          <a:blip r:embed="rId4"/>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F004A058-6E67-401C-B90A-C04055C0E057}"/>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uadroTexto 1">
            <a:extLst>
              <a:ext uri="{FF2B5EF4-FFF2-40B4-BE49-F238E27FC236}">
                <a16:creationId xmlns:a16="http://schemas.microsoft.com/office/drawing/2014/main" id="{5DBF56E0-682E-BF3C-816C-24B09E1001B8}"/>
              </a:ext>
            </a:extLst>
          </p:cNvPr>
          <p:cNvSpPr txBox="1">
            <a:spLocks noChangeArrowheads="1"/>
          </p:cNvSpPr>
          <p:nvPr/>
        </p:nvSpPr>
        <p:spPr bwMode="auto">
          <a:xfrm>
            <a:off x="1411031" y="1710286"/>
            <a:ext cx="7083271" cy="588623"/>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ES" altLang="es-PE" sz="3225">
                <a:solidFill>
                  <a:schemeClr val="tx1"/>
                </a:solidFill>
                <a:latin typeface="Arial Nova Light" panose="020F0302020204030204" pitchFamily="34" charset="0"/>
              </a:rPr>
              <a:t>Model Law on Extinction of Ownership</a:t>
            </a:r>
            <a:endParaRPr lang="es-PE" altLang="es-PE" sz="3225">
              <a:solidFill>
                <a:schemeClr val="tx1"/>
              </a:solidFill>
              <a:latin typeface="Arial Nova Light" panose="020F0302020204030204" pitchFamily="34" charset="0"/>
            </a:endParaRPr>
          </a:p>
        </p:txBody>
      </p:sp>
      <p:sp>
        <p:nvSpPr>
          <p:cNvPr id="3" name="CuadroTexto 2">
            <a:extLst>
              <a:ext uri="{FF2B5EF4-FFF2-40B4-BE49-F238E27FC236}">
                <a16:creationId xmlns:a16="http://schemas.microsoft.com/office/drawing/2014/main" id="{329CAA3C-F821-457F-BE77-AC5B9702BC2D}"/>
              </a:ext>
            </a:extLst>
          </p:cNvPr>
          <p:cNvSpPr txBox="1"/>
          <p:nvPr/>
        </p:nvSpPr>
        <p:spPr>
          <a:xfrm>
            <a:off x="1341678" y="3306667"/>
            <a:ext cx="7383222" cy="2573782"/>
          </a:xfrm>
          <a:prstGeom prst="rect">
            <a:avLst/>
          </a:prstGeom>
          <a:noFill/>
        </p:spPr>
        <p:txBody>
          <a:bodyPr wrap="square">
            <a:spAutoFit/>
          </a:bodyPr>
          <a:lstStyle/>
          <a:p>
            <a:pPr algn="just">
              <a:defRPr/>
            </a:pPr>
            <a:r>
              <a:rPr lang="es-ES_tradnl" sz="3225" dirty="0">
                <a:solidFill>
                  <a:schemeClr val="tx1"/>
                </a:solidFill>
                <a:latin typeface="Arial Nova Light" panose="020B0304020202020204" pitchFamily="34" charset="0"/>
                <a:ea typeface="Arial Unicode MS" charset="-128"/>
                <a:cs typeface="+mn-cs"/>
              </a:rPr>
              <a:t>Extinction of ownership is the predominant typology in 11 of the 18 </a:t>
            </a:r>
            <a:r>
              <a:rPr lang="es-ES_tradnl" sz="3225" dirty="0" err="1">
                <a:solidFill>
                  <a:schemeClr val="tx1"/>
                </a:solidFill>
                <a:latin typeface="Arial Nova Light" panose="020B0304020202020204" pitchFamily="34" charset="0"/>
                <a:ea typeface="Arial Unicode MS" charset="-128"/>
                <a:cs typeface="+mn-cs"/>
              </a:rPr>
              <a:t>Latin</a:t>
            </a:r>
            <a:r>
              <a:rPr lang="es-ES_tradnl" sz="3225" dirty="0">
                <a:solidFill>
                  <a:schemeClr val="tx1"/>
                </a:solidFill>
                <a:latin typeface="Arial Nova Light" panose="020B0304020202020204" pitchFamily="34" charset="0"/>
                <a:ea typeface="Arial Unicode MS" charset="-128"/>
                <a:cs typeface="+mn-cs"/>
              </a:rPr>
              <a:t> American countries and is presented as the Latin American legislator's response to the growing economic criminality. </a:t>
            </a:r>
            <a:endParaRPr lang="es-PE" sz="3225" spc="16" dirty="0">
              <a:ea typeface="MS Mincho" panose="02020609040205080304" pitchFamily="49" charset="-128"/>
              <a:cs typeface="+mn-cs"/>
            </a:endParaRPr>
          </a:p>
        </p:txBody>
      </p:sp>
      <p:pic>
        <p:nvPicPr>
          <p:cNvPr id="12292" name="Gráfico 5" descr="América del Sur">
            <a:extLst>
              <a:ext uri="{FF2B5EF4-FFF2-40B4-BE49-F238E27FC236}">
                <a16:creationId xmlns:a16="http://schemas.microsoft.com/office/drawing/2014/main" id="{A8968D52-2CB0-7BF7-834D-B98AB2453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098" y="3283627"/>
            <a:ext cx="2477993" cy="24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4">
            <a:extLst>
              <a:ext uri="{FF2B5EF4-FFF2-40B4-BE49-F238E27FC236}">
                <a16:creationId xmlns:a16="http://schemas.microsoft.com/office/drawing/2014/main" id="{C9CC7033-DF69-9015-BE28-705AE508B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5383" y="3007896"/>
            <a:ext cx="2037689" cy="336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descr="Imagen">
            <a:extLst>
              <a:ext uri="{FF2B5EF4-FFF2-40B4-BE49-F238E27FC236}">
                <a16:creationId xmlns:a16="http://schemas.microsoft.com/office/drawing/2014/main" id="{A5D02BC8-D72C-444D-96DE-0BC21E17241E}"/>
              </a:ext>
            </a:extLst>
          </p:cNvPr>
          <p:cNvPicPr>
            <a:picLocks noChangeAspect="1"/>
          </p:cNvPicPr>
          <p:nvPr/>
        </p:nvPicPr>
        <p:blipFill>
          <a:blip r:embed="rId4"/>
          <a:stretch>
            <a:fillRect/>
          </a:stretch>
        </p:blipFill>
        <p:spPr>
          <a:xfrm>
            <a:off x="628904" y="396154"/>
            <a:ext cx="14807692" cy="566592"/>
          </a:xfrm>
          <a:prstGeom prst="rect">
            <a:avLst/>
          </a:prstGeom>
          <a:ln w="3175">
            <a:miter lim="400000"/>
          </a:ln>
        </p:spPr>
      </p:pic>
      <p:sp>
        <p:nvSpPr>
          <p:cNvPr id="5" name="Rectángulo">
            <a:extLst>
              <a:ext uri="{FF2B5EF4-FFF2-40B4-BE49-F238E27FC236}">
                <a16:creationId xmlns:a16="http://schemas.microsoft.com/office/drawing/2014/main" id="{6D097D42-F926-324E-5B7E-1176FF923D73}"/>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1">
            <a:extLst>
              <a:ext uri="{FF2B5EF4-FFF2-40B4-BE49-F238E27FC236}">
                <a16:creationId xmlns:a16="http://schemas.microsoft.com/office/drawing/2014/main" id="{521D12B6-AA54-A314-1315-BE5BEFA1D2A4}"/>
              </a:ext>
            </a:extLst>
          </p:cNvPr>
          <p:cNvSpPr txBox="1">
            <a:spLocks noChangeArrowheads="1"/>
          </p:cNvSpPr>
          <p:nvPr/>
        </p:nvSpPr>
        <p:spPr bwMode="auto">
          <a:xfrm>
            <a:off x="5334000" y="2021562"/>
            <a:ext cx="9410699" cy="44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altLang="es-PE" sz="2580" dirty="0">
                <a:latin typeface="Arial Nova Light" panose="020F0302020204030204" pitchFamily="34" charset="0"/>
                <a:ea typeface="MS Mincho" panose="02020609040205080304" pitchFamily="49" charset="-128"/>
                <a:cs typeface="Times New Roman (Body CS)" charset="0"/>
              </a:rPr>
              <a:t>Concept: According to Article 1 of the new version of the Model Law on Extinction of Ownership of 2022, the extinction of ownership is "a legal consequence that implies the transfer of ownership in favour of the State, of assets or property rights linked by origin or destination to illicit activities, without there being any consideration or compensation for the benefit of the owner.</a:t>
            </a:r>
          </a:p>
          <a:p>
            <a:pPr algn="just"/>
            <a:endParaRPr lang="es-ES_tradnl" altLang="es-PE" sz="2580" dirty="0">
              <a:latin typeface="Arial Nova Light" panose="020F0302020204030204" pitchFamily="34" charset="0"/>
              <a:ea typeface="MS Mincho" panose="02020609040205080304" pitchFamily="49" charset="-128"/>
              <a:cs typeface="Times New Roman (Body CS)" charset="0"/>
            </a:endParaRPr>
          </a:p>
          <a:p>
            <a:pPr algn="just"/>
            <a:r>
              <a:rPr lang="es-ES_tradnl" altLang="es-PE" sz="2580" dirty="0">
                <a:latin typeface="Arial Nova Light" panose="020F0302020204030204" pitchFamily="34" charset="0"/>
                <a:ea typeface="MS Mincho" panose="02020609040205080304" pitchFamily="49" charset="-128"/>
                <a:cs typeface="Times New Roman (Body CS)" charset="0"/>
              </a:rPr>
              <a:t>The purpose of the extinguishment of ownership is not punitive as it does not aim to punish the offender nor does it rule on the aspects of his guilt.</a:t>
            </a:r>
            <a:endParaRPr lang="es-PE" altLang="es-PE" sz="2580" dirty="0">
              <a:latin typeface="Arial Nova Light" panose="020F0302020204030204" pitchFamily="34" charset="0"/>
              <a:ea typeface="MS Mincho" panose="02020609040205080304" pitchFamily="49" charset="-128"/>
              <a:cs typeface="Times New Roman (Body CS)" charset="0"/>
            </a:endParaRPr>
          </a:p>
        </p:txBody>
      </p:sp>
      <p:pic>
        <p:nvPicPr>
          <p:cNvPr id="14339" name="Gráfico 4" descr="Aula">
            <a:extLst>
              <a:ext uri="{FF2B5EF4-FFF2-40B4-BE49-F238E27FC236}">
                <a16:creationId xmlns:a16="http://schemas.microsoft.com/office/drawing/2014/main" id="{59405AF5-271F-F94B-9F6C-56A6DC714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97" y="2939370"/>
            <a:ext cx="2711853" cy="271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descr="Imagen">
            <a:extLst>
              <a:ext uri="{FF2B5EF4-FFF2-40B4-BE49-F238E27FC236}">
                <a16:creationId xmlns:a16="http://schemas.microsoft.com/office/drawing/2014/main" id="{DB128397-EF4C-E5D8-F36D-6C2E68D8E61A}"/>
              </a:ext>
            </a:extLst>
          </p:cNvPr>
          <p:cNvPicPr>
            <a:picLocks noChangeAspect="1"/>
          </p:cNvPicPr>
          <p:nvPr/>
        </p:nvPicPr>
        <p:blipFill>
          <a:blip r:embed="rId3"/>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7BFE1401-78A2-8915-1CA5-CCA248474630}"/>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1">
            <a:extLst>
              <a:ext uri="{FF2B5EF4-FFF2-40B4-BE49-F238E27FC236}">
                <a16:creationId xmlns:a16="http://schemas.microsoft.com/office/drawing/2014/main" id="{7F2D382B-7F83-56F0-B1D5-CA0FDC096F3D}"/>
              </a:ext>
            </a:extLst>
          </p:cNvPr>
          <p:cNvSpPr txBox="1">
            <a:spLocks noChangeArrowheads="1"/>
          </p:cNvSpPr>
          <p:nvPr/>
        </p:nvSpPr>
        <p:spPr bwMode="auto">
          <a:xfrm>
            <a:off x="1394157" y="1427306"/>
            <a:ext cx="7661813"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a:spAutoFit/>
          </a:bodyPr>
          <a:lstStyle/>
          <a:p>
            <a:r>
              <a:rPr lang="es-ES" altLang="es-PE" sz="3225" dirty="0">
                <a:solidFill>
                  <a:schemeClr val="tx1"/>
                </a:solidFill>
                <a:latin typeface="Arial Nova Light" panose="020F0302020204030204" pitchFamily="34" charset="0"/>
              </a:rPr>
              <a:t>Assets subject to Extinction of Ownership </a:t>
            </a:r>
            <a:endParaRPr lang="es-PE" altLang="es-PE" sz="3225" dirty="0">
              <a:solidFill>
                <a:schemeClr val="tx1"/>
              </a:solidFill>
              <a:latin typeface="Arial Nova Light" panose="020F0302020204030204" pitchFamily="34" charset="0"/>
            </a:endParaRPr>
          </a:p>
        </p:txBody>
      </p:sp>
      <p:sp>
        <p:nvSpPr>
          <p:cNvPr id="12291" name="CuadroTexto 4">
            <a:extLst>
              <a:ext uri="{FF2B5EF4-FFF2-40B4-BE49-F238E27FC236}">
                <a16:creationId xmlns:a16="http://schemas.microsoft.com/office/drawing/2014/main" id="{F82EA689-6CC1-45E0-AC8E-EBE968520AEA}"/>
              </a:ext>
            </a:extLst>
          </p:cNvPr>
          <p:cNvSpPr txBox="1">
            <a:spLocks noChangeArrowheads="1"/>
          </p:cNvSpPr>
          <p:nvPr/>
        </p:nvSpPr>
        <p:spPr bwMode="auto">
          <a:xfrm>
            <a:off x="2578330" y="3243921"/>
            <a:ext cx="4032020" cy="871019"/>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Proceeds or effects (direct and indirect) of crime</a:t>
            </a:r>
          </a:p>
        </p:txBody>
      </p:sp>
      <p:sp>
        <p:nvSpPr>
          <p:cNvPr id="6" name="CuadroTexto 5">
            <a:extLst>
              <a:ext uri="{FF2B5EF4-FFF2-40B4-BE49-F238E27FC236}">
                <a16:creationId xmlns:a16="http://schemas.microsoft.com/office/drawing/2014/main" id="{FBD16FBE-400F-4BB8-8E4C-C168E91AA208}"/>
              </a:ext>
            </a:extLst>
          </p:cNvPr>
          <p:cNvSpPr txBox="1"/>
          <p:nvPr/>
        </p:nvSpPr>
        <p:spPr>
          <a:xfrm>
            <a:off x="7601215" y="2426163"/>
            <a:ext cx="6530331" cy="2516363"/>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marL="460772" indent="-460772" algn="just">
              <a:lnSpc>
                <a:spcPct val="132000"/>
              </a:lnSpc>
              <a:buFont typeface="Arial" panose="020B0604020202020204" pitchFamily="34" charset="0"/>
              <a:buChar char="•"/>
              <a:defRPr/>
            </a:pPr>
            <a:r>
              <a:rPr lang="es-ES_tradnl" sz="2258" dirty="0">
                <a:solidFill>
                  <a:srgbClr val="000000"/>
                </a:solidFill>
                <a:latin typeface="Arial Nova Light" panose="020B0304020202020204" pitchFamily="34" charset="0"/>
                <a:ea typeface="MS Mincho" panose="02020609040205080304" pitchFamily="49" charset="-128"/>
              </a:rPr>
              <a:t>Objects of the offence </a:t>
            </a: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t>
            </a:r>
            <a:r>
              <a:rPr lang="es-ES_tradnl" sz="2258" i="1" spc="16" dirty="0" err="1">
                <a:solidFill>
                  <a:srgbClr val="000000"/>
                </a:solidFill>
                <a:latin typeface="Arial Nova Light" panose="020B0304020202020204" pitchFamily="34" charset="0"/>
                <a:ea typeface="MS Mincho" panose="02020609040205080304" pitchFamily="49" charset="-128"/>
                <a:cs typeface="Arial" panose="020B0604020202020204" pitchFamily="34" charset="0"/>
              </a:rPr>
              <a:t>objectum scaeleris</a:t>
            </a: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t>
            </a:r>
            <a:r>
              <a:rPr lang="es-PE" sz="2258" spc="16" dirty="0">
                <a:latin typeface="Arial Nova Light" panose="020B0304020202020204" pitchFamily="34" charset="0"/>
                <a:ea typeface="MS Mincho" panose="02020609040205080304" pitchFamily="49" charset="-128"/>
                <a:cs typeface="Arial" panose="020B0604020202020204" pitchFamily="34" charset="0"/>
              </a:rPr>
              <a:t>,</a:t>
            </a:r>
          </a:p>
          <a:p>
            <a:pPr marL="460772" indent="-460772" algn="just">
              <a:lnSpc>
                <a:spcPct val="132000"/>
              </a:lnSpc>
              <a:buFont typeface="Arial" panose="020B0604020202020204" pitchFamily="34" charset="0"/>
              <a:buChar char="•"/>
              <a:defRPr/>
            </a:pP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Proceeds of crime (</a:t>
            </a:r>
            <a:r>
              <a:rPr lang="es-ES_tradnl" sz="2258" i="1" spc="16" dirty="0" err="1">
                <a:solidFill>
                  <a:srgbClr val="000000"/>
                </a:solidFill>
                <a:latin typeface="Arial Nova Light" panose="020B0304020202020204" pitchFamily="34" charset="0"/>
                <a:ea typeface="MS Mincho" panose="02020609040205080304" pitchFamily="49" charset="-128"/>
                <a:cs typeface="Arial" panose="020B0604020202020204" pitchFamily="34" charset="0"/>
              </a:rPr>
              <a:t>producta scaeleris</a:t>
            </a: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t>
            </a:r>
            <a:r>
              <a:rPr lang="es-PE" sz="2258" spc="16" dirty="0">
                <a:latin typeface="Arial Nova Light" panose="020B0304020202020204" pitchFamily="34" charset="0"/>
                <a:ea typeface="MS Mincho" panose="02020609040205080304" pitchFamily="49" charset="-128"/>
                <a:cs typeface="Arial" panose="020B0604020202020204" pitchFamily="34" charset="0"/>
              </a:rPr>
              <a:t>,</a:t>
            </a:r>
          </a:p>
          <a:p>
            <a:pPr marL="460772" indent="-460772" algn="just">
              <a:lnSpc>
                <a:spcPct val="132000"/>
              </a:lnSpc>
              <a:buFont typeface="Arial" panose="020B0604020202020204" pitchFamily="34" charset="0"/>
              <a:buChar char="•"/>
              <a:defRPr/>
            </a:pP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Profits or gains from the proceeds of crime</a:t>
            </a:r>
            <a:endParaRPr lang="es-PE" sz="2258" spc="16" dirty="0">
              <a:latin typeface="Arial Nova Light" panose="020B0304020202020204" pitchFamily="34" charset="0"/>
              <a:ea typeface="MS Mincho" panose="02020609040205080304" pitchFamily="49" charset="-128"/>
              <a:cs typeface="Times New Roman (Body CS)"/>
            </a:endParaRPr>
          </a:p>
          <a:p>
            <a:pPr marL="460772" indent="-460772" algn="just">
              <a:buFont typeface="Arial" panose="020B0604020202020204" pitchFamily="34" charset="0"/>
              <a:buChar char="•"/>
              <a:defRPr/>
            </a:pP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Subrogated assets </a:t>
            </a:r>
          </a:p>
        </p:txBody>
      </p:sp>
      <p:sp>
        <p:nvSpPr>
          <p:cNvPr id="12293" name="CuadroTexto 6">
            <a:extLst>
              <a:ext uri="{FF2B5EF4-FFF2-40B4-BE49-F238E27FC236}">
                <a16:creationId xmlns:a16="http://schemas.microsoft.com/office/drawing/2014/main" id="{E0FC2296-6A3E-4CD3-9B83-E899575507B5}"/>
              </a:ext>
            </a:extLst>
          </p:cNvPr>
          <p:cNvSpPr txBox="1">
            <a:spLocks noChangeArrowheads="1"/>
          </p:cNvSpPr>
          <p:nvPr/>
        </p:nvSpPr>
        <p:spPr bwMode="auto">
          <a:xfrm>
            <a:off x="2578330" y="6254928"/>
            <a:ext cx="4032020" cy="486588"/>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Instrumentalities of crime</a:t>
            </a:r>
          </a:p>
        </p:txBody>
      </p:sp>
      <p:sp>
        <p:nvSpPr>
          <p:cNvPr id="12294" name="CuadroTexto 7">
            <a:extLst>
              <a:ext uri="{FF2B5EF4-FFF2-40B4-BE49-F238E27FC236}">
                <a16:creationId xmlns:a16="http://schemas.microsoft.com/office/drawing/2014/main" id="{225EFE5F-F5B4-42C4-AD90-477C14ACC0AD}"/>
              </a:ext>
            </a:extLst>
          </p:cNvPr>
          <p:cNvSpPr txBox="1">
            <a:spLocks noChangeArrowheads="1"/>
          </p:cNvSpPr>
          <p:nvPr/>
        </p:nvSpPr>
        <p:spPr bwMode="auto">
          <a:xfrm>
            <a:off x="7601215" y="5888506"/>
            <a:ext cx="6504732" cy="157000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32000"/>
              </a:lnSpc>
              <a:defRPr/>
            </a:pPr>
            <a:r>
              <a:rPr lang="es-ES_tradnl" altLang="es-PE" sz="2258" dirty="0">
                <a:solidFill>
                  <a:srgbClr val="000000"/>
                </a:solidFill>
                <a:latin typeface="Arial Nova Light" panose="020B0304020202020204" pitchFamily="34" charset="0"/>
                <a:ea typeface="MS Mincho" panose="02020609040205080304" pitchFamily="49" charset="-128"/>
              </a:rPr>
              <a:t>property which has served, will serve or otherwise facilitate the commission of an offence (facilitation theory)</a:t>
            </a:r>
          </a:p>
        </p:txBody>
      </p:sp>
      <p:pic>
        <p:nvPicPr>
          <p:cNvPr id="2" name="Imagen" descr="Imagen">
            <a:extLst>
              <a:ext uri="{FF2B5EF4-FFF2-40B4-BE49-F238E27FC236}">
                <a16:creationId xmlns:a16="http://schemas.microsoft.com/office/drawing/2014/main" id="{B5637BD3-026C-6D83-F2C6-2497CB504730}"/>
              </a:ext>
            </a:extLst>
          </p:cNvPr>
          <p:cNvPicPr>
            <a:picLocks noChangeAspect="1"/>
          </p:cNvPicPr>
          <p:nvPr/>
        </p:nvPicPr>
        <p:blipFill>
          <a:blip r:embed="rId2"/>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74041C9D-C259-3961-62E8-5F79C344E03D}"/>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1851-31CF-434D-9A64-8358D50B485E}">
  <ds:schemaRefs>
    <ds:schemaRef ds:uri="http://schemas.microsoft.com/sharepoint/v3/contenttype/forms"/>
  </ds:schemaRefs>
</ds:datastoreItem>
</file>

<file path=customXml/itemProps2.xml><?xml version="1.0" encoding="utf-8"?>
<ds:datastoreItem xmlns:ds="http://schemas.openxmlformats.org/officeDocument/2006/customXml" ds:itemID="{2FF3D20D-BD54-4263-8396-298F5E7D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2280</TotalTime>
  <Words>972</Words>
  <Application>Microsoft Macintosh PowerPoint</Application>
  <PresentationFormat>Custom</PresentationFormat>
  <Paragraphs>68</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Nova Light</vt:lpstr>
      <vt:lpstr>Helvetica</vt:lpstr>
      <vt:lpstr>Helvetica Neue</vt:lpstr>
      <vt:lpstr>Helvetica Neue Light</vt:lpstr>
      <vt:lpstr>Helvetica Neue Medium</vt:lpstr>
      <vt:lpstr>HK Grotesk Pro Bold</vt:lpstr>
      <vt:lpstr>HK Grotesk Pro Medium</vt:lpstr>
      <vt:lpstr>Symbol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Massimo Meccheri</dc:creator>
  <cp:keywords>, docId:B6BBF7B73F82C0389D313D362EE62C78</cp:keywords>
  <cp:lastModifiedBy>oscar solorzano</cp:lastModifiedBy>
  <cp:revision>21</cp:revision>
  <dcterms:modified xsi:type="dcterms:W3CDTF">2024-10-08T09:22:54Z</dcterms:modified>
</cp:coreProperties>
</file>