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16"/>
  </p:notesMasterIdLst>
  <p:sldIdLst>
    <p:sldId id="256" r:id="rId4"/>
    <p:sldId id="257" r:id="rId5"/>
    <p:sldId id="258" r:id="rId6"/>
    <p:sldId id="295" r:id="rId7"/>
    <p:sldId id="259" r:id="rId8"/>
    <p:sldId id="289" r:id="rId9"/>
    <p:sldId id="265" r:id="rId10"/>
    <p:sldId id="296" r:id="rId11"/>
    <p:sldId id="297" r:id="rId12"/>
    <p:sldId id="266" r:id="rId13"/>
    <p:sldId id="264" r:id="rId14"/>
    <p:sldId id="311" r:id="rId15"/>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88" autoAdjust="0"/>
    <p:restoredTop sz="94672"/>
  </p:normalViewPr>
  <p:slideViewPr>
    <p:cSldViewPr snapToGrid="0">
      <p:cViewPr varScale="1">
        <p:scale>
          <a:sx n="84" d="100"/>
          <a:sy n="84" d="100"/>
        </p:scale>
        <p:origin x="8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185333" y="1532466"/>
            <a:ext cx="13885335" cy="3098801"/>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1185333" y="4715933"/>
            <a:ext cx="13885335" cy="1058334"/>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 Juan López"/>
          <p:cNvSpPr txBox="1">
            <a:spLocks noGrp="1"/>
          </p:cNvSpPr>
          <p:nvPr>
            <p:ph type="body" sz="quarter" idx="13"/>
          </p:nvPr>
        </p:nvSpPr>
        <p:spPr>
          <a:xfrm>
            <a:off x="1591733" y="5969000"/>
            <a:ext cx="13081001" cy="393700"/>
          </a:xfrm>
          <a:prstGeom prst="rect">
            <a:avLst/>
          </a:prstGeom>
        </p:spPr>
        <p:txBody>
          <a:bodyPr anchor="t">
            <a:spAutoFit/>
          </a:bodyPr>
          <a:lstStyle>
            <a:lvl1pPr marL="0" indent="0" algn="ctr">
              <a:spcBef>
                <a:spcPts val="0"/>
              </a:spcBef>
              <a:buSzTx/>
              <a:buNone/>
              <a:defRPr sz="2000" i="1"/>
            </a:lvl1pPr>
          </a:lstStyle>
          <a:p>
            <a:r>
              <a:t>– Juan López</a:t>
            </a:r>
          </a:p>
        </p:txBody>
      </p:sp>
      <p:sp>
        <p:nvSpPr>
          <p:cNvPr id="94" name="“Escribir una cita aquí”"/>
          <p:cNvSpPr txBox="1">
            <a:spLocks noGrp="1"/>
          </p:cNvSpPr>
          <p:nvPr>
            <p:ph type="body" sz="quarter" idx="14"/>
          </p:nvPr>
        </p:nvSpPr>
        <p:spPr>
          <a:xfrm>
            <a:off x="1591733" y="4050844"/>
            <a:ext cx="13081001" cy="551245"/>
          </a:xfrm>
          <a:prstGeom prst="rect">
            <a:avLst/>
          </a:prstGeom>
        </p:spPr>
        <p:txBody>
          <a:bodyPr>
            <a:spAutoFit/>
          </a:bodyPr>
          <a:lstStyle>
            <a:lvl1pPr marL="0" indent="0" algn="ctr">
              <a:spcBef>
                <a:spcPts val="0"/>
              </a:spcBef>
              <a:buSzTx/>
              <a:buNone/>
              <a:defRPr sz="3200">
                <a:latin typeface="+mn-lt"/>
                <a:ea typeface="+mn-ea"/>
                <a:cs typeface="+mn-cs"/>
                <a:sym typeface="Helvetica Neue Medium"/>
              </a:defRPr>
            </a:lvl1pPr>
          </a:lstStyle>
          <a:p>
            <a:r>
              <a:t>“Escribir una cita aquí” </a:t>
            </a: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n"/>
          <p:cNvSpPr>
            <a:spLocks noGrp="1"/>
          </p:cNvSpPr>
          <p:nvPr>
            <p:ph type="pic" idx="13"/>
          </p:nvPr>
        </p:nvSpPr>
        <p:spPr>
          <a:xfrm>
            <a:off x="-1" y="-1"/>
            <a:ext cx="16256001" cy="9144001"/>
          </a:xfrm>
          <a:prstGeom prst="rect">
            <a:avLst/>
          </a:prstGeom>
        </p:spPr>
        <p:txBody>
          <a:bodyPr lIns="91439" tIns="45719" rIns="91439" bIns="45719" anchor="t">
            <a:noAutofit/>
          </a:bodyPr>
          <a:lstStyle/>
          <a:p>
            <a:endParaRP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E4CF44A-48A0-09B9-6647-EFB016D28397}"/>
              </a:ext>
            </a:extLst>
          </p:cNvPr>
          <p:cNvSpPr>
            <a:spLocks noGrp="1" noChangeArrowheads="1"/>
          </p:cNvSpPr>
          <p:nvPr>
            <p:ph type="dt" idx="10"/>
          </p:nvPr>
        </p:nvSpPr>
        <p:spPr>
          <a:ln/>
        </p:spPr>
        <p:txBody>
          <a:bodyPr/>
          <a:lstStyle>
            <a:lvl1pPr>
              <a:defRPr/>
            </a:lvl1pPr>
          </a:lstStyle>
          <a:p>
            <a:pPr>
              <a:defRPr/>
            </a:pPr>
            <a:endParaRPr lang="es-ES" altLang="it-IT"/>
          </a:p>
        </p:txBody>
      </p:sp>
      <p:sp>
        <p:nvSpPr>
          <p:cNvPr id="3" name="Rectangle 4">
            <a:extLst>
              <a:ext uri="{FF2B5EF4-FFF2-40B4-BE49-F238E27FC236}">
                <a16:creationId xmlns:a16="http://schemas.microsoft.com/office/drawing/2014/main" id="{174564EC-42A7-9B57-B406-1D5DAEF84E6C}"/>
              </a:ext>
            </a:extLst>
          </p:cNvPr>
          <p:cNvSpPr>
            <a:spLocks noGrp="1" noChangeArrowheads="1"/>
          </p:cNvSpPr>
          <p:nvPr>
            <p:ph type="ftr" idx="11"/>
          </p:nvPr>
        </p:nvSpPr>
        <p:spPr>
          <a:ln/>
        </p:spPr>
        <p:txBody>
          <a:bodyPr/>
          <a:lstStyle>
            <a:lvl1pPr>
              <a:defRPr/>
            </a:lvl1pPr>
          </a:lstStyle>
          <a:p>
            <a:pPr>
              <a:defRPr/>
            </a:pPr>
            <a:endParaRPr lang="es-ES" altLang="it-IT"/>
          </a:p>
        </p:txBody>
      </p:sp>
      <p:sp>
        <p:nvSpPr>
          <p:cNvPr id="4" name="Rectangle 5">
            <a:extLst>
              <a:ext uri="{FF2B5EF4-FFF2-40B4-BE49-F238E27FC236}">
                <a16:creationId xmlns:a16="http://schemas.microsoft.com/office/drawing/2014/main" id="{570281B4-5E0D-A24C-4F92-230328DC6A7B}"/>
              </a:ext>
            </a:extLst>
          </p:cNvPr>
          <p:cNvSpPr>
            <a:spLocks noGrp="1" noChangeArrowheads="1"/>
          </p:cNvSpPr>
          <p:nvPr>
            <p:ph type="sldNum" idx="12"/>
          </p:nvPr>
        </p:nvSpPr>
        <p:spPr>
          <a:xfrm>
            <a:off x="7979764" y="8720666"/>
            <a:ext cx="288005" cy="314615"/>
          </a:xfrm>
          <a:ln/>
        </p:spPr>
        <p:txBody>
          <a:bodyPr/>
          <a:lstStyle>
            <a:lvl1pPr>
              <a:defRPr/>
            </a:lvl1pPr>
          </a:lstStyle>
          <a:p>
            <a:fld id="{F622EC36-0276-E844-B5CC-7AB646965BDA}" type="slidenum">
              <a:rPr lang="es-ES" altLang="it-IT"/>
              <a:pPr/>
              <a:t>‹#›</a:t>
            </a:fld>
            <a:endParaRPr lang="es-ES" altLang="it-IT"/>
          </a:p>
        </p:txBody>
      </p:sp>
    </p:spTree>
    <p:extLst>
      <p:ext uri="{BB962C8B-B14F-4D97-AF65-F5344CB8AC3E}">
        <p14:creationId xmlns:p14="http://schemas.microsoft.com/office/powerpoint/2010/main" val="946314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Imagen"/>
          <p:cNvSpPr>
            <a:spLocks noGrp="1"/>
          </p:cNvSpPr>
          <p:nvPr>
            <p:ph type="pic" idx="13"/>
          </p:nvPr>
        </p:nvSpPr>
        <p:spPr>
          <a:xfrm>
            <a:off x="2083979" y="448733"/>
            <a:ext cx="12090401" cy="5825068"/>
          </a:xfrm>
          <a:prstGeom prst="rect">
            <a:avLst/>
          </a:prstGeom>
        </p:spPr>
        <p:txBody>
          <a:bodyPr lIns="91439" tIns="45719" rIns="91439" bIns="45719" anchor="t">
            <a:noAutofit/>
          </a:bodyPr>
          <a:lstStyle/>
          <a:p>
            <a:endParaRPr/>
          </a:p>
        </p:txBody>
      </p:sp>
      <p:sp>
        <p:nvSpPr>
          <p:cNvPr id="21" name="Texto del título"/>
          <p:cNvSpPr txBox="1">
            <a:spLocks noGrp="1"/>
          </p:cNvSpPr>
          <p:nvPr>
            <p:ph type="title"/>
          </p:nvPr>
        </p:nvSpPr>
        <p:spPr>
          <a:xfrm>
            <a:off x="423333" y="6341533"/>
            <a:ext cx="15409334" cy="1337734"/>
          </a:xfrm>
          <a:prstGeom prst="rect">
            <a:avLst/>
          </a:prstGeom>
        </p:spPr>
        <p:txBody>
          <a:bodyPr anchor="b"/>
          <a:lstStyle/>
          <a:p>
            <a:r>
              <a:t>Texto del título</a:t>
            </a:r>
          </a:p>
        </p:txBody>
      </p:sp>
      <p:sp>
        <p:nvSpPr>
          <p:cNvPr id="22" name="Nivel de texto 1…"/>
          <p:cNvSpPr txBox="1">
            <a:spLocks noGrp="1"/>
          </p:cNvSpPr>
          <p:nvPr>
            <p:ph type="body" sz="quarter" idx="1"/>
          </p:nvPr>
        </p:nvSpPr>
        <p:spPr>
          <a:xfrm>
            <a:off x="423333" y="7628466"/>
            <a:ext cx="15409334" cy="1058335"/>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1185333" y="3022600"/>
            <a:ext cx="13885335" cy="3098800"/>
          </a:xfrm>
          <a:prstGeom prst="rect">
            <a:avLst/>
          </a:prstGeom>
        </p:spPr>
        <p:txBody>
          <a:bodyPr/>
          <a:lstStyle/>
          <a:p>
            <a:r>
              <a:t>Texto del título</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8777320" y="634999"/>
            <a:ext cx="6350001" cy="7645401"/>
          </a:xfrm>
          <a:prstGeom prst="rect">
            <a:avLst/>
          </a:prstGeom>
        </p:spPr>
        <p:txBody>
          <a:bodyPr lIns="91439" tIns="45719" rIns="91439" bIns="45719" anchor="t">
            <a:noAutofit/>
          </a:bodyPr>
          <a:lstStyle/>
          <a:p>
            <a:endParaRPr/>
          </a:p>
        </p:txBody>
      </p:sp>
      <p:sp>
        <p:nvSpPr>
          <p:cNvPr id="39" name="Texto del título"/>
          <p:cNvSpPr txBox="1">
            <a:spLocks noGrp="1"/>
          </p:cNvSpPr>
          <p:nvPr>
            <p:ph type="title"/>
          </p:nvPr>
        </p:nvSpPr>
        <p:spPr>
          <a:xfrm>
            <a:off x="1100666" y="634999"/>
            <a:ext cx="6815668" cy="3699935"/>
          </a:xfrm>
          <a:prstGeom prst="rect">
            <a:avLst/>
          </a:prstGeom>
        </p:spPr>
        <p:txBody>
          <a:bodyPr anchor="b"/>
          <a:lstStyle>
            <a:lvl1pPr>
              <a:defRPr sz="5600"/>
            </a:lvl1pPr>
          </a:lstStyle>
          <a:p>
            <a:r>
              <a:t>Texto del título</a:t>
            </a:r>
          </a:p>
        </p:txBody>
      </p:sp>
      <p:sp>
        <p:nvSpPr>
          <p:cNvPr id="40" name="Nivel de texto 1…"/>
          <p:cNvSpPr txBox="1">
            <a:spLocks noGrp="1"/>
          </p:cNvSpPr>
          <p:nvPr>
            <p:ph type="body" sz="quarter" idx="1"/>
          </p:nvPr>
        </p:nvSpPr>
        <p:spPr>
          <a:xfrm>
            <a:off x="1100666" y="4351866"/>
            <a:ext cx="6815668" cy="3818468"/>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exto del título"/>
          <p:cNvSpPr txBox="1">
            <a:spLocks noGrp="1"/>
          </p:cNvSpPr>
          <p:nvPr>
            <p:ph type="title"/>
          </p:nvPr>
        </p:nvSpPr>
        <p:spPr>
          <a:prstGeom prst="rect">
            <a:avLst/>
          </a:prstGeom>
        </p:spPr>
        <p:txBody>
          <a:bodyPr/>
          <a:lstStyle/>
          <a:p>
            <a:r>
              <a:t>Texto del título</a:t>
            </a:r>
          </a:p>
        </p:txBody>
      </p:sp>
      <p:sp>
        <p:nvSpPr>
          <p:cNvPr id="4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prstGeom prst="rect">
            <a:avLst/>
          </a:prstGeom>
        </p:spPr>
        <p:txBody>
          <a:bodyPr/>
          <a:lstStyle/>
          <a:p>
            <a:r>
              <a:t>Texto del título</a:t>
            </a:r>
          </a:p>
        </p:txBody>
      </p:sp>
      <p:sp>
        <p:nvSpPr>
          <p:cNvPr id="57" name="Nivel de texto 1…"/>
          <p:cNvSpPr txBox="1">
            <a:spLocks noGrp="1"/>
          </p:cNvSpPr>
          <p:nvPr>
            <p:ph type="body" idx="1"/>
          </p:nvPr>
        </p:nvSpPr>
        <p:spPr>
          <a:prstGeom prst="rect">
            <a:avLst/>
          </a:prstGeom>
        </p:spPr>
        <p:txBody>
          <a:bodyPr/>
          <a:lstStyle>
            <a:lvl1pPr marL="423333" indent="-423333">
              <a:defRPr sz="3200"/>
            </a:lvl1pPr>
            <a:lvl2pPr marL="1058333" indent="-423333">
              <a:defRPr sz="3200"/>
            </a:lvl2pPr>
            <a:lvl3pPr marL="1693333" indent="-423333">
              <a:defRPr sz="3200"/>
            </a:lvl3pPr>
            <a:lvl4pPr marL="2328333" indent="-423333">
              <a:defRPr sz="3200"/>
            </a:lvl4pPr>
            <a:lvl5pPr marL="2963333" indent="-423333">
              <a:defRPr sz="3200"/>
            </a:lvl5p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Imagen"/>
          <p:cNvSpPr>
            <a:spLocks noGrp="1"/>
          </p:cNvSpPr>
          <p:nvPr>
            <p:ph type="pic" sz="half" idx="13"/>
          </p:nvPr>
        </p:nvSpPr>
        <p:spPr>
          <a:xfrm>
            <a:off x="8779933" y="2099733"/>
            <a:ext cx="6350001" cy="6197601"/>
          </a:xfrm>
          <a:prstGeom prst="rect">
            <a:avLst/>
          </a:prstGeom>
        </p:spPr>
        <p:txBody>
          <a:bodyPr lIns="91439" tIns="45719" rIns="91439" bIns="45719" anchor="t">
            <a:noAutofit/>
          </a:bodyPr>
          <a:lstStyle/>
          <a:p>
            <a:endParaRPr/>
          </a:p>
        </p:txBody>
      </p:sp>
      <p:sp>
        <p:nvSpPr>
          <p:cNvPr id="66" name="Texto del título"/>
          <p:cNvSpPr txBox="1">
            <a:spLocks noGrp="1"/>
          </p:cNvSpPr>
          <p:nvPr>
            <p:ph type="title"/>
          </p:nvPr>
        </p:nvSpPr>
        <p:spPr>
          <a:prstGeom prst="rect">
            <a:avLst/>
          </a:prstGeom>
        </p:spPr>
        <p:txBody>
          <a:bodyPr/>
          <a:lstStyle/>
          <a:p>
            <a:r>
              <a:t>Texto del título</a:t>
            </a:r>
          </a:p>
        </p:txBody>
      </p:sp>
      <p:sp>
        <p:nvSpPr>
          <p:cNvPr id="67" name="Nivel de texto 1…"/>
          <p:cNvSpPr txBox="1">
            <a:spLocks noGrp="1"/>
          </p:cNvSpPr>
          <p:nvPr>
            <p:ph type="body" sz="half" idx="1"/>
          </p:nvPr>
        </p:nvSpPr>
        <p:spPr>
          <a:xfrm>
            <a:off x="1126066" y="2099733"/>
            <a:ext cx="6815668" cy="6197601"/>
          </a:xfrm>
          <a:prstGeom prst="rect">
            <a:avLst/>
          </a:prstGeom>
        </p:spPr>
        <p:txBody>
          <a:bodyPr/>
          <a:lstStyle>
            <a:lvl1pPr marL="352926" indent="-352926">
              <a:spcBef>
                <a:spcPts val="3000"/>
              </a:spcBef>
              <a:defRPr sz="2400"/>
            </a:lvl1pPr>
            <a:lvl2pPr marL="911726" indent="-352926">
              <a:spcBef>
                <a:spcPts val="3000"/>
              </a:spcBef>
              <a:defRPr sz="2400"/>
            </a:lvl2pPr>
            <a:lvl3pPr marL="1470526" indent="-352926">
              <a:spcBef>
                <a:spcPts val="3000"/>
              </a:spcBef>
              <a:defRPr sz="2400"/>
            </a:lvl3pPr>
            <a:lvl4pPr marL="2029326" indent="-352926">
              <a:spcBef>
                <a:spcPts val="3000"/>
              </a:spcBef>
              <a:defRPr sz="2400"/>
            </a:lvl4pPr>
            <a:lvl5pPr marL="2588126" indent="-352926">
              <a:spcBef>
                <a:spcPts val="3000"/>
              </a:spcBef>
              <a:defRPr sz="2400"/>
            </a:lvl5pPr>
          </a:lstStyle>
          <a:p>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Nivel de texto 1…"/>
          <p:cNvSpPr txBox="1">
            <a:spLocks noGrp="1"/>
          </p:cNvSpPr>
          <p:nvPr>
            <p:ph type="body" idx="1"/>
          </p:nvPr>
        </p:nvSpPr>
        <p:spPr>
          <a:xfrm>
            <a:off x="1126066" y="1185333"/>
            <a:ext cx="14003869" cy="6773335"/>
          </a:xfrm>
          <a:prstGeom prst="rect">
            <a:avLst/>
          </a:prstGeom>
        </p:spPr>
        <p:txBody>
          <a:bodyPr/>
          <a:lstStyle>
            <a:lvl1pPr marL="423333" indent="-423333">
              <a:defRPr sz="3200"/>
            </a:lvl1pPr>
            <a:lvl2pPr marL="1058333" indent="-423333">
              <a:defRPr sz="3200"/>
            </a:lvl2pPr>
            <a:lvl3pPr marL="1693333" indent="-423333">
              <a:defRPr sz="3200"/>
            </a:lvl3pPr>
            <a:lvl4pPr marL="2328333" indent="-423333">
              <a:defRPr sz="3200"/>
            </a:lvl4pPr>
            <a:lvl5pPr marL="2963333" indent="-423333">
              <a:defRPr sz="3200"/>
            </a:lvl5pPr>
          </a:lstStyle>
          <a:p>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Imagen"/>
          <p:cNvSpPr>
            <a:spLocks noGrp="1"/>
          </p:cNvSpPr>
          <p:nvPr>
            <p:ph type="pic" sz="quarter" idx="13"/>
          </p:nvPr>
        </p:nvSpPr>
        <p:spPr>
          <a:xfrm>
            <a:off x="10507133" y="4699000"/>
            <a:ext cx="4936068" cy="3699934"/>
          </a:xfrm>
          <a:prstGeom prst="rect">
            <a:avLst/>
          </a:prstGeom>
        </p:spPr>
        <p:txBody>
          <a:bodyPr lIns="91439" tIns="45719" rIns="91439" bIns="45719" anchor="t">
            <a:noAutofit/>
          </a:bodyPr>
          <a:lstStyle/>
          <a:p>
            <a:endParaRPr/>
          </a:p>
        </p:txBody>
      </p:sp>
      <p:sp>
        <p:nvSpPr>
          <p:cNvPr id="84" name="Imagen"/>
          <p:cNvSpPr>
            <a:spLocks noGrp="1"/>
          </p:cNvSpPr>
          <p:nvPr>
            <p:ph type="pic" sz="quarter" idx="14"/>
          </p:nvPr>
        </p:nvSpPr>
        <p:spPr>
          <a:xfrm>
            <a:off x="10507133" y="753533"/>
            <a:ext cx="4936068" cy="3699934"/>
          </a:xfrm>
          <a:prstGeom prst="rect">
            <a:avLst/>
          </a:prstGeom>
        </p:spPr>
        <p:txBody>
          <a:bodyPr lIns="91439" tIns="45719" rIns="91439" bIns="45719" anchor="t">
            <a:noAutofit/>
          </a:bodyPr>
          <a:lstStyle/>
          <a:p>
            <a:endParaRPr/>
          </a:p>
        </p:txBody>
      </p:sp>
      <p:sp>
        <p:nvSpPr>
          <p:cNvPr id="85" name="Imagen"/>
          <p:cNvSpPr>
            <a:spLocks noGrp="1"/>
          </p:cNvSpPr>
          <p:nvPr>
            <p:ph type="pic" idx="15"/>
          </p:nvPr>
        </p:nvSpPr>
        <p:spPr>
          <a:xfrm>
            <a:off x="804333" y="753533"/>
            <a:ext cx="9448801" cy="7645401"/>
          </a:xfrm>
          <a:prstGeom prst="rect">
            <a:avLst/>
          </a:prstGeom>
        </p:spPr>
        <p:txBody>
          <a:bodyPr lIns="91439" tIns="45719" rIns="91439" bIns="45719" anchor="t">
            <a:noAutofit/>
          </a:bodyPr>
          <a:lstStyle/>
          <a:p>
            <a:endParaRPr/>
          </a:p>
        </p:txBody>
      </p:sp>
      <p:sp>
        <p:nvSpPr>
          <p:cNvPr id="86"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1126066" y="237066"/>
            <a:ext cx="14003869" cy="15240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normAutofit/>
          </a:bodyPr>
          <a:lstStyle/>
          <a:p>
            <a:r>
              <a:t>Texto del título</a:t>
            </a:r>
          </a:p>
        </p:txBody>
      </p:sp>
      <p:sp>
        <p:nvSpPr>
          <p:cNvPr id="3" name="Nivel de texto 1…"/>
          <p:cNvSpPr txBox="1">
            <a:spLocks noGrp="1"/>
          </p:cNvSpPr>
          <p:nvPr>
            <p:ph type="body" idx="1"/>
          </p:nvPr>
        </p:nvSpPr>
        <p:spPr>
          <a:xfrm>
            <a:off x="1126066" y="2099733"/>
            <a:ext cx="14003869" cy="61976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7970571" y="8720666"/>
            <a:ext cx="306392" cy="290441"/>
          </a:xfrm>
          <a:prstGeom prst="rect">
            <a:avLst/>
          </a:prstGeom>
          <a:ln w="3175">
            <a:miter lim="400000"/>
          </a:ln>
        </p:spPr>
        <p:txBody>
          <a:bodyPr wrap="none" lIns="33866" tIns="33866" rIns="33866" bIns="33866">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1pPr>
      <a:lvl2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2pPr>
      <a:lvl3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3pPr>
      <a:lvl4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4pPr>
      <a:lvl5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5pPr>
      <a:lvl6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6pPr>
      <a:lvl7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7pPr>
      <a:lvl8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8pPr>
      <a:lvl9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9pPr>
    </p:titleStyle>
    <p:bodyStyle>
      <a:lvl1pPr marL="41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1pPr>
      <a:lvl2pPr marL="105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2pPr>
      <a:lvl3pPr marL="168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3pPr>
      <a:lvl4pPr marL="232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4pPr>
      <a:lvl5pPr marL="295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5pPr>
      <a:lvl6pPr marL="359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6pPr>
      <a:lvl7pPr marL="422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7pPr>
      <a:lvl8pPr marL="486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8pPr>
      <a:lvl9pPr marL="549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n" descr="Imagen"/>
          <p:cNvPicPr>
            <a:picLocks noChangeAspect="1"/>
          </p:cNvPicPr>
          <p:nvPr/>
        </p:nvPicPr>
        <p:blipFill>
          <a:blip r:embed="rId2"/>
          <a:stretch>
            <a:fillRect/>
          </a:stretch>
        </p:blipFill>
        <p:spPr>
          <a:xfrm>
            <a:off x="0" y="-152435"/>
            <a:ext cx="16256000" cy="7927607"/>
          </a:xfrm>
          <a:prstGeom prst="rect">
            <a:avLst/>
          </a:prstGeom>
          <a:ln w="3175">
            <a:miter lim="400000"/>
          </a:ln>
        </p:spPr>
      </p:pic>
      <p:sp>
        <p:nvSpPr>
          <p:cNvPr id="121" name="Bruselas, Bélgica"/>
          <p:cNvSpPr txBox="1"/>
          <p:nvPr/>
        </p:nvSpPr>
        <p:spPr>
          <a:xfrm>
            <a:off x="659831" y="4714254"/>
            <a:ext cx="9436669" cy="9917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algn="l" defTabSz="457200">
              <a:defRPr sz="3000" b="0">
                <a:solidFill>
                  <a:srgbClr val="FFFFFF"/>
                </a:solidFill>
                <a:latin typeface="HK Grotesk Pro Bold"/>
                <a:ea typeface="HK Grotesk Pro Bold"/>
                <a:cs typeface="HK Grotesk Pro Bold"/>
                <a:sym typeface="HK Grotesk Pro Bold"/>
              </a:defRPr>
            </a:lvl1pPr>
          </a:lstStyle>
          <a:p>
            <a:r>
              <a:rPr lang="en-US" b="1" dirty="0">
                <a:solidFill>
                  <a:schemeClr val="bg1"/>
                </a:solidFill>
                <a:latin typeface="HK Grotesk Pro Medium"/>
              </a:rPr>
              <a:t>Oscar Solórzano, Director del Centro Internacional para la Recuperación de Activos (</a:t>
            </a:r>
            <a:r>
              <a:rPr lang="en-US" b="1" dirty="0">
                <a:solidFill>
                  <a:schemeClr val="bg1"/>
                </a:solidFill>
                <a:latin typeface="HK Grotesk Pro Medium"/>
                <a:sym typeface="HK Grotesk Pro Medium"/>
              </a:rPr>
              <a:t>ICAR</a:t>
            </a:r>
            <a:r>
              <a:rPr lang="en-US" b="1" dirty="0">
                <a:solidFill>
                  <a:schemeClr val="bg1"/>
                </a:solidFill>
                <a:latin typeface="HK Grotesk Pro Medium"/>
              </a:rPr>
              <a:t>) para Latinoamérica</a:t>
            </a:r>
          </a:p>
        </p:txBody>
      </p:sp>
      <p:sp>
        <p:nvSpPr>
          <p:cNvPr id="122" name="8-10 de Octubre de 2024"/>
          <p:cNvSpPr txBox="1"/>
          <p:nvPr/>
        </p:nvSpPr>
        <p:spPr>
          <a:xfrm>
            <a:off x="659831" y="6148471"/>
            <a:ext cx="5481320" cy="53005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algn="l" defTabSz="457200">
              <a:defRPr sz="3000" b="0">
                <a:solidFill>
                  <a:srgbClr val="FFFFFF"/>
                </a:solidFill>
                <a:latin typeface="HK Grotesk Pro Medium"/>
                <a:ea typeface="HK Grotesk Pro Medium"/>
                <a:cs typeface="HK Grotesk Pro Medium"/>
                <a:sym typeface="HK Grotesk Pro Medium"/>
              </a:defRPr>
            </a:lvl1pPr>
          </a:lstStyle>
          <a:p>
            <a:r>
              <a:rPr lang="es-ES" b="1" dirty="0"/>
              <a:t>Bruselas, </a:t>
            </a:r>
            <a:r>
              <a:rPr b="1" dirty="0">
                <a:sym typeface="HK Grotesk Pro Bold"/>
              </a:rPr>
              <a:t>8-10</a:t>
            </a:r>
            <a:r>
              <a:rPr b="1" dirty="0"/>
              <a:t> de </a:t>
            </a:r>
            <a:r>
              <a:rPr lang="es-PE" b="1" dirty="0"/>
              <a:t>o</a:t>
            </a:r>
            <a:r>
              <a:rPr b="1" dirty="0"/>
              <a:t>ctubre de 2024</a:t>
            </a:r>
          </a:p>
        </p:txBody>
      </p:sp>
      <p:pic>
        <p:nvPicPr>
          <p:cNvPr id="124" name="Logos_castellano.jpg" descr="Logos_castellano.jpg"/>
          <p:cNvPicPr>
            <a:picLocks noChangeAspect="1"/>
          </p:cNvPicPr>
          <p:nvPr/>
        </p:nvPicPr>
        <p:blipFill>
          <a:blip r:embed="rId3"/>
          <a:stretch>
            <a:fillRect/>
          </a:stretch>
        </p:blipFill>
        <p:spPr>
          <a:xfrm>
            <a:off x="0" y="7389476"/>
            <a:ext cx="16256000" cy="1731048"/>
          </a:xfrm>
          <a:prstGeom prst="rect">
            <a:avLst/>
          </a:prstGeom>
          <a:ln w="3175">
            <a:miter lim="400000"/>
          </a:ln>
        </p:spPr>
      </p:pic>
      <p:sp>
        <p:nvSpPr>
          <p:cNvPr id="3" name="TextBox 2">
            <a:extLst>
              <a:ext uri="{FF2B5EF4-FFF2-40B4-BE49-F238E27FC236}">
                <a16:creationId xmlns:a16="http://schemas.microsoft.com/office/drawing/2014/main" id="{93E25E5C-ECD7-53B2-C4DC-14C2CF117489}"/>
              </a:ext>
            </a:extLst>
          </p:cNvPr>
          <p:cNvSpPr txBox="1"/>
          <p:nvPr/>
        </p:nvSpPr>
        <p:spPr>
          <a:xfrm>
            <a:off x="482600" y="518160"/>
            <a:ext cx="10962640" cy="329320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s-ES_tradnl" sz="5200" b="0" dirty="0">
                <a:solidFill>
                  <a:srgbClr val="FFFFFF"/>
                </a:solidFill>
                <a:latin typeface="HK Grotesk Pro Bold"/>
              </a:rPr>
              <a:t>La extinción de dominio como herramienta complementaria en la lucha contra las finanzas del tráfico ilícito de drogas </a:t>
            </a:r>
            <a:endParaRPr lang="en-PE" sz="5200" b="0" dirty="0">
              <a:solidFill>
                <a:srgbClr val="FFFFFF"/>
              </a:solidFill>
              <a:latin typeface="HK Grotesk Pro Bo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uadroTexto 1">
            <a:extLst>
              <a:ext uri="{FF2B5EF4-FFF2-40B4-BE49-F238E27FC236}">
                <a16:creationId xmlns:a16="http://schemas.microsoft.com/office/drawing/2014/main" id="{C667F57D-73D5-1799-81B8-1B11EF11B855}"/>
              </a:ext>
            </a:extLst>
          </p:cNvPr>
          <p:cNvSpPr txBox="1">
            <a:spLocks noChangeArrowheads="1"/>
          </p:cNvSpPr>
          <p:nvPr/>
        </p:nvSpPr>
        <p:spPr bwMode="auto">
          <a:xfrm>
            <a:off x="1301980" y="1225296"/>
            <a:ext cx="7664372" cy="58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ltLang="es-PE" sz="3225" dirty="0">
                <a:solidFill>
                  <a:schemeClr val="tx1"/>
                </a:solidFill>
                <a:latin typeface="Arial Nova Light" panose="020F0302020204030204" pitchFamily="34" charset="0"/>
              </a:rPr>
              <a:t>Activos sujetos a Extinción de dominio </a:t>
            </a:r>
            <a:endParaRPr lang="es-PE" altLang="es-PE" sz="3225" dirty="0">
              <a:solidFill>
                <a:schemeClr val="tx1"/>
              </a:solidFill>
              <a:latin typeface="Arial Nova Light" panose="020F0302020204030204" pitchFamily="34" charset="0"/>
            </a:endParaRPr>
          </a:p>
        </p:txBody>
      </p:sp>
      <p:sp>
        <p:nvSpPr>
          <p:cNvPr id="13315" name="CuadroTexto 4">
            <a:extLst>
              <a:ext uri="{FF2B5EF4-FFF2-40B4-BE49-F238E27FC236}">
                <a16:creationId xmlns:a16="http://schemas.microsoft.com/office/drawing/2014/main" id="{1AC733A8-3390-46B7-8957-678B5604A091}"/>
              </a:ext>
            </a:extLst>
          </p:cNvPr>
          <p:cNvSpPr txBox="1">
            <a:spLocks noChangeArrowheads="1"/>
          </p:cNvSpPr>
          <p:nvPr/>
        </p:nvSpPr>
        <p:spPr bwMode="auto">
          <a:xfrm>
            <a:off x="2254480" y="2567564"/>
            <a:ext cx="3832185" cy="871019"/>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s-ES_tradnl" altLang="es-PE" sz="2258" dirty="0">
                <a:solidFill>
                  <a:srgbClr val="000000"/>
                </a:solidFill>
                <a:latin typeface="Arial Nova Light" panose="020B0304020202020204" pitchFamily="34" charset="0"/>
                <a:ea typeface="MS Mincho" panose="02020609040205080304" pitchFamily="49" charset="-128"/>
              </a:rPr>
              <a:t>Activos que representan un enriquecimiento ilícito </a:t>
            </a:r>
          </a:p>
        </p:txBody>
      </p:sp>
      <p:sp>
        <p:nvSpPr>
          <p:cNvPr id="13316" name="CuadroTexto 5">
            <a:extLst>
              <a:ext uri="{FF2B5EF4-FFF2-40B4-BE49-F238E27FC236}">
                <a16:creationId xmlns:a16="http://schemas.microsoft.com/office/drawing/2014/main" id="{CA7D21D1-4F85-40A2-A17C-90413FB31068}"/>
              </a:ext>
            </a:extLst>
          </p:cNvPr>
          <p:cNvSpPr txBox="1">
            <a:spLocks noChangeArrowheads="1"/>
          </p:cNvSpPr>
          <p:nvPr/>
        </p:nvSpPr>
        <p:spPr bwMode="auto">
          <a:xfrm>
            <a:off x="7734091" y="2351963"/>
            <a:ext cx="6972509" cy="1062560"/>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32000"/>
              </a:lnSpc>
              <a:defRPr/>
            </a:pPr>
            <a:r>
              <a:rPr lang="es-ES_tradnl" altLang="es-PE" sz="2258" dirty="0">
                <a:solidFill>
                  <a:srgbClr val="000000"/>
                </a:solidFill>
                <a:latin typeface="Arial Nova Light" panose="020B0304020202020204" pitchFamily="34" charset="0"/>
                <a:ea typeface="MS Mincho" panose="02020609040205080304" pitchFamily="49" charset="-128"/>
              </a:rPr>
              <a:t>introduce el concepto de enriquecimiento ilícito como presunción conducente al decomiso sin condena.</a:t>
            </a:r>
          </a:p>
        </p:txBody>
      </p:sp>
      <p:sp>
        <p:nvSpPr>
          <p:cNvPr id="13317" name="CuadroTexto 6">
            <a:extLst>
              <a:ext uri="{FF2B5EF4-FFF2-40B4-BE49-F238E27FC236}">
                <a16:creationId xmlns:a16="http://schemas.microsoft.com/office/drawing/2014/main" id="{58F2E538-9433-467E-8587-34AA4F8885F3}"/>
              </a:ext>
            </a:extLst>
          </p:cNvPr>
          <p:cNvSpPr txBox="1">
            <a:spLocks noChangeArrowheads="1"/>
          </p:cNvSpPr>
          <p:nvPr/>
        </p:nvSpPr>
        <p:spPr bwMode="auto">
          <a:xfrm>
            <a:off x="2254478" y="4335365"/>
            <a:ext cx="3832185" cy="871020"/>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s-ES_tradnl" altLang="es-PE" sz="2258" dirty="0">
                <a:solidFill>
                  <a:srgbClr val="000000"/>
                </a:solidFill>
                <a:latin typeface="Arial Nova Light" panose="020B0304020202020204" pitchFamily="34" charset="0"/>
                <a:ea typeface="MS Mincho" panose="02020609040205080304" pitchFamily="49" charset="-128"/>
              </a:rPr>
              <a:t>Activos entremezclados o contaminados </a:t>
            </a:r>
          </a:p>
        </p:txBody>
      </p:sp>
      <p:sp>
        <p:nvSpPr>
          <p:cNvPr id="13318" name="CuadroTexto 7">
            <a:extLst>
              <a:ext uri="{FF2B5EF4-FFF2-40B4-BE49-F238E27FC236}">
                <a16:creationId xmlns:a16="http://schemas.microsoft.com/office/drawing/2014/main" id="{034E6DCD-7998-4F11-837A-1F672C0B419B}"/>
              </a:ext>
            </a:extLst>
          </p:cNvPr>
          <p:cNvSpPr txBox="1">
            <a:spLocks noChangeArrowheads="1"/>
          </p:cNvSpPr>
          <p:nvPr/>
        </p:nvSpPr>
        <p:spPr bwMode="auto">
          <a:xfrm>
            <a:off x="7734090" y="3985873"/>
            <a:ext cx="6972510" cy="1570005"/>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32000"/>
              </a:lnSpc>
              <a:defRPr/>
            </a:pPr>
            <a:r>
              <a:rPr lang="es-ES_tradnl" altLang="es-PE" sz="2258" dirty="0">
                <a:solidFill>
                  <a:srgbClr val="000000"/>
                </a:solidFill>
                <a:latin typeface="Arial Nova Light" panose="020B0304020202020204" pitchFamily="34" charset="0"/>
                <a:ea typeface="MS Mincho" panose="02020609040205080304" pitchFamily="49" charset="-128"/>
              </a:rPr>
              <a:t>decomiso sin condena de bienes lícitos cuando se han mezclado con bienes ilícitos con el fin de ocultar el verdadero origen ilícito de estos últimos.</a:t>
            </a:r>
          </a:p>
        </p:txBody>
      </p:sp>
      <p:pic>
        <p:nvPicPr>
          <p:cNvPr id="2" name="Imagen" descr="Imagen">
            <a:extLst>
              <a:ext uri="{FF2B5EF4-FFF2-40B4-BE49-F238E27FC236}">
                <a16:creationId xmlns:a16="http://schemas.microsoft.com/office/drawing/2014/main" id="{B7CEB433-C83F-948A-D98A-000390ECB166}"/>
              </a:ext>
            </a:extLst>
          </p:cNvPr>
          <p:cNvPicPr>
            <a:picLocks noChangeAspect="1"/>
          </p:cNvPicPr>
          <p:nvPr/>
        </p:nvPicPr>
        <p:blipFill>
          <a:blip r:embed="rId2"/>
          <a:stretch>
            <a:fillRect/>
          </a:stretch>
        </p:blipFill>
        <p:spPr>
          <a:xfrm>
            <a:off x="628904" y="396154"/>
            <a:ext cx="14865397" cy="568800"/>
          </a:xfrm>
          <a:prstGeom prst="rect">
            <a:avLst/>
          </a:prstGeom>
          <a:ln w="3175">
            <a:miter lim="400000"/>
          </a:ln>
        </p:spPr>
      </p:pic>
      <p:sp>
        <p:nvSpPr>
          <p:cNvPr id="3" name="Rectángulo">
            <a:extLst>
              <a:ext uri="{FF2B5EF4-FFF2-40B4-BE49-F238E27FC236}">
                <a16:creationId xmlns:a16="http://schemas.microsoft.com/office/drawing/2014/main" id="{D17793A6-2238-0500-0644-6D5F1F7D718E}"/>
              </a:ext>
            </a:extLst>
          </p:cNvPr>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dirty="0"/>
          </a:p>
        </p:txBody>
      </p:sp>
      <p:sp>
        <p:nvSpPr>
          <p:cNvPr id="9" name="CuadroTexto 4">
            <a:extLst>
              <a:ext uri="{FF2B5EF4-FFF2-40B4-BE49-F238E27FC236}">
                <a16:creationId xmlns:a16="http://schemas.microsoft.com/office/drawing/2014/main" id="{7F3E8919-A76D-407C-8E4E-BC146A4CE3AF}"/>
              </a:ext>
            </a:extLst>
          </p:cNvPr>
          <p:cNvSpPr txBox="1">
            <a:spLocks noChangeArrowheads="1"/>
          </p:cNvSpPr>
          <p:nvPr/>
        </p:nvSpPr>
        <p:spPr bwMode="auto">
          <a:xfrm>
            <a:off x="2254478" y="6320549"/>
            <a:ext cx="3832185" cy="871019"/>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s-ES_tradnl" altLang="es-PE" sz="2258" dirty="0">
                <a:solidFill>
                  <a:srgbClr val="000000"/>
                </a:solidFill>
                <a:latin typeface="Arial Nova Light" panose="020B0304020202020204" pitchFamily="34" charset="0"/>
                <a:ea typeface="MS Mincho" panose="02020609040205080304" pitchFamily="49" charset="-128"/>
              </a:rPr>
              <a:t>Activos extinguidos por valor equivalente </a:t>
            </a:r>
          </a:p>
        </p:txBody>
      </p:sp>
      <p:sp>
        <p:nvSpPr>
          <p:cNvPr id="10" name="CuadroTexto 5">
            <a:extLst>
              <a:ext uri="{FF2B5EF4-FFF2-40B4-BE49-F238E27FC236}">
                <a16:creationId xmlns:a16="http://schemas.microsoft.com/office/drawing/2014/main" id="{5F4820DC-0E7A-4464-A441-14A9B3FF1D0F}"/>
              </a:ext>
            </a:extLst>
          </p:cNvPr>
          <p:cNvSpPr txBox="1">
            <a:spLocks noChangeArrowheads="1"/>
          </p:cNvSpPr>
          <p:nvPr/>
        </p:nvSpPr>
        <p:spPr bwMode="auto">
          <a:xfrm>
            <a:off x="7734090" y="6182349"/>
            <a:ext cx="6972510" cy="1255451"/>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s-ES_tradnl" altLang="es-PE" sz="2258" dirty="0">
                <a:solidFill>
                  <a:srgbClr val="000000"/>
                </a:solidFill>
                <a:latin typeface="Arial Nova Light" panose="020B0304020202020204" pitchFamily="34" charset="0"/>
                <a:ea typeface="MS Mincho" panose="02020609040205080304" pitchFamily="49" charset="-128"/>
              </a:rPr>
              <a:t>cuando el producto (beneficios directos o indirectos del delito) no se encuentra disponible por una causa que en general es imputable al autor del delito.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50"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51" name="LOREM IPSUM LOREM IPSUM"/>
          <p:cNvSpPr txBox="1"/>
          <p:nvPr/>
        </p:nvSpPr>
        <p:spPr>
          <a:xfrm>
            <a:off x="1699260" y="1328979"/>
            <a:ext cx="5463540" cy="573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algn="l" defTabSz="457200">
              <a:lnSpc>
                <a:spcPct val="80000"/>
              </a:lnSpc>
              <a:spcBef>
                <a:spcPts val="1500"/>
              </a:spcBef>
              <a:defRPr sz="3300" b="0">
                <a:solidFill>
                  <a:srgbClr val="ED361C"/>
                </a:solidFill>
                <a:latin typeface="HK Grotesk Pro Bold"/>
                <a:ea typeface="HK Grotesk Pro Bold"/>
                <a:cs typeface="HK Grotesk Pro Bold"/>
                <a:sym typeface="HK Grotesk Pro Bold"/>
              </a:defRPr>
            </a:lvl1pPr>
          </a:lstStyle>
          <a:p>
            <a:r>
              <a:rPr lang="es-ES" sz="4000" dirty="0"/>
              <a:t>CONCLUSIONES</a:t>
            </a:r>
            <a:endParaRPr sz="4000" dirty="0"/>
          </a:p>
        </p:txBody>
      </p:sp>
      <p:sp>
        <p:nvSpPr>
          <p:cNvPr id="252"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53"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71"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2" name="CuadroTexto 1">
            <a:extLst>
              <a:ext uri="{FF2B5EF4-FFF2-40B4-BE49-F238E27FC236}">
                <a16:creationId xmlns:a16="http://schemas.microsoft.com/office/drawing/2014/main" id="{B55EF99B-6E7B-4206-845A-A2FB6D5F9ACC}"/>
              </a:ext>
            </a:extLst>
          </p:cNvPr>
          <p:cNvSpPr txBox="1"/>
          <p:nvPr/>
        </p:nvSpPr>
        <p:spPr>
          <a:xfrm>
            <a:off x="1699260" y="2171320"/>
            <a:ext cx="13178790" cy="591614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342900" indent="-342900" algn="just">
              <a:buFont typeface="Arial" panose="020B0604020202020204" pitchFamily="34" charset="0"/>
              <a:buChar char="•"/>
            </a:pPr>
            <a:r>
              <a:rPr lang="es-MX" sz="2400" dirty="0">
                <a:latin typeface="Arial Nova Light" panose="020B0304020202020204" pitchFamily="34" charset="0"/>
              </a:rPr>
              <a:t>La recuperación internacional de activos ilícitos en general, y la recuperación vía el decomiso sin condena en particular, es uno de los grandes desafíos reportados por los países del GAFILAT. Sin embargo, el hecho de que 10 de los 18 países hayan adoptado y apliquen la acción de Extinción de dominio es, en sí mismo, un indicador del auge de este tipo de leyes en los países del GAFILAT. </a:t>
            </a:r>
          </a:p>
          <a:p>
            <a:pPr marL="342900" indent="-342900" algn="just">
              <a:buFont typeface="Arial" panose="020B0604020202020204" pitchFamily="34" charset="0"/>
              <a:buChar char="•"/>
            </a:pPr>
            <a:endParaRPr lang="es-MX" sz="2400" dirty="0">
              <a:latin typeface="Arial Nova Light" panose="020B0304020202020204" pitchFamily="34" charset="0"/>
            </a:endParaRPr>
          </a:p>
          <a:p>
            <a:pPr marL="342900" indent="-342900" algn="just">
              <a:buFont typeface="Arial" panose="020B0604020202020204" pitchFamily="34" charset="0"/>
              <a:buChar char="•"/>
            </a:pPr>
            <a:r>
              <a:rPr lang="es-MX" sz="2400" dirty="0">
                <a:latin typeface="Arial Nova Light" panose="020B0304020202020204" pitchFamily="34" charset="0"/>
              </a:rPr>
              <a:t>Uno de los retos de los países del GAFILAT en esta etapa de implementación de las leyes de decomiso sin condena es la puesta a disposición de recursos suficientes para implementar sistemas de decomiso sin condena efectivos, así como invertir suficientes recursos en la formación continua de los operadores de justicia de las diferentes instituciones intervinientes en el sistema judicial. </a:t>
            </a:r>
          </a:p>
          <a:p>
            <a:pPr marL="342900" indent="-342900" algn="just">
              <a:buFont typeface="Arial" panose="020B0604020202020204" pitchFamily="34" charset="0"/>
              <a:buChar char="•"/>
            </a:pPr>
            <a:endParaRPr lang="es-MX" sz="2400" dirty="0">
              <a:latin typeface="Arial Nova Light" panose="020B0304020202020204" pitchFamily="34" charset="0"/>
            </a:endParaRPr>
          </a:p>
          <a:p>
            <a:pPr marL="342900" indent="-342900" algn="just">
              <a:buFont typeface="Arial" panose="020B0604020202020204" pitchFamily="34" charset="0"/>
              <a:buChar char="•"/>
            </a:pPr>
            <a:r>
              <a:rPr lang="es-MX" sz="2400" dirty="0">
                <a:latin typeface="Arial Nova Light" panose="020B0304020202020204" pitchFamily="34" charset="0"/>
              </a:rPr>
              <a:t>Es preciso señalar que los nuevos estándares del GAFI, a través de la modificación de la Recomendación 38, buscan generalizar la cooperación judicial en casos de decomiso sin condena.</a:t>
            </a:r>
            <a:endParaRPr kumimoji="0" lang="es-MX" sz="2400" b="1" i="0" u="none" strike="noStrike" cap="none" spc="0" normalizeH="0" baseline="0" dirty="0">
              <a:ln>
                <a:noFill/>
              </a:ln>
              <a:solidFill>
                <a:srgbClr val="000000"/>
              </a:solidFill>
              <a:effectLst/>
              <a:uFillTx/>
              <a:latin typeface="Arial Nova Light" panose="020B0304020202020204" pitchFamily="34" charset="0"/>
              <a:sym typeface="Helvetica Neue"/>
            </a:endParaRPr>
          </a:p>
          <a:p>
            <a:pPr algn="l"/>
            <a:endParaRPr kumimoji="0" lang="es-PE"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50"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51" name="LOREM IPSUM LOREM IPSUM"/>
          <p:cNvSpPr txBox="1"/>
          <p:nvPr/>
        </p:nvSpPr>
        <p:spPr>
          <a:xfrm>
            <a:off x="1699260" y="1328979"/>
            <a:ext cx="5463540" cy="573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algn="l" defTabSz="457200">
              <a:lnSpc>
                <a:spcPct val="80000"/>
              </a:lnSpc>
              <a:spcBef>
                <a:spcPts val="1500"/>
              </a:spcBef>
              <a:defRPr sz="3300" b="0">
                <a:solidFill>
                  <a:srgbClr val="ED361C"/>
                </a:solidFill>
                <a:latin typeface="HK Grotesk Pro Bold"/>
                <a:ea typeface="HK Grotesk Pro Bold"/>
                <a:cs typeface="HK Grotesk Pro Bold"/>
                <a:sym typeface="HK Grotesk Pro Bold"/>
              </a:defRPr>
            </a:lvl1pPr>
          </a:lstStyle>
          <a:p>
            <a:r>
              <a:rPr lang="es-ES" sz="4000" dirty="0"/>
              <a:t>CONCLUSIONES</a:t>
            </a:r>
            <a:endParaRPr sz="4000" dirty="0"/>
          </a:p>
        </p:txBody>
      </p:sp>
      <p:sp>
        <p:nvSpPr>
          <p:cNvPr id="252"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53"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71"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2" name="CuadroTexto 1">
            <a:extLst>
              <a:ext uri="{FF2B5EF4-FFF2-40B4-BE49-F238E27FC236}">
                <a16:creationId xmlns:a16="http://schemas.microsoft.com/office/drawing/2014/main" id="{B55EF99B-6E7B-4206-845A-A2FB6D5F9ACC}"/>
              </a:ext>
            </a:extLst>
          </p:cNvPr>
          <p:cNvSpPr txBox="1"/>
          <p:nvPr/>
        </p:nvSpPr>
        <p:spPr>
          <a:xfrm>
            <a:off x="1699260" y="4102727"/>
            <a:ext cx="13178790" cy="176116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342900" indent="-342900" algn="just">
              <a:buFont typeface="Arial" panose="020B0604020202020204" pitchFamily="34" charset="0"/>
              <a:buChar char="•"/>
            </a:pPr>
            <a:endParaRPr lang="es-MX" sz="2200" dirty="0">
              <a:latin typeface="Arial Nova Light" panose="020B0304020202020204" pitchFamily="34" charset="0"/>
            </a:endParaRPr>
          </a:p>
          <a:p>
            <a:pPr marL="342900" indent="-342900" algn="just">
              <a:buFont typeface="Arial" panose="020B0604020202020204" pitchFamily="34" charset="0"/>
              <a:buChar char="•"/>
            </a:pPr>
            <a:r>
              <a:rPr lang="es-MX" sz="2200" dirty="0">
                <a:latin typeface="Arial Nova Light" panose="020B0304020202020204" pitchFamily="34" charset="0"/>
              </a:rPr>
              <a:t>En ese contexto, los países miembros del GAFILAT dan prioridad a la armonización de los modelos de decomiso sin condena, en particular a través de la promoción de la Ley Modelo de Extinción de dominio</a:t>
            </a:r>
          </a:p>
          <a:p>
            <a:pPr marL="342900" indent="-342900" algn="just">
              <a:buFont typeface="Arial" panose="020B0604020202020204" pitchFamily="34" charset="0"/>
              <a:buChar char="•"/>
            </a:pPr>
            <a:endParaRPr kumimoji="0" lang="es-MX" sz="2200" b="1" i="0" u="none" strike="noStrike" cap="none" spc="0" normalizeH="0" baseline="0" dirty="0">
              <a:ln>
                <a:noFill/>
              </a:ln>
              <a:solidFill>
                <a:srgbClr val="000000"/>
              </a:solidFill>
              <a:effectLst/>
              <a:uFillTx/>
              <a:latin typeface="Arial Nova Light" panose="020B0304020202020204" pitchFamily="34" charset="0"/>
              <a:sym typeface="Helvetica Neue"/>
            </a:endParaRPr>
          </a:p>
        </p:txBody>
      </p:sp>
    </p:spTree>
    <p:extLst>
      <p:ext uri="{BB962C8B-B14F-4D97-AF65-F5344CB8AC3E}">
        <p14:creationId xmlns:p14="http://schemas.microsoft.com/office/powerpoint/2010/main" val="329736702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dirty="0"/>
          </a:p>
        </p:txBody>
      </p:sp>
      <p:pic>
        <p:nvPicPr>
          <p:cNvPr id="128" name="Imagen" descr="Imagen"/>
          <p:cNvPicPr>
            <a:picLocks noChangeAspect="1"/>
          </p:cNvPicPr>
          <p:nvPr/>
        </p:nvPicPr>
        <p:blipFill>
          <a:blip r:embed="rId2"/>
          <a:stretch>
            <a:fillRect/>
          </a:stretch>
        </p:blipFill>
        <p:spPr>
          <a:xfrm>
            <a:off x="628904" y="396154"/>
            <a:ext cx="14865397" cy="568800"/>
          </a:xfrm>
          <a:prstGeom prst="rect">
            <a:avLst/>
          </a:prstGeom>
          <a:ln w="3175">
            <a:miter lim="400000"/>
          </a:ln>
        </p:spPr>
      </p:pic>
      <p:sp>
        <p:nvSpPr>
          <p:cNvPr id="129" name="Lorem Ipsum ha sido el texto de relleno estándar de las industrias desde el año 1500, cuando un impresor (N. delT.Lorem ipsum dolor sit amet,"/>
          <p:cNvSpPr txBox="1"/>
          <p:nvPr/>
        </p:nvSpPr>
        <p:spPr>
          <a:xfrm>
            <a:off x="7491046" y="2121826"/>
            <a:ext cx="7951019" cy="6839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nSpc>
                <a:spcPct val="100000"/>
              </a:lnSpc>
              <a:spcBef>
                <a:spcPts val="600"/>
              </a:spcBef>
            </a:pPr>
            <a:r>
              <a:rPr lang="es-ES" b="1" dirty="0">
                <a:solidFill>
                  <a:schemeClr val="tx1"/>
                </a:solidFill>
                <a:latin typeface="Arial Nova Light" panose="020B0304020202020204" pitchFamily="34" charset="0"/>
                <a:ea typeface="Arial Unicode MS" charset="-128"/>
                <a:cs typeface="+mn-cs"/>
                <a:sym typeface="Helvetica Neue"/>
              </a:rPr>
              <a:t>Flujos Financieros ilícitos estimados a USD 350,000’000.00 por año.  Recuperación del orden de 1% (GAFI / INTERPOL)</a:t>
            </a:r>
            <a:endParaRPr b="1" dirty="0">
              <a:solidFill>
                <a:schemeClr val="tx1"/>
              </a:solidFill>
              <a:latin typeface="Arial Nova Light" panose="020B0304020202020204" pitchFamily="34" charset="0"/>
              <a:ea typeface="Arial Unicode MS" charset="-128"/>
              <a:cs typeface="+mn-cs"/>
              <a:sym typeface="Helvetica Neue"/>
            </a:endParaRPr>
          </a:p>
        </p:txBody>
      </p:sp>
      <p:sp>
        <p:nvSpPr>
          <p:cNvPr id="130" name="LOREM IPSUM LOREM IPSUM LOREM IPSUM LOREM IPSUMLOREM  IPSUMLOREM IPSUM"/>
          <p:cNvSpPr txBox="1"/>
          <p:nvPr/>
        </p:nvSpPr>
        <p:spPr>
          <a:xfrm>
            <a:off x="952754" y="2194016"/>
            <a:ext cx="6168136" cy="165408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algn="just"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ES_tradnl" sz="3200" dirty="0">
                <a:solidFill>
                  <a:schemeClr val="tx1"/>
                </a:solidFill>
                <a:effectLst/>
                <a:latin typeface="Helvetica" pitchFamily="2" charset="0"/>
                <a:ea typeface="Calibri" panose="020F0502020204030204" pitchFamily="34" charset="0"/>
                <a:cs typeface="Times New Roman" panose="02020603050405020304" pitchFamily="18" charset="0"/>
              </a:rPr>
              <a:t>1. La criminalidad organizada y el tráfico de drogas en América Latina: un enfoque económico del problema </a:t>
            </a:r>
            <a:endParaRPr sz="3200" dirty="0">
              <a:solidFill>
                <a:schemeClr val="tx1"/>
              </a:solidFill>
              <a:latin typeface="Helvetica" pitchFamily="2" charset="0"/>
            </a:endParaRPr>
          </a:p>
        </p:txBody>
      </p:sp>
      <p:sp>
        <p:nvSpPr>
          <p:cNvPr id="131" name="Lorem Ipsum ha sido el texto de relleno estándar de las industrias desde el año 1500, cuando un impresor (N. delT.Lorem ipsum dolor sit amet,"/>
          <p:cNvSpPr txBox="1"/>
          <p:nvPr/>
        </p:nvSpPr>
        <p:spPr>
          <a:xfrm>
            <a:off x="7491046" y="2948282"/>
            <a:ext cx="7951019" cy="179963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s-ES" altLang="es-PE" b="1" dirty="0">
                <a:solidFill>
                  <a:schemeClr val="tx1"/>
                </a:solidFill>
                <a:latin typeface="Arial Nova Light" panose="020B0304020202020204" pitchFamily="34" charset="0"/>
                <a:ea typeface="Arial Unicode MS" charset="-128"/>
                <a:cs typeface="+mn-cs"/>
                <a:sym typeface="Helvetica Neue"/>
              </a:rPr>
              <a:t>Los países del Latam han realizados esfuerzos legislativos en los últimos 20 años </a:t>
            </a:r>
            <a:r>
              <a:rPr lang="es-ES_tradnl" altLang="es-PE" b="1" dirty="0">
                <a:solidFill>
                  <a:schemeClr val="tx1"/>
                </a:solidFill>
                <a:latin typeface="Arial Nova Light" panose="020B0304020202020204" pitchFamily="34" charset="0"/>
                <a:ea typeface="Arial Unicode MS" charset="-128"/>
                <a:cs typeface="+mn-cs"/>
                <a:sym typeface="Helvetica Neue"/>
              </a:rPr>
              <a:t>para recuperar activos procedentes de delitos graves como la corrupción, el tráfico ilícito de drogas y otras formas graves de criminalidad organizada.</a:t>
            </a:r>
            <a:r>
              <a:rPr lang="es-ES" altLang="es-PE" b="1" dirty="0">
                <a:solidFill>
                  <a:schemeClr val="tx1"/>
                </a:solidFill>
                <a:latin typeface="Arial Nova Light" panose="020B0304020202020204" pitchFamily="34" charset="0"/>
                <a:ea typeface="Arial Unicode MS" charset="-128"/>
                <a:cs typeface="+mn-cs"/>
                <a:sym typeface="Helvetica Neue"/>
              </a:rPr>
              <a:t> </a:t>
            </a:r>
          </a:p>
          <a:p>
            <a:pPr algn="just">
              <a:lnSpc>
                <a:spcPct val="100000"/>
              </a:lnSpc>
            </a:pPr>
            <a:endParaRPr lang="es-PE" altLang="es-PE" dirty="0">
              <a:sym typeface="Helvetica Neue"/>
            </a:endParaRPr>
          </a:p>
        </p:txBody>
      </p:sp>
      <p:sp>
        <p:nvSpPr>
          <p:cNvPr id="132" name="Lorem Ipsum ha sido el texto de relleno estándar de las industrias desde el año 1500, cuando un impresor (N. delT.Lorem ipsum dolor sit amet,"/>
          <p:cNvSpPr txBox="1"/>
          <p:nvPr/>
        </p:nvSpPr>
        <p:spPr>
          <a:xfrm>
            <a:off x="7491046" y="4249019"/>
            <a:ext cx="7951019" cy="160727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pPr>
            <a:r>
              <a:rPr lang="es-ES_tradnl" altLang="es-PE" b="1" dirty="0">
                <a:solidFill>
                  <a:schemeClr val="tx1"/>
                </a:solidFill>
                <a:latin typeface="Arial Nova Light" panose="020B0304020202020204" pitchFamily="34" charset="0"/>
                <a:ea typeface="Arial Unicode MS" charset="-128"/>
                <a:cs typeface="+mn-cs"/>
              </a:rPr>
              <a:t>Un tema central ha sido el decomiso no basado en condena (decomiso sin condena), que permite la recuperación de activos ilícitos fuera del proceso penal, a través de un proceso judicial independiente que aplica normas civiles y se dirige contra el activo mismo (in rem). </a:t>
            </a:r>
            <a:endParaRPr lang="es-PE" altLang="es-PE" b="1" dirty="0">
              <a:solidFill>
                <a:schemeClr val="tx1"/>
              </a:solidFill>
              <a:latin typeface="Arial Nova Light" panose="020B0304020202020204" pitchFamily="34" charset="0"/>
              <a:ea typeface="Arial Unicode MS" charset="-128"/>
              <a:cs typeface="+mn-cs"/>
            </a:endParaRPr>
          </a:p>
        </p:txBody>
      </p:sp>
      <p:sp>
        <p:nvSpPr>
          <p:cNvPr id="133" name="Lorem Ipsum ha sido el texto de relleno estándar de las industrias desde el año 1500, cuando un impresor (N. delT.Lorem ipsum dolor sit amet,"/>
          <p:cNvSpPr txBox="1"/>
          <p:nvPr/>
        </p:nvSpPr>
        <p:spPr>
          <a:xfrm>
            <a:off x="7261928" y="5917418"/>
            <a:ext cx="8232373" cy="191505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marL="457200" algn="just">
              <a:lnSpc>
                <a:spcPct val="100000"/>
              </a:lnSpc>
            </a:pPr>
            <a:r>
              <a:rPr lang="es-ES_tradnl" b="1" dirty="0">
                <a:solidFill>
                  <a:schemeClr val="tx1"/>
                </a:solidFill>
                <a:latin typeface="Arial Nova Light" panose="020B0304020202020204" pitchFamily="34" charset="0"/>
                <a:ea typeface="Arial Unicode MS" charset="-128"/>
                <a:cs typeface="+mn-cs"/>
              </a:rPr>
              <a:t>Los Estados de Latam muestran una firme voluntad política de seguir construyendo un sistema regional eficaz para combatir la perniciosa delincuencia financiera. </a:t>
            </a:r>
            <a:r>
              <a:rPr lang="es-ES" b="1" dirty="0">
                <a:solidFill>
                  <a:schemeClr val="tx1"/>
                </a:solidFill>
                <a:latin typeface="Arial Nova Light" panose="020B0304020202020204" pitchFamily="34" charset="0"/>
                <a:ea typeface="Arial Unicode MS" charset="-128"/>
                <a:cs typeface="+mn-cs"/>
              </a:rPr>
              <a:t>Ratificación de convenciones internacionales: CNUCC, Palermo, Viena. L</a:t>
            </a:r>
            <a:r>
              <a:rPr lang="es-ES_tradnl" b="1" dirty="0">
                <a:solidFill>
                  <a:schemeClr val="tx1"/>
                </a:solidFill>
                <a:latin typeface="Arial Nova Light" panose="020B0304020202020204" pitchFamily="34" charset="0"/>
                <a:ea typeface="Arial Unicode MS" charset="-128"/>
                <a:cs typeface="+mn-cs"/>
              </a:rPr>
              <a:t>a mayoría de los Estados adhieren y aplican las recomendaciones de organizaciones normativas como el GAFI y su organización regional (GAFILAT)</a:t>
            </a:r>
            <a:endParaRPr lang="en-PE" b="1" dirty="0">
              <a:solidFill>
                <a:schemeClr val="tx1"/>
              </a:solidFill>
              <a:latin typeface="Arial Nova Light" panose="020B0304020202020204" pitchFamily="34" charset="0"/>
              <a:ea typeface="Arial Unicode MS" charset="-128"/>
              <a:cs typeface="+mn-cs"/>
            </a:endParaRPr>
          </a:p>
        </p:txBody>
      </p:sp>
      <p:sp>
        <p:nvSpPr>
          <p:cNvPr id="134" name="Rectángulo"/>
          <p:cNvSpPr/>
          <p:nvPr/>
        </p:nvSpPr>
        <p:spPr>
          <a:xfrm>
            <a:off x="10236200" y="-10901"/>
            <a:ext cx="2137569" cy="377429"/>
          </a:xfrm>
          <a:prstGeom prst="rect">
            <a:avLst/>
          </a:prstGeom>
          <a:solidFill>
            <a:schemeClr val="accent5">
              <a:hueOff val="-82419"/>
              <a:satOff val="-9513"/>
              <a:lumOff val="-16343"/>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7"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142" name="Lorem Ipsum ha sido el texto de relleno estándar de las industrias desde el año 1500, cuando un impresor (N. delT.Lorem ipsum dolor sit amet,"/>
          <p:cNvSpPr txBox="1"/>
          <p:nvPr/>
        </p:nvSpPr>
        <p:spPr>
          <a:xfrm>
            <a:off x="1625765" y="2938260"/>
            <a:ext cx="5382431" cy="54967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dirty="0"/>
          </a:p>
        </p:txBody>
      </p:sp>
      <p:sp>
        <p:nvSpPr>
          <p:cNvPr id="143" name="Lorem Ipsum ha sido el texto de relleno estándar de las industrias desde el año 1500, cuando un impresor (N. delT.Lorem ipsum dolor sit amet,"/>
          <p:cNvSpPr txBox="1"/>
          <p:nvPr/>
        </p:nvSpPr>
        <p:spPr>
          <a:xfrm>
            <a:off x="1625765" y="4576560"/>
            <a:ext cx="5382431" cy="54967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lang="es-ES" dirty="0"/>
          </a:p>
        </p:txBody>
      </p:sp>
      <p:sp>
        <p:nvSpPr>
          <p:cNvPr id="144" name="Lorem Ipsum ha sido el texto de relleno estándar de las industrias desde el año 1500, cuando un impresor (N. delT.Lorem ipsum dolor sit amet,"/>
          <p:cNvSpPr txBox="1"/>
          <p:nvPr/>
        </p:nvSpPr>
        <p:spPr>
          <a:xfrm>
            <a:off x="1625765" y="6263882"/>
            <a:ext cx="5382431" cy="54967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lang="es-ES" dirty="0"/>
          </a:p>
        </p:txBody>
      </p:sp>
      <p:sp>
        <p:nvSpPr>
          <p:cNvPr id="145" name="Lorem Ipsum ha sido el texto de relleno estándar de las industrias desde el año 1500, cuando un impresor (N. delT.Lorem ipsum dolor sit amet,"/>
          <p:cNvSpPr txBox="1"/>
          <p:nvPr/>
        </p:nvSpPr>
        <p:spPr>
          <a:xfrm>
            <a:off x="9437308" y="2938260"/>
            <a:ext cx="5382430" cy="54967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dirty="0"/>
          </a:p>
        </p:txBody>
      </p:sp>
      <p:sp>
        <p:nvSpPr>
          <p:cNvPr id="146" name="Lorem Ipsum ha sido el texto de relleno estándar de las industrias desde el año 1500, cuando un impresor (N. delT.Lorem ipsum dolor sit amet,"/>
          <p:cNvSpPr txBox="1"/>
          <p:nvPr/>
        </p:nvSpPr>
        <p:spPr>
          <a:xfrm>
            <a:off x="9437308" y="4576560"/>
            <a:ext cx="5382430" cy="54967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marL="0" indent="0">
              <a:buNone/>
            </a:pPr>
            <a:endParaRPr lang="es-ES" dirty="0"/>
          </a:p>
        </p:txBody>
      </p:sp>
      <p:sp>
        <p:nvSpPr>
          <p:cNvPr id="147" name="Lorem Ipsum ha sido el texto de relleno estándar de las industrias desde el año 1500, cuando un impresor (N. delT.Lorem ipsum dolor sit amet,"/>
          <p:cNvSpPr txBox="1"/>
          <p:nvPr/>
        </p:nvSpPr>
        <p:spPr>
          <a:xfrm>
            <a:off x="9437308" y="6263882"/>
            <a:ext cx="5382430" cy="54967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endParaRPr dirty="0"/>
          </a:p>
        </p:txBody>
      </p:sp>
      <p:sp>
        <p:nvSpPr>
          <p:cNvPr id="148" name="LOREM IPSUM LOREM IPSUM LOREM IPSUMLOREM IPSUMLOREM  IPSUMLOREM IPSUM"/>
          <p:cNvSpPr txBox="1"/>
          <p:nvPr/>
        </p:nvSpPr>
        <p:spPr>
          <a:xfrm>
            <a:off x="1676400" y="1452784"/>
            <a:ext cx="5801960" cy="39643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p>
            <a:pPr algn="l"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endParaRPr dirty="0"/>
          </a:p>
        </p:txBody>
      </p:sp>
      <p:sp>
        <p:nvSpPr>
          <p:cNvPr id="149"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0"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1"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rPr dirty="0"/>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rPr dirty="0"/>
              <a:t>REUNIÓN PRESENCIAL DE AGENCIAS DE DROGAS UE/CELAC EN BRUSELAS.</a:t>
            </a:r>
          </a:p>
        </p:txBody>
      </p:sp>
      <p:sp>
        <p:nvSpPr>
          <p:cNvPr id="3" name="TextBox 2">
            <a:extLst>
              <a:ext uri="{FF2B5EF4-FFF2-40B4-BE49-F238E27FC236}">
                <a16:creationId xmlns:a16="http://schemas.microsoft.com/office/drawing/2014/main" id="{4AC2EFD5-E572-440C-9DA5-3332620FADA2}"/>
              </a:ext>
            </a:extLst>
          </p:cNvPr>
          <p:cNvSpPr txBox="1"/>
          <p:nvPr/>
        </p:nvSpPr>
        <p:spPr>
          <a:xfrm>
            <a:off x="1248789" y="1849217"/>
            <a:ext cx="5598151" cy="255454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a:r>
              <a:rPr lang="es-ES_tradnl" sz="3200" b="0" dirty="0">
                <a:solidFill>
                  <a:schemeClr val="tx1"/>
                </a:solidFill>
                <a:latin typeface="Helvetica" pitchFamily="2" charset="0"/>
                <a:cs typeface="Times New Roman" panose="02020603050405020304" pitchFamily="18" charset="0"/>
              </a:rPr>
              <a:t>2. La respuesta del legislador latinoamericano. </a:t>
            </a:r>
          </a:p>
          <a:p>
            <a:pPr lvl="0" algn="just"/>
            <a:r>
              <a:rPr lang="es-ES_tradnl" sz="3200" b="0" dirty="0">
                <a:solidFill>
                  <a:schemeClr val="tx1"/>
                </a:solidFill>
                <a:latin typeface="Helvetica" pitchFamily="2" charset="0"/>
                <a:cs typeface="Times New Roman" panose="02020603050405020304" pitchFamily="18" charset="0"/>
              </a:rPr>
              <a:t>Los diferentes enfoques. </a:t>
            </a:r>
          </a:p>
          <a:p>
            <a:pPr lvl="0" algn="just"/>
            <a:r>
              <a:rPr lang="es-ES_tradnl" sz="3200" b="0" dirty="0">
                <a:solidFill>
                  <a:schemeClr val="tx1"/>
                </a:solidFill>
                <a:latin typeface="Helvetica" pitchFamily="2" charset="0"/>
                <a:cs typeface="Times New Roman" panose="02020603050405020304" pitchFamily="18" charset="0"/>
              </a:rPr>
              <a:t>La Ley modelo de UNODC sobre decomiso sin condena</a:t>
            </a:r>
            <a:endParaRPr lang="en-PE" sz="3200" b="0" dirty="0">
              <a:solidFill>
                <a:schemeClr val="tx1"/>
              </a:solidFill>
              <a:latin typeface="Helvetica"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0C338465-DB85-5A65-C443-A272F36E1165}"/>
              </a:ext>
            </a:extLst>
          </p:cNvPr>
          <p:cNvSpPr txBox="1"/>
          <p:nvPr/>
        </p:nvSpPr>
        <p:spPr>
          <a:xfrm>
            <a:off x="7450370" y="1849216"/>
            <a:ext cx="7341378" cy="522813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algn="just">
              <a:defRPr/>
            </a:pPr>
            <a:r>
              <a:rPr lang="es-ES_tradnl" sz="2200" dirty="0">
                <a:solidFill>
                  <a:schemeClr val="tx1"/>
                </a:solidFill>
                <a:latin typeface="Arial Nova Light" panose="020B0304020202020204" pitchFamily="34" charset="0"/>
                <a:ea typeface="Arial Unicode MS" charset="-128"/>
                <a:cs typeface="+mn-cs"/>
              </a:rPr>
              <a:t>Desarrollo de una Ley Modelo regional sobre Extinción de dominio por la Oficina de las Naciones Unidas contra la Droga y el Delito (UNODC, por sus siglas en inglés), indican que el decomiso sin condena es un mecanismo que puede consolidar los principios básicos del estado de derecho.</a:t>
            </a:r>
          </a:p>
          <a:p>
            <a:pPr algn="just">
              <a:defRPr/>
            </a:pPr>
            <a:endParaRPr lang="es-ES_tradnl" sz="2200" dirty="0">
              <a:solidFill>
                <a:schemeClr val="tx1"/>
              </a:solidFill>
              <a:latin typeface="Arial Nova Light" panose="020B0304020202020204" pitchFamily="34" charset="0"/>
              <a:ea typeface="Arial Unicode MS" charset="-128"/>
              <a:cs typeface="+mn-cs"/>
            </a:endParaRPr>
          </a:p>
          <a:p>
            <a:pPr algn="just">
              <a:lnSpc>
                <a:spcPct val="132000"/>
              </a:lnSpc>
              <a:defRPr/>
            </a:pPr>
            <a:r>
              <a:rPr lang="es-ES_tradnl" sz="2200" dirty="0">
                <a:solidFill>
                  <a:schemeClr val="tx1"/>
                </a:solidFill>
                <a:latin typeface="Arial Nova Light" panose="020B0304020202020204" pitchFamily="34" charset="0"/>
                <a:ea typeface="Arial Unicode MS" charset="-128"/>
                <a:cs typeface="+mn-cs"/>
              </a:rPr>
              <a:t>Los mecanismos de decomiso sin condena existentes en los países miembros del GAFILAT pueden agruparse en tres modelos principales: </a:t>
            </a:r>
            <a:endParaRPr lang="es-PE" sz="2200" dirty="0">
              <a:solidFill>
                <a:schemeClr val="tx1"/>
              </a:solidFill>
              <a:latin typeface="Arial Nova Light" panose="020B0304020202020204" pitchFamily="34" charset="0"/>
              <a:ea typeface="Arial Unicode MS" charset="-128"/>
              <a:cs typeface="+mn-cs"/>
            </a:endParaRPr>
          </a:p>
          <a:p>
            <a:pPr marL="342900" indent="-342900" algn="just">
              <a:lnSpc>
                <a:spcPct val="132000"/>
              </a:lnSpc>
              <a:buFont typeface="Symbol" panose="05050102010706020507" pitchFamily="18" charset="2"/>
              <a:buChar char=""/>
              <a:defRPr/>
            </a:pPr>
            <a:r>
              <a:rPr lang="es-ES_tradnl" sz="2200" dirty="0">
                <a:solidFill>
                  <a:schemeClr val="tx1"/>
                </a:solidFill>
                <a:latin typeface="Arial Nova Light" panose="020B0304020202020204" pitchFamily="34" charset="0"/>
                <a:ea typeface="Arial Unicode MS" charset="-128"/>
                <a:cs typeface="+mn-cs"/>
              </a:rPr>
              <a:t>Decomiso sin condena dentro o vinculado a un proceso penal;</a:t>
            </a:r>
            <a:endParaRPr lang="es-PE" sz="2200" dirty="0">
              <a:solidFill>
                <a:schemeClr val="tx1"/>
              </a:solidFill>
              <a:latin typeface="Arial Nova Light" panose="020B0304020202020204" pitchFamily="34" charset="0"/>
              <a:ea typeface="Arial Unicode MS" charset="-128"/>
              <a:cs typeface="+mn-cs"/>
            </a:endParaRPr>
          </a:p>
          <a:p>
            <a:pPr marL="342900" indent="-342900" algn="just">
              <a:lnSpc>
                <a:spcPct val="132000"/>
              </a:lnSpc>
              <a:buFont typeface="Symbol" panose="05050102010706020507" pitchFamily="18" charset="2"/>
              <a:buChar char=""/>
              <a:defRPr/>
            </a:pPr>
            <a:r>
              <a:rPr lang="es-ES_tradnl" sz="2200" dirty="0">
                <a:solidFill>
                  <a:schemeClr val="tx1"/>
                </a:solidFill>
                <a:latin typeface="Arial Nova Light" panose="020B0304020202020204" pitchFamily="34" charset="0"/>
                <a:ea typeface="Arial Unicode MS" charset="-128"/>
                <a:cs typeface="+mn-cs"/>
              </a:rPr>
              <a:t>Decomiso sin condena en el ámbito civil o administrativo; </a:t>
            </a:r>
            <a:endParaRPr lang="es-PE" sz="2200" dirty="0">
              <a:solidFill>
                <a:schemeClr val="tx1"/>
              </a:solidFill>
              <a:latin typeface="Arial Nova Light" panose="020B0304020202020204" pitchFamily="34" charset="0"/>
              <a:ea typeface="Arial Unicode MS" charset="-128"/>
              <a:cs typeface="+mn-cs"/>
            </a:endParaRPr>
          </a:p>
          <a:p>
            <a:pPr marL="342900" indent="-342900" algn="just">
              <a:lnSpc>
                <a:spcPct val="132000"/>
              </a:lnSpc>
              <a:buFont typeface="Symbol" panose="05050102010706020507" pitchFamily="18" charset="2"/>
              <a:buChar char=""/>
              <a:defRPr/>
            </a:pPr>
            <a:r>
              <a:rPr lang="es-ES_tradnl" sz="2200" dirty="0">
                <a:solidFill>
                  <a:schemeClr val="tx1"/>
                </a:solidFill>
                <a:latin typeface="Arial Nova Light" panose="020B0304020202020204" pitchFamily="34" charset="0"/>
                <a:ea typeface="Arial Unicode MS" charset="-128"/>
                <a:cs typeface="+mn-cs"/>
              </a:rPr>
              <a:t>Extinción de dominio.</a:t>
            </a:r>
            <a:endParaRPr lang="es-PE" sz="2200" dirty="0">
              <a:solidFill>
                <a:schemeClr val="tx1"/>
              </a:solidFill>
              <a:latin typeface="Arial Nova Light" panose="020B0304020202020204" pitchFamily="34" charset="0"/>
              <a:ea typeface="Arial Unicode MS" charset="-128"/>
              <a:cs typeface="+mn-cs"/>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uadroTexto 1">
            <a:extLst>
              <a:ext uri="{FF2B5EF4-FFF2-40B4-BE49-F238E27FC236}">
                <a16:creationId xmlns:a16="http://schemas.microsoft.com/office/drawing/2014/main" id="{CDF1A111-8478-38B9-5E74-321FAFF01FDD}"/>
              </a:ext>
            </a:extLst>
          </p:cNvPr>
          <p:cNvSpPr txBox="1">
            <a:spLocks noChangeArrowheads="1"/>
          </p:cNvSpPr>
          <p:nvPr/>
        </p:nvSpPr>
        <p:spPr bwMode="auto">
          <a:xfrm>
            <a:off x="1293275" y="1452129"/>
            <a:ext cx="7897002" cy="588623"/>
          </a:xfrm>
          <a:prstGeom prst="rect">
            <a:avLst/>
          </a:prstGeom>
          <a:noFill/>
          <a:ln w="9525">
            <a:solidFill>
              <a:srgbClr val="00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s-ES" altLang="es-PE" sz="3225">
                <a:solidFill>
                  <a:schemeClr val="tx1"/>
                </a:solidFill>
                <a:latin typeface="Arial Nova Light" panose="020F0302020204030204" pitchFamily="34" charset="0"/>
              </a:rPr>
              <a:t>Ley Modelo de Extinción de Dominio</a:t>
            </a:r>
            <a:endParaRPr lang="es-PE" altLang="es-PE" sz="3225">
              <a:solidFill>
                <a:schemeClr val="tx1"/>
              </a:solidFill>
              <a:latin typeface="Arial Nova Light" panose="020F0302020204030204" pitchFamily="34" charset="0"/>
            </a:endParaRPr>
          </a:p>
        </p:txBody>
      </p:sp>
      <p:sp>
        <p:nvSpPr>
          <p:cNvPr id="3" name="CuadroTexto 2">
            <a:extLst>
              <a:ext uri="{FF2B5EF4-FFF2-40B4-BE49-F238E27FC236}">
                <a16:creationId xmlns:a16="http://schemas.microsoft.com/office/drawing/2014/main" id="{93E90F30-0AA1-485C-8BC7-2902FD313491}"/>
              </a:ext>
            </a:extLst>
          </p:cNvPr>
          <p:cNvSpPr txBox="1"/>
          <p:nvPr/>
        </p:nvSpPr>
        <p:spPr>
          <a:xfrm>
            <a:off x="7871102" y="2998105"/>
            <a:ext cx="6909197" cy="4401205"/>
          </a:xfrm>
          <a:prstGeom prst="rect">
            <a:avLst/>
          </a:prstGeom>
          <a:noFill/>
        </p:spPr>
        <p:txBody>
          <a:bodyPr>
            <a:spAutoFit/>
          </a:bodyPr>
          <a:lstStyle/>
          <a:p>
            <a:pPr algn="just">
              <a:defRPr/>
            </a:pPr>
            <a:r>
              <a:rPr lang="es-ES_tradnl" sz="2800" dirty="0">
                <a:solidFill>
                  <a:schemeClr val="tx1"/>
                </a:solidFill>
                <a:latin typeface="Arial Nova Light" panose="020B0304020202020204" pitchFamily="34" charset="0"/>
                <a:ea typeface="Arial Unicode MS" charset="-128"/>
                <a:cs typeface="+mn-cs"/>
              </a:rPr>
              <a:t>Una Ley Modelo en el 2011 introdujo una vía alternativa para decomisar activos originados en delitos graves como la corrupción, el lavado de activos, el narcotráfico y la delincuencia organizada, entre otros.</a:t>
            </a:r>
          </a:p>
          <a:p>
            <a:pPr algn="just">
              <a:defRPr/>
            </a:pPr>
            <a:endParaRPr lang="es-ES_tradnl" sz="2800" dirty="0">
              <a:solidFill>
                <a:schemeClr val="tx1"/>
              </a:solidFill>
              <a:latin typeface="Arial Nova Light" panose="020B0304020202020204" pitchFamily="34" charset="0"/>
              <a:ea typeface="Arial Unicode MS" charset="-128"/>
              <a:cs typeface="+mn-cs"/>
            </a:endParaRPr>
          </a:p>
          <a:p>
            <a:pPr algn="just">
              <a:defRPr/>
            </a:pPr>
            <a:r>
              <a:rPr lang="es-MX" sz="2800" spc="16" dirty="0">
                <a:solidFill>
                  <a:schemeClr val="tx1"/>
                </a:solidFill>
                <a:latin typeface="Arial Nova Light" panose="020B0304020202020204" pitchFamily="34" charset="0"/>
                <a:ea typeface="MS Mincho" panose="02020609040205080304" pitchFamily="49" charset="-128"/>
                <a:cs typeface="+mn-cs"/>
              </a:rPr>
              <a:t>La UNODC trabaja actualmente en una nueva versión de la Ley Modelo sobre Extinción de dominio.</a:t>
            </a:r>
            <a:endParaRPr lang="es-PE" sz="2800" spc="16" dirty="0">
              <a:solidFill>
                <a:schemeClr val="tx1"/>
              </a:solidFill>
              <a:latin typeface="Arial Nova Light" panose="020B0304020202020204" pitchFamily="34" charset="0"/>
              <a:ea typeface="MS Mincho" panose="02020609040205080304" pitchFamily="49" charset="-128"/>
              <a:cs typeface="+mn-cs"/>
            </a:endParaRPr>
          </a:p>
        </p:txBody>
      </p:sp>
      <p:pic>
        <p:nvPicPr>
          <p:cNvPr id="13316" name="Picture 2">
            <a:extLst>
              <a:ext uri="{FF2B5EF4-FFF2-40B4-BE49-F238E27FC236}">
                <a16:creationId xmlns:a16="http://schemas.microsoft.com/office/drawing/2014/main" id="{9C613612-ADC4-B027-8BBD-D0F40F804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209" y="3622583"/>
            <a:ext cx="5611939" cy="207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a:extLst>
              <a:ext uri="{FF2B5EF4-FFF2-40B4-BE49-F238E27FC236}">
                <a16:creationId xmlns:a16="http://schemas.microsoft.com/office/drawing/2014/main" id="{6B6E6A53-767F-CC39-9951-A10F18D9E31C}"/>
              </a:ext>
            </a:extLst>
          </p:cNvPr>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dirty="0"/>
          </a:p>
        </p:txBody>
      </p:sp>
      <p:pic>
        <p:nvPicPr>
          <p:cNvPr id="6" name="Imagen" descr="Imagen">
            <a:extLst>
              <a:ext uri="{FF2B5EF4-FFF2-40B4-BE49-F238E27FC236}">
                <a16:creationId xmlns:a16="http://schemas.microsoft.com/office/drawing/2014/main" id="{6A4E8F7D-D56B-D4BA-7BBE-41E266158DF3}"/>
              </a:ext>
            </a:extLst>
          </p:cNvPr>
          <p:cNvPicPr>
            <a:picLocks noChangeAspect="1"/>
          </p:cNvPicPr>
          <p:nvPr/>
        </p:nvPicPr>
        <p:blipFill>
          <a:blip r:embed="rId3"/>
          <a:stretch>
            <a:fillRect/>
          </a:stretch>
        </p:blipFill>
        <p:spPr>
          <a:xfrm>
            <a:off x="628904" y="396154"/>
            <a:ext cx="14865397" cy="568800"/>
          </a:xfrm>
          <a:prstGeom prst="rect">
            <a:avLst/>
          </a:prstGeom>
          <a:ln w="3175">
            <a:miter lim="400000"/>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dirty="0"/>
          </a:p>
        </p:txBody>
      </p:sp>
      <p:pic>
        <p:nvPicPr>
          <p:cNvPr id="156"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157" name="Lorem Ipsum ha sido el texto de relleno estándar de las industrias desde el año 1500, cuando un impresor (N. delT.Lorem ipsum dolor sit amet,"/>
          <p:cNvSpPr txBox="1"/>
          <p:nvPr/>
        </p:nvSpPr>
        <p:spPr>
          <a:xfrm>
            <a:off x="7759130" y="1961682"/>
            <a:ext cx="6888497" cy="528520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3900"/>
              </a:lnSpc>
              <a:spcBef>
                <a:spcPts val="1500"/>
              </a:spcBef>
              <a:buSzPct val="125000"/>
              <a:buChar char="•"/>
              <a:defRPr sz="1700"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s-ES" sz="2800" b="1" dirty="0">
                <a:solidFill>
                  <a:schemeClr val="tx1"/>
                </a:solidFill>
                <a:latin typeface="Arial Nova Light" panose="020B0304020202020204" pitchFamily="34" charset="0"/>
                <a:ea typeface="Arial Unicode MS" charset="-128"/>
                <a:cs typeface="+mn-cs"/>
              </a:rPr>
              <a:t>Aumento inmediato en los ratios de recuperación de activos.</a:t>
            </a:r>
          </a:p>
          <a:p>
            <a:pPr>
              <a:lnSpc>
                <a:spcPct val="100000"/>
              </a:lnSpc>
              <a:spcBef>
                <a:spcPts val="600"/>
              </a:spcBef>
            </a:pPr>
            <a:endParaRPr lang="es-ES" sz="2800" b="1" dirty="0">
              <a:solidFill>
                <a:schemeClr val="tx1"/>
              </a:solidFill>
              <a:latin typeface="Arial Nova Light" panose="020B0304020202020204" pitchFamily="34" charset="0"/>
              <a:ea typeface="Arial Unicode MS" charset="-128"/>
              <a:cs typeface="+mn-cs"/>
            </a:endParaRPr>
          </a:p>
          <a:p>
            <a:pPr>
              <a:lnSpc>
                <a:spcPct val="100000"/>
              </a:lnSpc>
              <a:spcBef>
                <a:spcPts val="600"/>
              </a:spcBef>
            </a:pPr>
            <a:r>
              <a:rPr lang="es-ES" sz="2800" b="1" dirty="0">
                <a:solidFill>
                  <a:schemeClr val="tx1"/>
                </a:solidFill>
                <a:latin typeface="Arial Nova Light" panose="020B0304020202020204" pitchFamily="34" charset="0"/>
                <a:ea typeface="Arial Unicode MS" charset="-128"/>
              </a:rPr>
              <a:t>Retos en su implementación.</a:t>
            </a:r>
          </a:p>
          <a:p>
            <a:pPr algn="just">
              <a:lnSpc>
                <a:spcPct val="100000"/>
              </a:lnSpc>
              <a:spcBef>
                <a:spcPts val="600"/>
              </a:spcBef>
            </a:pPr>
            <a:endParaRPr lang="es-ES" sz="2800" b="1" dirty="0">
              <a:solidFill>
                <a:schemeClr val="tx1"/>
              </a:solidFill>
              <a:latin typeface="Arial Nova Light" panose="020B0304020202020204" pitchFamily="34" charset="0"/>
              <a:ea typeface="Arial Unicode MS" charset="-128"/>
            </a:endParaRPr>
          </a:p>
          <a:p>
            <a:pPr algn="just">
              <a:lnSpc>
                <a:spcPct val="100000"/>
              </a:lnSpc>
              <a:spcBef>
                <a:spcPts val="600"/>
              </a:spcBef>
            </a:pPr>
            <a:r>
              <a:rPr lang="es-MX" sz="2800" b="1" dirty="0">
                <a:solidFill>
                  <a:schemeClr val="tx1"/>
                </a:solidFill>
                <a:latin typeface="Arial Nova Light" panose="020B0304020202020204" pitchFamily="34" charset="0"/>
                <a:ea typeface="Arial Unicode MS" charset="-128"/>
              </a:rPr>
              <a:t>Complejidad técnicas y logísticas de un proceso nuevo.</a:t>
            </a:r>
          </a:p>
          <a:p>
            <a:pPr>
              <a:lnSpc>
                <a:spcPct val="100000"/>
              </a:lnSpc>
              <a:spcBef>
                <a:spcPts val="600"/>
              </a:spcBef>
            </a:pPr>
            <a:endParaRPr lang="es-MX" sz="2800" b="1" dirty="0">
              <a:solidFill>
                <a:schemeClr val="tx1"/>
              </a:solidFill>
              <a:latin typeface="Arial Nova Light" panose="020B0304020202020204" pitchFamily="34" charset="0"/>
              <a:ea typeface="Arial Unicode MS" charset="-128"/>
            </a:endParaRPr>
          </a:p>
          <a:p>
            <a:pPr algn="just">
              <a:lnSpc>
                <a:spcPct val="100000"/>
              </a:lnSpc>
              <a:spcBef>
                <a:spcPts val="600"/>
              </a:spcBef>
            </a:pPr>
            <a:r>
              <a:rPr lang="es-MX" sz="2800" b="1" dirty="0">
                <a:solidFill>
                  <a:schemeClr val="tx1"/>
                </a:solidFill>
                <a:latin typeface="Arial Nova Light" panose="020B0304020202020204" pitchFamily="34" charset="0"/>
                <a:ea typeface="Arial Unicode MS" charset="-128"/>
              </a:rPr>
              <a:t>Diversidad en los estándares aplicables y derechos humanos.</a:t>
            </a:r>
            <a:endParaRPr lang="es-ES" sz="2800" b="1" dirty="0">
              <a:solidFill>
                <a:schemeClr val="tx1"/>
              </a:solidFill>
              <a:latin typeface="Arial Nova Light" panose="020B0304020202020204" pitchFamily="34" charset="0"/>
              <a:ea typeface="Arial Unicode MS" charset="-128"/>
              <a:cs typeface="+mn-cs"/>
            </a:endParaRPr>
          </a:p>
          <a:p>
            <a:pPr>
              <a:lnSpc>
                <a:spcPct val="100000"/>
              </a:lnSpc>
              <a:spcBef>
                <a:spcPts val="600"/>
              </a:spcBef>
            </a:pPr>
            <a:endParaRPr sz="2400" b="1" dirty="0">
              <a:solidFill>
                <a:schemeClr val="tx1"/>
              </a:solidFill>
              <a:latin typeface="Arial Nova Light" panose="020B0304020202020204" pitchFamily="34" charset="0"/>
              <a:ea typeface="Arial Unicode MS" charset="-128"/>
              <a:cs typeface="+mn-cs"/>
            </a:endParaRPr>
          </a:p>
        </p:txBody>
      </p:sp>
      <p:sp>
        <p:nvSpPr>
          <p:cNvPr id="162"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63"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71" name="Texto"/>
          <p:cNvSpPr txBox="1"/>
          <p:nvPr/>
        </p:nvSpPr>
        <p:spPr>
          <a:xfrm>
            <a:off x="1416562" y="3204633"/>
            <a:ext cx="976876" cy="550334"/>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2" name="Texto"/>
          <p:cNvSpPr txBox="1"/>
          <p:nvPr/>
        </p:nvSpPr>
        <p:spPr>
          <a:xfrm>
            <a:off x="4832862" y="3204633"/>
            <a:ext cx="976876" cy="550334"/>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3" name="Texto"/>
          <p:cNvSpPr txBox="1"/>
          <p:nvPr/>
        </p:nvSpPr>
        <p:spPr>
          <a:xfrm>
            <a:off x="8249162" y="3204633"/>
            <a:ext cx="976876" cy="550334"/>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4" name="Texto"/>
          <p:cNvSpPr txBox="1"/>
          <p:nvPr/>
        </p:nvSpPr>
        <p:spPr>
          <a:xfrm>
            <a:off x="1416562" y="6481344"/>
            <a:ext cx="976876" cy="550335"/>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5" name="Texto"/>
          <p:cNvSpPr txBox="1"/>
          <p:nvPr/>
        </p:nvSpPr>
        <p:spPr>
          <a:xfrm>
            <a:off x="4832862" y="6481344"/>
            <a:ext cx="976876" cy="550335"/>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6" name="Texto"/>
          <p:cNvSpPr txBox="1"/>
          <p:nvPr/>
        </p:nvSpPr>
        <p:spPr>
          <a:xfrm>
            <a:off x="8249162" y="6481344"/>
            <a:ext cx="976876" cy="550335"/>
          </a:xfrm>
          <a:prstGeom prst="rect">
            <a:avLst/>
          </a:prstGeom>
          <a:ln w="3175">
            <a:miter lim="400000"/>
          </a:ln>
        </p:spPr>
        <p:txBody>
          <a:bodyPr wrap="none" lIns="33866" tIns="33866" rIns="33866" bIns="33866" anchor="ctr">
            <a:spAutoFit/>
          </a:bodyPr>
          <a:lstStyle/>
          <a:p>
            <a:pPr>
              <a:defRPr sz="2900" b="0">
                <a:latin typeface="HK Grotesk Pro Medium"/>
                <a:ea typeface="HK Grotesk Pro Medium"/>
                <a:cs typeface="HK Grotesk Pro Medium"/>
                <a:sym typeface="HK Grotesk Pro Medium"/>
              </a:defRPr>
            </a:pPr>
            <a:endParaRPr/>
          </a:p>
        </p:txBody>
      </p:sp>
      <p:sp>
        <p:nvSpPr>
          <p:cNvPr id="177"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rPr dirty="0"/>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rPr dirty="0"/>
              <a:t>REUNIÓN PRESENCIAL DE AGENCIAS DE DROGAS UE/CELAC EN BRUSELAS.</a:t>
            </a:r>
          </a:p>
        </p:txBody>
      </p:sp>
      <p:sp>
        <p:nvSpPr>
          <p:cNvPr id="2" name="TextBox 1">
            <a:extLst>
              <a:ext uri="{FF2B5EF4-FFF2-40B4-BE49-F238E27FC236}">
                <a16:creationId xmlns:a16="http://schemas.microsoft.com/office/drawing/2014/main" id="{597AB61F-1316-7E07-6140-42B53F902091}"/>
              </a:ext>
            </a:extLst>
          </p:cNvPr>
          <p:cNvSpPr txBox="1"/>
          <p:nvPr/>
        </p:nvSpPr>
        <p:spPr>
          <a:xfrm>
            <a:off x="1610155" y="3423030"/>
            <a:ext cx="5624318" cy="105327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lvl="0"/>
            <a:r>
              <a:rPr lang="es-ES_tradnl" sz="3200" b="0" dirty="0">
                <a:solidFill>
                  <a:schemeClr val="tx1"/>
                </a:solidFill>
                <a:latin typeface="Helvetica" pitchFamily="2" charset="0"/>
                <a:cs typeface="Times New Roman" panose="02020603050405020304" pitchFamily="18" charset="0"/>
              </a:rPr>
              <a:t>3. La extinción de dominio: estado de la cuestión</a:t>
            </a:r>
            <a:endParaRPr lang="en-PE" sz="3200" b="0" dirty="0">
              <a:solidFill>
                <a:schemeClr val="tx1"/>
              </a:solidFill>
              <a:latin typeface="Helvetica" pitchFamily="2" charset="0"/>
              <a:cs typeface="Times New Roman" panose="02020603050405020304" pitchFamily="18"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n 1">
            <a:extLst>
              <a:ext uri="{FF2B5EF4-FFF2-40B4-BE49-F238E27FC236}">
                <a16:creationId xmlns:a16="http://schemas.microsoft.com/office/drawing/2014/main" id="{A05A7EF0-3D8A-3F23-0CB2-B43B2BB56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092"/>
          <a:stretch>
            <a:fillRect/>
          </a:stretch>
        </p:blipFill>
        <p:spPr bwMode="auto">
          <a:xfrm>
            <a:off x="4364183" y="1295401"/>
            <a:ext cx="10870195" cy="637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Imagen 4">
            <a:extLst>
              <a:ext uri="{FF2B5EF4-FFF2-40B4-BE49-F238E27FC236}">
                <a16:creationId xmlns:a16="http://schemas.microsoft.com/office/drawing/2014/main" id="{DD10EE01-803F-1C7B-B924-3F6BC295B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081" y="2887579"/>
            <a:ext cx="2037689" cy="336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descr="Imagen">
            <a:extLst>
              <a:ext uri="{FF2B5EF4-FFF2-40B4-BE49-F238E27FC236}">
                <a16:creationId xmlns:a16="http://schemas.microsoft.com/office/drawing/2014/main" id="{98205FC0-FAA9-74DD-3A8D-7A5B67AAE726}"/>
              </a:ext>
            </a:extLst>
          </p:cNvPr>
          <p:cNvPicPr>
            <a:picLocks noChangeAspect="1"/>
          </p:cNvPicPr>
          <p:nvPr/>
        </p:nvPicPr>
        <p:blipFill>
          <a:blip r:embed="rId4"/>
          <a:stretch>
            <a:fillRect/>
          </a:stretch>
        </p:blipFill>
        <p:spPr>
          <a:xfrm>
            <a:off x="628904" y="396154"/>
            <a:ext cx="14865397" cy="568800"/>
          </a:xfrm>
          <a:prstGeom prst="rect">
            <a:avLst/>
          </a:prstGeom>
          <a:ln w="3175">
            <a:miter lim="400000"/>
          </a:ln>
        </p:spPr>
      </p:pic>
      <p:sp>
        <p:nvSpPr>
          <p:cNvPr id="3" name="Rectángulo">
            <a:extLst>
              <a:ext uri="{FF2B5EF4-FFF2-40B4-BE49-F238E27FC236}">
                <a16:creationId xmlns:a16="http://schemas.microsoft.com/office/drawing/2014/main" id="{F004A058-6E67-401C-B90A-C04055C0E057}"/>
              </a:ext>
            </a:extLst>
          </p:cNvPr>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uadroTexto 1">
            <a:extLst>
              <a:ext uri="{FF2B5EF4-FFF2-40B4-BE49-F238E27FC236}">
                <a16:creationId xmlns:a16="http://schemas.microsoft.com/office/drawing/2014/main" id="{5DBF56E0-682E-BF3C-816C-24B09E1001B8}"/>
              </a:ext>
            </a:extLst>
          </p:cNvPr>
          <p:cNvSpPr txBox="1">
            <a:spLocks noChangeArrowheads="1"/>
          </p:cNvSpPr>
          <p:nvPr/>
        </p:nvSpPr>
        <p:spPr bwMode="auto">
          <a:xfrm>
            <a:off x="1411031" y="1710286"/>
            <a:ext cx="7083271" cy="588623"/>
          </a:xfrm>
          <a:prstGeom prst="rect">
            <a:avLst/>
          </a:prstGeom>
          <a:noFill/>
          <a:ln w="9525">
            <a:solidFill>
              <a:srgbClr val="00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s-ES" altLang="es-PE" sz="3225">
                <a:solidFill>
                  <a:schemeClr val="tx1"/>
                </a:solidFill>
                <a:latin typeface="Arial Nova Light" panose="020F0302020204030204" pitchFamily="34" charset="0"/>
              </a:rPr>
              <a:t>Ley Modelo de Extinción de Dominio</a:t>
            </a:r>
            <a:endParaRPr lang="es-PE" altLang="es-PE" sz="3225">
              <a:solidFill>
                <a:schemeClr val="tx1"/>
              </a:solidFill>
              <a:latin typeface="Arial Nova Light" panose="020F0302020204030204" pitchFamily="34" charset="0"/>
            </a:endParaRPr>
          </a:p>
        </p:txBody>
      </p:sp>
      <p:sp>
        <p:nvSpPr>
          <p:cNvPr id="3" name="CuadroTexto 2">
            <a:extLst>
              <a:ext uri="{FF2B5EF4-FFF2-40B4-BE49-F238E27FC236}">
                <a16:creationId xmlns:a16="http://schemas.microsoft.com/office/drawing/2014/main" id="{329CAA3C-F821-457F-BE77-AC5B9702BC2D}"/>
              </a:ext>
            </a:extLst>
          </p:cNvPr>
          <p:cNvSpPr txBox="1"/>
          <p:nvPr/>
        </p:nvSpPr>
        <p:spPr>
          <a:xfrm>
            <a:off x="1341678" y="3306667"/>
            <a:ext cx="7383222" cy="2573782"/>
          </a:xfrm>
          <a:prstGeom prst="rect">
            <a:avLst/>
          </a:prstGeom>
          <a:noFill/>
        </p:spPr>
        <p:txBody>
          <a:bodyPr wrap="square">
            <a:spAutoFit/>
          </a:bodyPr>
          <a:lstStyle/>
          <a:p>
            <a:pPr algn="just">
              <a:defRPr/>
            </a:pPr>
            <a:r>
              <a:rPr lang="es-ES_tradnl" sz="3225" dirty="0">
                <a:solidFill>
                  <a:schemeClr val="tx1"/>
                </a:solidFill>
                <a:latin typeface="Arial Nova Light" panose="020B0304020202020204" pitchFamily="34" charset="0"/>
                <a:ea typeface="Arial Unicode MS" charset="-128"/>
                <a:cs typeface="+mn-cs"/>
              </a:rPr>
              <a:t>La Extinción de dominio es la tipología predominante 11 de los 18 países de </a:t>
            </a:r>
            <a:r>
              <a:rPr lang="es-ES_tradnl" sz="3225" dirty="0" err="1">
                <a:solidFill>
                  <a:schemeClr val="tx1"/>
                </a:solidFill>
                <a:latin typeface="Arial Nova Light" panose="020B0304020202020204" pitchFamily="34" charset="0"/>
                <a:ea typeface="Arial Unicode MS" charset="-128"/>
                <a:cs typeface="+mn-cs"/>
              </a:rPr>
              <a:t>latAm</a:t>
            </a:r>
            <a:r>
              <a:rPr lang="es-ES_tradnl" sz="3225" dirty="0">
                <a:solidFill>
                  <a:schemeClr val="tx1"/>
                </a:solidFill>
                <a:latin typeface="Arial Nova Light" panose="020B0304020202020204" pitchFamily="34" charset="0"/>
                <a:ea typeface="Arial Unicode MS" charset="-128"/>
                <a:cs typeface="+mn-cs"/>
              </a:rPr>
              <a:t> y se presenta como la respuesta del legislador latinoamericano a la creciente criminalidad económica. </a:t>
            </a:r>
            <a:endParaRPr lang="es-PE" sz="3225" spc="16" dirty="0">
              <a:ea typeface="MS Mincho" panose="02020609040205080304" pitchFamily="49" charset="-128"/>
              <a:cs typeface="+mn-cs"/>
            </a:endParaRPr>
          </a:p>
        </p:txBody>
      </p:sp>
      <p:pic>
        <p:nvPicPr>
          <p:cNvPr id="12292" name="Gráfico 5" descr="América del Sur">
            <a:extLst>
              <a:ext uri="{FF2B5EF4-FFF2-40B4-BE49-F238E27FC236}">
                <a16:creationId xmlns:a16="http://schemas.microsoft.com/office/drawing/2014/main" id="{A8968D52-2CB0-7BF7-834D-B98AB2453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098" y="3283627"/>
            <a:ext cx="2477993" cy="247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Imagen 4">
            <a:extLst>
              <a:ext uri="{FF2B5EF4-FFF2-40B4-BE49-F238E27FC236}">
                <a16:creationId xmlns:a16="http://schemas.microsoft.com/office/drawing/2014/main" id="{C9CC7033-DF69-9015-BE28-705AE508B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5383" y="3007896"/>
            <a:ext cx="2037689" cy="336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descr="Imagen">
            <a:extLst>
              <a:ext uri="{FF2B5EF4-FFF2-40B4-BE49-F238E27FC236}">
                <a16:creationId xmlns:a16="http://schemas.microsoft.com/office/drawing/2014/main" id="{A5D02BC8-D72C-444D-96DE-0BC21E17241E}"/>
              </a:ext>
            </a:extLst>
          </p:cNvPr>
          <p:cNvPicPr>
            <a:picLocks noChangeAspect="1"/>
          </p:cNvPicPr>
          <p:nvPr/>
        </p:nvPicPr>
        <p:blipFill>
          <a:blip r:embed="rId4"/>
          <a:stretch>
            <a:fillRect/>
          </a:stretch>
        </p:blipFill>
        <p:spPr>
          <a:xfrm>
            <a:off x="628904" y="396154"/>
            <a:ext cx="14807692" cy="566592"/>
          </a:xfrm>
          <a:prstGeom prst="rect">
            <a:avLst/>
          </a:prstGeom>
          <a:ln w="3175">
            <a:miter lim="400000"/>
          </a:ln>
        </p:spPr>
      </p:pic>
      <p:sp>
        <p:nvSpPr>
          <p:cNvPr id="5" name="Rectángulo">
            <a:extLst>
              <a:ext uri="{FF2B5EF4-FFF2-40B4-BE49-F238E27FC236}">
                <a16:creationId xmlns:a16="http://schemas.microsoft.com/office/drawing/2014/main" id="{6D097D42-F926-324E-5B7E-1176FF923D73}"/>
              </a:ext>
            </a:extLst>
          </p:cNvPr>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uadroTexto 1">
            <a:extLst>
              <a:ext uri="{FF2B5EF4-FFF2-40B4-BE49-F238E27FC236}">
                <a16:creationId xmlns:a16="http://schemas.microsoft.com/office/drawing/2014/main" id="{521D12B6-AA54-A314-1315-BE5BEFA1D2A4}"/>
              </a:ext>
            </a:extLst>
          </p:cNvPr>
          <p:cNvSpPr txBox="1">
            <a:spLocks noChangeArrowheads="1"/>
          </p:cNvSpPr>
          <p:nvPr/>
        </p:nvSpPr>
        <p:spPr bwMode="auto">
          <a:xfrm>
            <a:off x="5334000" y="2021562"/>
            <a:ext cx="9410699" cy="445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ES_tradnl" altLang="es-PE" sz="2580" dirty="0">
                <a:latin typeface="Arial Nova Light" panose="020F0302020204030204" pitchFamily="34" charset="0"/>
                <a:ea typeface="MS Mincho" panose="02020609040205080304" pitchFamily="49" charset="-128"/>
                <a:cs typeface="Times New Roman (Body CS)" charset="0"/>
              </a:rPr>
              <a:t>Concepto: Según el artículo 1 de la nueva versión de la Ley Modelo sobre Extinción de dominio del 2022, la extinción de dominio es “una consecuencia jurídico patrimonial que implica la transferencia del dominio en favor del Estado, de bienes o derechos patrimoniales vinculados por origen o destinación a actividades ilícitas, sin que haya lugar a contraprestación o compensación en beneficio de su titular.</a:t>
            </a:r>
          </a:p>
          <a:p>
            <a:pPr algn="just"/>
            <a:endParaRPr lang="es-ES_tradnl" altLang="es-PE" sz="2580" dirty="0">
              <a:latin typeface="Arial Nova Light" panose="020F0302020204030204" pitchFamily="34" charset="0"/>
              <a:ea typeface="MS Mincho" panose="02020609040205080304" pitchFamily="49" charset="-128"/>
              <a:cs typeface="Times New Roman (Body CS)" charset="0"/>
            </a:endParaRPr>
          </a:p>
          <a:p>
            <a:pPr algn="just"/>
            <a:r>
              <a:rPr lang="es-ES_tradnl" altLang="es-PE" sz="2580" dirty="0">
                <a:latin typeface="Arial Nova Light" panose="020F0302020204030204" pitchFamily="34" charset="0"/>
                <a:ea typeface="MS Mincho" panose="02020609040205080304" pitchFamily="49" charset="-128"/>
                <a:cs typeface="Times New Roman (Body CS)" charset="0"/>
              </a:rPr>
              <a:t>La finalidad de la Extinción de dominio no es punitiva ya que no tiene por objeto castigar al infractor ni se pronuncia sobre los aspectos de su culpabilidad</a:t>
            </a:r>
            <a:endParaRPr lang="es-PE" altLang="es-PE" sz="2580" dirty="0">
              <a:latin typeface="Arial Nova Light" panose="020F0302020204030204" pitchFamily="34" charset="0"/>
              <a:ea typeface="MS Mincho" panose="02020609040205080304" pitchFamily="49" charset="-128"/>
              <a:cs typeface="Times New Roman (Body CS)" charset="0"/>
            </a:endParaRPr>
          </a:p>
        </p:txBody>
      </p:sp>
      <p:pic>
        <p:nvPicPr>
          <p:cNvPr id="14339" name="Gráfico 4" descr="Aula">
            <a:extLst>
              <a:ext uri="{FF2B5EF4-FFF2-40B4-BE49-F238E27FC236}">
                <a16:creationId xmlns:a16="http://schemas.microsoft.com/office/drawing/2014/main" id="{59405AF5-271F-F94B-9F6C-56A6DC714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197" y="2939370"/>
            <a:ext cx="2711853" cy="271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descr="Imagen">
            <a:extLst>
              <a:ext uri="{FF2B5EF4-FFF2-40B4-BE49-F238E27FC236}">
                <a16:creationId xmlns:a16="http://schemas.microsoft.com/office/drawing/2014/main" id="{DB128397-EF4C-E5D8-F36D-6C2E68D8E61A}"/>
              </a:ext>
            </a:extLst>
          </p:cNvPr>
          <p:cNvPicPr>
            <a:picLocks noChangeAspect="1"/>
          </p:cNvPicPr>
          <p:nvPr/>
        </p:nvPicPr>
        <p:blipFill>
          <a:blip r:embed="rId3"/>
          <a:stretch>
            <a:fillRect/>
          </a:stretch>
        </p:blipFill>
        <p:spPr>
          <a:xfrm>
            <a:off x="628904" y="396154"/>
            <a:ext cx="14865397" cy="568800"/>
          </a:xfrm>
          <a:prstGeom prst="rect">
            <a:avLst/>
          </a:prstGeom>
          <a:ln w="3175">
            <a:miter lim="400000"/>
          </a:ln>
        </p:spPr>
      </p:pic>
      <p:sp>
        <p:nvSpPr>
          <p:cNvPr id="3" name="Rectángulo">
            <a:extLst>
              <a:ext uri="{FF2B5EF4-FFF2-40B4-BE49-F238E27FC236}">
                <a16:creationId xmlns:a16="http://schemas.microsoft.com/office/drawing/2014/main" id="{7BFE1401-78A2-8915-1CA5-CCA248474630}"/>
              </a:ext>
            </a:extLst>
          </p:cNvPr>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uadroTexto 1">
            <a:extLst>
              <a:ext uri="{FF2B5EF4-FFF2-40B4-BE49-F238E27FC236}">
                <a16:creationId xmlns:a16="http://schemas.microsoft.com/office/drawing/2014/main" id="{7F2D382B-7F83-56F0-B1D5-CA0FDC096F3D}"/>
              </a:ext>
            </a:extLst>
          </p:cNvPr>
          <p:cNvSpPr txBox="1">
            <a:spLocks noChangeArrowheads="1"/>
          </p:cNvSpPr>
          <p:nvPr/>
        </p:nvSpPr>
        <p:spPr bwMode="auto">
          <a:xfrm>
            <a:off x="1394157" y="1427306"/>
            <a:ext cx="7661813" cy="58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lgDash"/>
                <a:miter lim="800000"/>
                <a:headEnd/>
                <a:tailEnd/>
              </a14:hiddenLine>
            </a:ext>
          </a:extLst>
        </p:spPr>
        <p:txBody>
          <a:bodyPr>
            <a:spAutoFit/>
          </a:bodyPr>
          <a:lstStyle/>
          <a:p>
            <a:r>
              <a:rPr lang="es-ES" altLang="es-PE" sz="3225" dirty="0">
                <a:solidFill>
                  <a:schemeClr val="tx1"/>
                </a:solidFill>
                <a:latin typeface="Arial Nova Light" panose="020F0302020204030204" pitchFamily="34" charset="0"/>
              </a:rPr>
              <a:t>Activos sujetos a Extinción de dominio </a:t>
            </a:r>
            <a:endParaRPr lang="es-PE" altLang="es-PE" sz="3225" dirty="0">
              <a:solidFill>
                <a:schemeClr val="tx1"/>
              </a:solidFill>
              <a:latin typeface="Arial Nova Light" panose="020F0302020204030204" pitchFamily="34" charset="0"/>
            </a:endParaRPr>
          </a:p>
        </p:txBody>
      </p:sp>
      <p:sp>
        <p:nvSpPr>
          <p:cNvPr id="12291" name="CuadroTexto 4">
            <a:extLst>
              <a:ext uri="{FF2B5EF4-FFF2-40B4-BE49-F238E27FC236}">
                <a16:creationId xmlns:a16="http://schemas.microsoft.com/office/drawing/2014/main" id="{F82EA689-6CC1-45E0-AC8E-EBE968520AEA}"/>
              </a:ext>
            </a:extLst>
          </p:cNvPr>
          <p:cNvSpPr txBox="1">
            <a:spLocks noChangeArrowheads="1"/>
          </p:cNvSpPr>
          <p:nvPr/>
        </p:nvSpPr>
        <p:spPr bwMode="auto">
          <a:xfrm>
            <a:off x="2578330" y="3243921"/>
            <a:ext cx="4032020" cy="871019"/>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s-ES_tradnl" altLang="es-PE" sz="2258" dirty="0">
                <a:solidFill>
                  <a:srgbClr val="000000"/>
                </a:solidFill>
                <a:latin typeface="Arial Nova Light" panose="020B0304020202020204" pitchFamily="34" charset="0"/>
                <a:ea typeface="MS Mincho" panose="02020609040205080304" pitchFamily="49" charset="-128"/>
              </a:rPr>
              <a:t>Productos o efectos (directos e indirectos) del delito</a:t>
            </a:r>
          </a:p>
        </p:txBody>
      </p:sp>
      <p:sp>
        <p:nvSpPr>
          <p:cNvPr id="6" name="CuadroTexto 5">
            <a:extLst>
              <a:ext uri="{FF2B5EF4-FFF2-40B4-BE49-F238E27FC236}">
                <a16:creationId xmlns:a16="http://schemas.microsoft.com/office/drawing/2014/main" id="{FBD16FBE-400F-4BB8-8E4C-C168E91AA208}"/>
              </a:ext>
            </a:extLst>
          </p:cNvPr>
          <p:cNvSpPr txBox="1"/>
          <p:nvPr/>
        </p:nvSpPr>
        <p:spPr>
          <a:xfrm>
            <a:off x="7601215" y="2426163"/>
            <a:ext cx="6530331" cy="2516363"/>
          </a:xfrm>
          <a:prstGeom prst="roundRect">
            <a:avLst/>
          </a:prstGeom>
        </p:spPr>
        <p:style>
          <a:lnRef idx="2">
            <a:schemeClr val="accent2"/>
          </a:lnRef>
          <a:fillRef idx="1">
            <a:schemeClr val="lt1"/>
          </a:fillRef>
          <a:effectRef idx="0">
            <a:schemeClr val="accent2"/>
          </a:effectRef>
          <a:fontRef idx="minor">
            <a:schemeClr val="dk1"/>
          </a:fontRef>
        </p:style>
        <p:txBody>
          <a:bodyPr>
            <a:spAutoFit/>
          </a:bodyPr>
          <a:lstStyle/>
          <a:p>
            <a:pPr marL="460772" indent="-460772" algn="just">
              <a:lnSpc>
                <a:spcPct val="132000"/>
              </a:lnSpc>
              <a:buFont typeface="Arial" panose="020B0604020202020204" pitchFamily="34" charset="0"/>
              <a:buChar char="•"/>
              <a:defRPr/>
            </a:pPr>
            <a:r>
              <a:rPr lang="es-ES_tradnl" sz="2258" dirty="0">
                <a:solidFill>
                  <a:srgbClr val="000000"/>
                </a:solidFill>
                <a:latin typeface="Arial Nova Light" panose="020B0304020202020204" pitchFamily="34" charset="0"/>
                <a:ea typeface="MS Mincho" panose="02020609040205080304" pitchFamily="49" charset="-128"/>
              </a:rPr>
              <a:t>Objetos del delito </a:t>
            </a:r>
            <a:r>
              <a:rPr lang="es-ES_tradnl" sz="2258" spc="16" dirty="0">
                <a:solidFill>
                  <a:srgbClr val="000000"/>
                </a:solidFill>
                <a:latin typeface="Arial Nova Light" panose="020B0304020202020204" pitchFamily="34" charset="0"/>
                <a:ea typeface="MS Mincho" panose="02020609040205080304" pitchFamily="49" charset="-128"/>
                <a:cs typeface="Arial" panose="020B0604020202020204" pitchFamily="34" charset="0"/>
              </a:rPr>
              <a:t>(</a:t>
            </a:r>
            <a:r>
              <a:rPr lang="es-ES_tradnl" sz="2258" i="1" spc="16" dirty="0" err="1">
                <a:solidFill>
                  <a:srgbClr val="000000"/>
                </a:solidFill>
                <a:latin typeface="Arial Nova Light" panose="020B0304020202020204" pitchFamily="34" charset="0"/>
                <a:ea typeface="MS Mincho" panose="02020609040205080304" pitchFamily="49" charset="-128"/>
                <a:cs typeface="Arial" panose="020B0604020202020204" pitchFamily="34" charset="0"/>
              </a:rPr>
              <a:t>objectum</a:t>
            </a:r>
            <a:r>
              <a:rPr lang="es-ES_tradnl" sz="2258" i="1" spc="16" dirty="0">
                <a:solidFill>
                  <a:srgbClr val="000000"/>
                </a:solidFill>
                <a:latin typeface="Arial Nova Light" panose="020B0304020202020204" pitchFamily="34" charset="0"/>
                <a:ea typeface="MS Mincho" panose="02020609040205080304" pitchFamily="49" charset="-128"/>
                <a:cs typeface="Arial" panose="020B0604020202020204" pitchFamily="34" charset="0"/>
              </a:rPr>
              <a:t> </a:t>
            </a:r>
            <a:r>
              <a:rPr lang="es-ES_tradnl" sz="2258" i="1" spc="16" dirty="0" err="1">
                <a:solidFill>
                  <a:srgbClr val="000000"/>
                </a:solidFill>
                <a:latin typeface="Arial Nova Light" panose="020B0304020202020204" pitchFamily="34" charset="0"/>
                <a:ea typeface="MS Mincho" panose="02020609040205080304" pitchFamily="49" charset="-128"/>
                <a:cs typeface="Arial" panose="020B0604020202020204" pitchFamily="34" charset="0"/>
              </a:rPr>
              <a:t>scaeleris</a:t>
            </a:r>
            <a:r>
              <a:rPr lang="es-ES_tradnl" sz="2258" spc="16" dirty="0">
                <a:solidFill>
                  <a:srgbClr val="000000"/>
                </a:solidFill>
                <a:latin typeface="Arial Nova Light" panose="020B0304020202020204" pitchFamily="34" charset="0"/>
                <a:ea typeface="MS Mincho" panose="02020609040205080304" pitchFamily="49" charset="-128"/>
                <a:cs typeface="Arial" panose="020B0604020202020204" pitchFamily="34" charset="0"/>
              </a:rPr>
              <a:t>)</a:t>
            </a:r>
            <a:r>
              <a:rPr lang="es-PE" sz="2258" spc="16" dirty="0">
                <a:latin typeface="Arial Nova Light" panose="020B0304020202020204" pitchFamily="34" charset="0"/>
                <a:ea typeface="MS Mincho" panose="02020609040205080304" pitchFamily="49" charset="-128"/>
                <a:cs typeface="Arial" panose="020B0604020202020204" pitchFamily="34" charset="0"/>
              </a:rPr>
              <a:t>,</a:t>
            </a:r>
          </a:p>
          <a:p>
            <a:pPr marL="460772" indent="-460772" algn="just">
              <a:lnSpc>
                <a:spcPct val="132000"/>
              </a:lnSpc>
              <a:buFont typeface="Arial" panose="020B0604020202020204" pitchFamily="34" charset="0"/>
              <a:buChar char="•"/>
              <a:defRPr/>
            </a:pPr>
            <a:r>
              <a:rPr lang="es-ES_tradnl" sz="2258" spc="16" dirty="0">
                <a:solidFill>
                  <a:srgbClr val="000000"/>
                </a:solidFill>
                <a:latin typeface="Arial Nova Light" panose="020B0304020202020204" pitchFamily="34" charset="0"/>
                <a:ea typeface="MS Mincho" panose="02020609040205080304" pitchFamily="49" charset="-128"/>
                <a:cs typeface="Arial" panose="020B0604020202020204" pitchFamily="34" charset="0"/>
              </a:rPr>
              <a:t>Productos del delito (</a:t>
            </a:r>
            <a:r>
              <a:rPr lang="es-ES_tradnl" sz="2258" i="1" spc="16" dirty="0" err="1">
                <a:solidFill>
                  <a:srgbClr val="000000"/>
                </a:solidFill>
                <a:latin typeface="Arial Nova Light" panose="020B0304020202020204" pitchFamily="34" charset="0"/>
                <a:ea typeface="MS Mincho" panose="02020609040205080304" pitchFamily="49" charset="-128"/>
                <a:cs typeface="Arial" panose="020B0604020202020204" pitchFamily="34" charset="0"/>
              </a:rPr>
              <a:t>producta</a:t>
            </a:r>
            <a:r>
              <a:rPr lang="es-ES_tradnl" sz="2258" i="1" spc="16" dirty="0">
                <a:solidFill>
                  <a:srgbClr val="000000"/>
                </a:solidFill>
                <a:latin typeface="Arial Nova Light" panose="020B0304020202020204" pitchFamily="34" charset="0"/>
                <a:ea typeface="MS Mincho" panose="02020609040205080304" pitchFamily="49" charset="-128"/>
                <a:cs typeface="Arial" panose="020B0604020202020204" pitchFamily="34" charset="0"/>
              </a:rPr>
              <a:t> </a:t>
            </a:r>
            <a:r>
              <a:rPr lang="es-ES_tradnl" sz="2258" i="1" spc="16" dirty="0" err="1">
                <a:solidFill>
                  <a:srgbClr val="000000"/>
                </a:solidFill>
                <a:latin typeface="Arial Nova Light" panose="020B0304020202020204" pitchFamily="34" charset="0"/>
                <a:ea typeface="MS Mincho" panose="02020609040205080304" pitchFamily="49" charset="-128"/>
                <a:cs typeface="Arial" panose="020B0604020202020204" pitchFamily="34" charset="0"/>
              </a:rPr>
              <a:t>scaeleris</a:t>
            </a:r>
            <a:r>
              <a:rPr lang="es-ES_tradnl" sz="2258" spc="16" dirty="0">
                <a:solidFill>
                  <a:srgbClr val="000000"/>
                </a:solidFill>
                <a:latin typeface="Arial Nova Light" panose="020B0304020202020204" pitchFamily="34" charset="0"/>
                <a:ea typeface="MS Mincho" panose="02020609040205080304" pitchFamily="49" charset="-128"/>
                <a:cs typeface="Arial" panose="020B0604020202020204" pitchFamily="34" charset="0"/>
              </a:rPr>
              <a:t>)</a:t>
            </a:r>
            <a:r>
              <a:rPr lang="es-PE" sz="2258" spc="16" dirty="0">
                <a:latin typeface="Arial Nova Light" panose="020B0304020202020204" pitchFamily="34" charset="0"/>
                <a:ea typeface="MS Mincho" panose="02020609040205080304" pitchFamily="49" charset="-128"/>
                <a:cs typeface="Arial" panose="020B0604020202020204" pitchFamily="34" charset="0"/>
              </a:rPr>
              <a:t>,</a:t>
            </a:r>
          </a:p>
          <a:p>
            <a:pPr marL="460772" indent="-460772" algn="just">
              <a:lnSpc>
                <a:spcPct val="132000"/>
              </a:lnSpc>
              <a:buFont typeface="Arial" panose="020B0604020202020204" pitchFamily="34" charset="0"/>
              <a:buChar char="•"/>
              <a:defRPr/>
            </a:pPr>
            <a:r>
              <a:rPr lang="es-ES_tradnl" sz="2258" spc="16" dirty="0">
                <a:solidFill>
                  <a:srgbClr val="000000"/>
                </a:solidFill>
                <a:latin typeface="Arial Nova Light" panose="020B0304020202020204" pitchFamily="34" charset="0"/>
                <a:ea typeface="MS Mincho" panose="02020609040205080304" pitchFamily="49" charset="-128"/>
                <a:cs typeface="Arial" panose="020B0604020202020204" pitchFamily="34" charset="0"/>
              </a:rPr>
              <a:t>Beneficios o ganancias del producto del delito</a:t>
            </a:r>
            <a:endParaRPr lang="es-PE" sz="2258" spc="16" dirty="0">
              <a:latin typeface="Arial Nova Light" panose="020B0304020202020204" pitchFamily="34" charset="0"/>
              <a:ea typeface="MS Mincho" panose="02020609040205080304" pitchFamily="49" charset="-128"/>
              <a:cs typeface="Times New Roman (Body CS)"/>
            </a:endParaRPr>
          </a:p>
          <a:p>
            <a:pPr marL="460772" indent="-460772" algn="just">
              <a:buFont typeface="Arial" panose="020B0604020202020204" pitchFamily="34" charset="0"/>
              <a:buChar char="•"/>
              <a:defRPr/>
            </a:pPr>
            <a:r>
              <a:rPr lang="es-ES_tradnl" sz="2258" spc="16" dirty="0">
                <a:solidFill>
                  <a:srgbClr val="000000"/>
                </a:solidFill>
                <a:latin typeface="Arial Nova Light" panose="020B0304020202020204" pitchFamily="34" charset="0"/>
                <a:ea typeface="MS Mincho" panose="02020609040205080304" pitchFamily="49" charset="-128"/>
                <a:cs typeface="Arial" panose="020B0604020202020204" pitchFamily="34" charset="0"/>
              </a:rPr>
              <a:t>Activos subrogados </a:t>
            </a:r>
          </a:p>
        </p:txBody>
      </p:sp>
      <p:sp>
        <p:nvSpPr>
          <p:cNvPr id="12293" name="CuadroTexto 6">
            <a:extLst>
              <a:ext uri="{FF2B5EF4-FFF2-40B4-BE49-F238E27FC236}">
                <a16:creationId xmlns:a16="http://schemas.microsoft.com/office/drawing/2014/main" id="{E0FC2296-6A3E-4CD3-9B83-E899575507B5}"/>
              </a:ext>
            </a:extLst>
          </p:cNvPr>
          <p:cNvSpPr txBox="1">
            <a:spLocks noChangeArrowheads="1"/>
          </p:cNvSpPr>
          <p:nvPr/>
        </p:nvSpPr>
        <p:spPr bwMode="auto">
          <a:xfrm>
            <a:off x="2578330" y="6254928"/>
            <a:ext cx="4032020" cy="486588"/>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s-ES_tradnl" altLang="es-PE" sz="2258" dirty="0">
                <a:solidFill>
                  <a:srgbClr val="000000"/>
                </a:solidFill>
                <a:latin typeface="Arial Nova Light" panose="020B0304020202020204" pitchFamily="34" charset="0"/>
                <a:ea typeface="MS Mincho" panose="02020609040205080304" pitchFamily="49" charset="-128"/>
              </a:rPr>
              <a:t>Instrumentos del delito</a:t>
            </a:r>
          </a:p>
        </p:txBody>
      </p:sp>
      <p:sp>
        <p:nvSpPr>
          <p:cNvPr id="12294" name="CuadroTexto 7">
            <a:extLst>
              <a:ext uri="{FF2B5EF4-FFF2-40B4-BE49-F238E27FC236}">
                <a16:creationId xmlns:a16="http://schemas.microsoft.com/office/drawing/2014/main" id="{225EFE5F-F5B4-42C4-AD90-477C14ACC0AD}"/>
              </a:ext>
            </a:extLst>
          </p:cNvPr>
          <p:cNvSpPr txBox="1">
            <a:spLocks noChangeArrowheads="1"/>
          </p:cNvSpPr>
          <p:nvPr/>
        </p:nvSpPr>
        <p:spPr bwMode="auto">
          <a:xfrm>
            <a:off x="7601215" y="5888506"/>
            <a:ext cx="6504732" cy="1570005"/>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p>
            <a:pPr algn="just">
              <a:lnSpc>
                <a:spcPct val="132000"/>
              </a:lnSpc>
              <a:defRPr/>
            </a:pPr>
            <a:r>
              <a:rPr lang="es-ES_tradnl" altLang="es-PE" sz="2258" dirty="0">
                <a:solidFill>
                  <a:srgbClr val="000000"/>
                </a:solidFill>
                <a:latin typeface="Arial Nova Light" panose="020B0304020202020204" pitchFamily="34" charset="0"/>
                <a:ea typeface="MS Mincho" panose="02020609040205080304" pitchFamily="49" charset="-128"/>
              </a:rPr>
              <a:t>los bienes que han servido, servirán o facilitarán de algún otro modo la comisión de un delito (teoría de la facilitación)</a:t>
            </a:r>
          </a:p>
        </p:txBody>
      </p:sp>
      <p:pic>
        <p:nvPicPr>
          <p:cNvPr id="2" name="Imagen" descr="Imagen">
            <a:extLst>
              <a:ext uri="{FF2B5EF4-FFF2-40B4-BE49-F238E27FC236}">
                <a16:creationId xmlns:a16="http://schemas.microsoft.com/office/drawing/2014/main" id="{B5637BD3-026C-6D83-F2C6-2497CB504730}"/>
              </a:ext>
            </a:extLst>
          </p:cNvPr>
          <p:cNvPicPr>
            <a:picLocks noChangeAspect="1"/>
          </p:cNvPicPr>
          <p:nvPr/>
        </p:nvPicPr>
        <p:blipFill>
          <a:blip r:embed="rId2"/>
          <a:stretch>
            <a:fillRect/>
          </a:stretch>
        </p:blipFill>
        <p:spPr>
          <a:xfrm>
            <a:off x="628904" y="396154"/>
            <a:ext cx="14865397" cy="568800"/>
          </a:xfrm>
          <a:prstGeom prst="rect">
            <a:avLst/>
          </a:prstGeom>
          <a:ln w="3175">
            <a:miter lim="400000"/>
          </a:ln>
        </p:spPr>
      </p:pic>
      <p:sp>
        <p:nvSpPr>
          <p:cNvPr id="3" name="Rectángulo">
            <a:extLst>
              <a:ext uri="{FF2B5EF4-FFF2-40B4-BE49-F238E27FC236}">
                <a16:creationId xmlns:a16="http://schemas.microsoft.com/office/drawing/2014/main" id="{74041C9D-C259-3961-62E8-5F79C344E03D}"/>
              </a:ext>
            </a:extLst>
          </p:cNvPr>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dirty="0"/>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41DA512BF9E793498E3011D39B1824AC" ma:contentTypeVersion="22" ma:contentTypeDescription="Crear nuevo documento." ma:contentTypeScope="" ma:versionID="fbbdc731cb5e863fb162c96bca32bf01">
  <xsd:schema xmlns:xsd="http://www.w3.org/2001/XMLSchema" xmlns:xs="http://www.w3.org/2001/XMLSchema" xmlns:p="http://schemas.microsoft.com/office/2006/metadata/properties" xmlns:ns2="33d2ceeb-fd15-4065-892e-5be14dece4ff" xmlns:ns3="14feb837-75b8-4da0-839f-eb1c5ea2152d" xmlns:ns4="61c22d5d-bdf7-4cb5-8a9c-6c28073473a9" targetNamespace="http://schemas.microsoft.com/office/2006/metadata/properties" ma:root="true" ma:fieldsID="eedea1f3a0536bbb4199cfb10e6bba52" ns2:_="" ns3:_="" ns4:_="">
    <xsd:import namespace="33d2ceeb-fd15-4065-892e-5be14dece4ff"/>
    <xsd:import namespace="14feb837-75b8-4da0-839f-eb1c5ea2152d"/>
    <xsd:import namespace="61c22d5d-bdf7-4cb5-8a9c-6c28073473a9"/>
    <xsd:element name="properties">
      <xsd:complexType>
        <xsd:sequence>
          <xsd:element name="documentManagement">
            <xsd:complexType>
              <xsd:all>
                <xsd:element ref="ns2:n72767502c1c4e9bae8ce013fdee11cf" minOccurs="0"/>
                <xsd:element ref="ns3:TaxCatchAll" minOccurs="0"/>
                <xsd:element ref="ns2:n4242925c0c540b099bbef476ae0347d" minOccurs="0"/>
                <xsd:element ref="ns2:MediaServiceMetadata" minOccurs="0"/>
                <xsd:element ref="ns2:MediaServiceFastMetadata" minOccurs="0"/>
                <xsd:element ref="ns2:MediaServiceAutoKeyPoints" minOccurs="0"/>
                <xsd:element ref="ns2:MediaServiceKeyPoints" minOccurs="0"/>
                <xsd:element ref="ns4:SharedWithUsers" minOccurs="0"/>
                <xsd:element ref="ns4: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2ceeb-fd15-4065-892e-5be14dece4ff" elementFormDefault="qualified">
    <xsd:import namespace="http://schemas.microsoft.com/office/2006/documentManagement/types"/>
    <xsd:import namespace="http://schemas.microsoft.com/office/infopath/2007/PartnerControls"/>
    <xsd:element name="n72767502c1c4e9bae8ce013fdee11cf" ma:index="9" nillable="true" ma:taxonomy="true" ma:internalName="n72767502c1c4e9bae8ce013fdee11cf" ma:taxonomyFieldName="palabrasclaveempresa" ma:displayName="Palabras clave de FIIAPP" ma:fieldId="{77276750-2c1c-4e9b-ae8c-e013fdee11cf}" ma:taxonomyMulti="true" ma:sspId="0f4afbdf-b431-4932-b70a-70c1915ab58e" ma:termSetId="ef1fcd61-6b57-4f54-bb1f-b9c1166f371e" ma:anchorId="00000000-0000-0000-0000-000000000000" ma:open="false" ma:isKeyword="false">
      <xsd:complexType>
        <xsd:sequence>
          <xsd:element ref="pc:Terms" minOccurs="0" maxOccurs="1"/>
        </xsd:sequence>
      </xsd:complexType>
    </xsd:element>
    <xsd:element name="n4242925c0c540b099bbef476ae0347d" ma:index="12" nillable="true" ma:taxonomy="true" ma:internalName="n4242925c0c540b099bbef476ae0347d" ma:taxonomyFieldName="palabrasclavesitio" ma:displayName="Palabras clave de sitio" ma:fieldId="{74242925-c0c5-40b0-99bb-ef476ae0347d}" ma:taxonomyMulti="true" ma:sspId="0f4afbdf-b431-4932-b70a-70c1915ab58e" ma:termSetId="9543e3d4-bc00-4806-8d2a-8eaffc9c5c55"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Etiquetas de imagen" ma:readOnly="false" ma:fieldId="{5cf76f15-5ced-4ddc-b409-7134ff3c332f}" ma:taxonomyMulti="true" ma:sspId="0f4afbdf-b431-4932-b70a-70c1915ab5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eb837-75b8-4da0-839f-eb1c5ea2152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ba24d67-f076-400f-a89a-89655bed651a}" ma:internalName="TaxCatchAll" ma:showField="CatchAllData" ma:web="14feb837-75b8-4da0-839f-eb1c5ea215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c22d5d-bdf7-4cb5-8a9c-6c28073473a9"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7D1851-31CF-434D-9A64-8358D50B485E}">
  <ds:schemaRefs>
    <ds:schemaRef ds:uri="http://schemas.microsoft.com/sharepoint/v3/contenttype/forms"/>
  </ds:schemaRefs>
</ds:datastoreItem>
</file>

<file path=customXml/itemProps2.xml><?xml version="1.0" encoding="utf-8"?>
<ds:datastoreItem xmlns:ds="http://schemas.openxmlformats.org/officeDocument/2006/customXml" ds:itemID="{2FF3D20D-BD54-4263-8396-298F5E7DA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2ceeb-fd15-4065-892e-5be14dece4ff"/>
    <ds:schemaRef ds:uri="14feb837-75b8-4da0-839f-eb1c5ea2152d"/>
    <ds:schemaRef ds:uri="61c22d5d-bdf7-4cb5-8a9c-6c28073473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2255</TotalTime>
  <Words>1074</Words>
  <Application>Microsoft Macintosh PowerPoint</Application>
  <PresentationFormat>Custom</PresentationFormat>
  <Paragraphs>68</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Arial Nova Light</vt:lpstr>
      <vt:lpstr>Helvetica</vt:lpstr>
      <vt:lpstr>Helvetica Neue</vt:lpstr>
      <vt:lpstr>Helvetica Neue Light</vt:lpstr>
      <vt:lpstr>Helvetica Neue Medium</vt:lpstr>
      <vt:lpstr>HK Grotesk Pro Bold</vt:lpstr>
      <vt:lpstr>HK Grotesk Pro Medium</vt:lpstr>
      <vt:lpstr>Symbol</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Massimo Meccheri</dc:creator>
  <cp:lastModifiedBy>oscar solorzano</cp:lastModifiedBy>
  <cp:revision>20</cp:revision>
  <dcterms:modified xsi:type="dcterms:W3CDTF">2024-10-08T08:40:46Z</dcterms:modified>
</cp:coreProperties>
</file>