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92" r:id="rId5"/>
    <p:sldId id="314" r:id="rId6"/>
    <p:sldId id="315" r:id="rId7"/>
    <p:sldId id="325" r:id="rId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B9C"/>
    <a:srgbClr val="C6D9F1"/>
    <a:srgbClr val="035DC1"/>
    <a:srgbClr val="004494"/>
    <a:srgbClr val="0356B1"/>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8" autoAdjust="0"/>
    <p:restoredTop sz="93792" autoAdjust="0"/>
  </p:normalViewPr>
  <p:slideViewPr>
    <p:cSldViewPr snapToGrid="0">
      <p:cViewPr varScale="1">
        <p:scale>
          <a:sx n="86" d="100"/>
          <a:sy n="86" d="100"/>
        </p:scale>
        <p:origin x="576" y="53"/>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29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98055"/>
          </a:xfrm>
          <a:prstGeom prst="rect">
            <a:avLst/>
          </a:prstGeom>
        </p:spPr>
        <p:txBody>
          <a:bodyPr vert="horz" lIns="91440" tIns="45720" rIns="91440" bIns="45720" rtlCol="0"/>
          <a:lstStyle>
            <a:lvl1pPr algn="r">
              <a:defRPr sz="1200"/>
            </a:lvl1pPr>
          </a:lstStyle>
          <a:p>
            <a:fld id="{3A939EFE-0303-44F6-9A16-FD3B5E015DB1}" type="datetimeFigureOut">
              <a:rPr lang="en-GB" smtClean="0"/>
              <a:t>08/10/2024</a:t>
            </a:fld>
            <a:endParaRPr lang="en-GB"/>
          </a:p>
        </p:txBody>
      </p:sp>
      <p:sp>
        <p:nvSpPr>
          <p:cNvPr id="4" name="Footer Placeholder 3"/>
          <p:cNvSpPr>
            <a:spLocks noGrp="1"/>
          </p:cNvSpPr>
          <p:nvPr>
            <p:ph type="ftr" sz="quarter" idx="2"/>
          </p:nvPr>
        </p:nvSpPr>
        <p:spPr>
          <a:xfrm>
            <a:off x="1"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1"/>
            <a:ext cx="2889938" cy="498055"/>
          </a:xfrm>
          <a:prstGeom prst="rect">
            <a:avLst/>
          </a:prstGeom>
        </p:spPr>
        <p:txBody>
          <a:bodyPr vert="horz" lIns="91440" tIns="45720" rIns="91440" bIns="45720" rtlCol="0"/>
          <a:lstStyle>
            <a:lvl1pPr algn="r">
              <a:defRPr sz="1200"/>
            </a:lvl1pPr>
          </a:lstStyle>
          <a:p>
            <a:fld id="{A3B926D1-0013-4A80-B64E-9D824EE65210}" type="datetimeFigureOut">
              <a:rPr lang="en-GB" smtClean="0"/>
              <a:t>08/10/2024</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6"/>
            <a:ext cx="5335270" cy="39086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08019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The mission of INTPA G5 is to be a hub and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expertise for international cooperation regarding resilience, peace and security.   We are a thematic Directorate and unit, in contras of A, B,</a:t>
            </a:r>
            <a:r>
              <a:rPr lang="en-US" sz="1200" b="0" i="0" kern="1200" baseline="0" dirty="0">
                <a:solidFill>
                  <a:schemeClr val="tx1"/>
                </a:solidFill>
                <a:effectLst/>
                <a:latin typeface="+mn-lt"/>
                <a:ea typeface="+mn-ea"/>
                <a:cs typeface="+mn-cs"/>
              </a:rPr>
              <a:t> C that are geographical.</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These three key areas are tightly connected as part of one single continuum, which ranges from root causes of instability and fragility, conflict analysis, peacebuilding and mediation, up to EU action in capacity building and security sector reform.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added value of the unit is thus to bring the various aspects of resilience, peace and security together, which should apply for both conceptual work, policy discussions, as well as for program design/implementation with INTPAs geographical directorates and with the EU delegations in a “co-creation” mode.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three areas are complementary and closely interconnected, yet they are specific and thus require dedicated expertise and staff. To ensure that the expertise is provided in the most efficient way, the unit is </a:t>
            </a:r>
            <a:r>
              <a:rPr lang="en-US" sz="1200" b="0" i="0" kern="1200" dirty="0" err="1">
                <a:solidFill>
                  <a:schemeClr val="tx1"/>
                </a:solidFill>
                <a:effectLst/>
                <a:latin typeface="+mn-lt"/>
                <a:ea typeface="+mn-ea"/>
                <a:cs typeface="+mn-cs"/>
              </a:rPr>
              <a:t>organised</a:t>
            </a:r>
            <a:r>
              <a:rPr lang="en-US" sz="1200" b="0" i="0" kern="1200" dirty="0">
                <a:solidFill>
                  <a:schemeClr val="tx1"/>
                </a:solidFill>
                <a:effectLst/>
                <a:latin typeface="+mn-lt"/>
                <a:ea typeface="+mn-ea"/>
                <a:cs typeface="+mn-cs"/>
              </a:rPr>
              <a:t> in 3 dedicated sectors – on Resilience, Peace, and Security respectively, but works also as needed across the sectors.   </a:t>
            </a: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7274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G5</a:t>
            </a:r>
            <a:r>
              <a:rPr lang="en-IE" baseline="0" dirty="0"/>
              <a:t> is also INTPA’s FOCAL POINT for:</a:t>
            </a:r>
            <a:endParaRPr lang="en-IE" dirty="0"/>
          </a:p>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70787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G5</a:t>
            </a:r>
            <a:r>
              <a:rPr lang="en-IE" baseline="0" dirty="0"/>
              <a:t> is also INTPA’s FOCAL POINT for:</a:t>
            </a:r>
            <a:endParaRPr lang="en-IE" dirty="0"/>
          </a:p>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152292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9.jfif"/><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3388" y="1944947"/>
            <a:ext cx="10065224" cy="872647"/>
          </a:xfrm>
        </p:spPr>
        <p:txBody>
          <a:bodyPr>
            <a:noAutofit/>
          </a:bodyPr>
          <a:lstStyle/>
          <a:p>
            <a:r>
              <a:rPr lang="en-US" sz="3600" b="1" dirty="0"/>
              <a:t>INTPA Directorate G – </a:t>
            </a:r>
            <a:r>
              <a:rPr lang="en-BE" sz="3600" b="1" dirty="0"/>
              <a:t>Unit</a:t>
            </a:r>
            <a:r>
              <a:rPr lang="en-US" sz="3600" b="1" dirty="0"/>
              <a:t> G5</a:t>
            </a:r>
            <a:br>
              <a:rPr lang="en-BE" sz="3600" b="1" dirty="0"/>
            </a:br>
            <a:r>
              <a:rPr lang="en-BE" sz="3200" b="1" dirty="0"/>
              <a:t>Resilience, Peace</a:t>
            </a:r>
            <a:r>
              <a:rPr lang="en-US" sz="3200" b="1" dirty="0"/>
              <a:t> and</a:t>
            </a:r>
            <a:r>
              <a:rPr lang="en-BE" sz="3200" b="1" dirty="0"/>
              <a:t> Security</a:t>
            </a:r>
            <a:endParaRPr lang="en-US" sz="3600" dirty="0"/>
          </a:p>
        </p:txBody>
      </p:sp>
      <p:sp>
        <p:nvSpPr>
          <p:cNvPr id="3" name="Subtitle 2"/>
          <p:cNvSpPr>
            <a:spLocks noGrp="1"/>
          </p:cNvSpPr>
          <p:nvPr>
            <p:ph type="subTitle" idx="1"/>
          </p:nvPr>
        </p:nvSpPr>
        <p:spPr>
          <a:xfrm>
            <a:off x="957051" y="3324225"/>
            <a:ext cx="10065224" cy="460022"/>
          </a:xfrm>
        </p:spPr>
        <p:txBody>
          <a:bodyPr/>
          <a:lstStyle/>
          <a:p>
            <a:r>
              <a:rPr lang="en-BE" sz="2000" dirty="0"/>
              <a:t>Directorate-General for International Partnerships</a:t>
            </a:r>
            <a:endParaRPr lang="en-GB" sz="2000" dirty="0"/>
          </a:p>
          <a:p>
            <a:endParaRPr lang="en-US" dirty="0"/>
          </a:p>
        </p:txBody>
      </p:sp>
    </p:spTree>
    <p:extLst>
      <p:ext uri="{BB962C8B-B14F-4D97-AF65-F5344CB8AC3E}">
        <p14:creationId xmlns:p14="http://schemas.microsoft.com/office/powerpoint/2010/main" val="411286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482860"/>
            <a:ext cx="10515600" cy="893267"/>
          </a:xfrm>
        </p:spPr>
        <p:txBody>
          <a:bodyPr/>
          <a:lstStyle/>
          <a:p>
            <a:r>
              <a:rPr lang="en-IE" sz="5400" b="1" dirty="0"/>
              <a:t>The mandate</a:t>
            </a:r>
            <a:endParaRPr lang="en-US" sz="5400" b="1" dirty="0"/>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3" b="23"/>
          <a:stretch>
            <a:fillRect/>
          </a:stretch>
        </p:blipFill>
        <p:spPr>
          <a:xfrm>
            <a:off x="942147" y="1998917"/>
            <a:ext cx="3141663" cy="2090737"/>
          </a:xfrm>
        </p:spPr>
      </p:pic>
      <p:pic>
        <p:nvPicPr>
          <p:cNvPr id="11" name="Picture Placeholder 10"/>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9929" r="9929"/>
          <a:stretch>
            <a:fillRect/>
          </a:stretch>
        </p:blipFill>
        <p:spPr>
          <a:xfrm>
            <a:off x="7930026" y="2008443"/>
            <a:ext cx="3141663" cy="2090737"/>
          </a:xfrm>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8" b="128"/>
          <a:stretch>
            <a:fillRect/>
          </a:stretch>
        </p:blipFill>
        <p:spPr>
          <a:xfrm>
            <a:off x="4436086" y="1979867"/>
            <a:ext cx="3141663" cy="2090737"/>
          </a:xfrm>
        </p:spPr>
      </p:pic>
      <p:sp>
        <p:nvSpPr>
          <p:cNvPr id="6" name="Text Placeholder 5"/>
          <p:cNvSpPr>
            <a:spLocks noGrp="1"/>
          </p:cNvSpPr>
          <p:nvPr>
            <p:ph type="body" sz="quarter" idx="16"/>
          </p:nvPr>
        </p:nvSpPr>
        <p:spPr>
          <a:xfrm>
            <a:off x="1178199" y="3829134"/>
            <a:ext cx="2669558" cy="792587"/>
          </a:xfrm>
        </p:spPr>
        <p:txBody>
          <a:bodyPr/>
          <a:lstStyle/>
          <a:p>
            <a:r>
              <a:rPr lang="en-BE" sz="3600" b="1" dirty="0">
                <a:solidFill>
                  <a:schemeClr val="accent5"/>
                </a:solidFill>
              </a:rPr>
              <a:t>Resilience </a:t>
            </a:r>
            <a:endParaRPr lang="en-US" sz="3600" b="1" dirty="0">
              <a:solidFill>
                <a:schemeClr val="accent5"/>
              </a:solidFill>
            </a:endParaRPr>
          </a:p>
        </p:txBody>
      </p:sp>
      <p:sp>
        <p:nvSpPr>
          <p:cNvPr id="7" name="Text Placeholder 6"/>
          <p:cNvSpPr>
            <a:spLocks noGrp="1"/>
          </p:cNvSpPr>
          <p:nvPr>
            <p:ph type="body" sz="quarter" idx="17"/>
          </p:nvPr>
        </p:nvSpPr>
        <p:spPr>
          <a:xfrm>
            <a:off x="4672139" y="3832394"/>
            <a:ext cx="2669558" cy="789327"/>
          </a:xfrm>
        </p:spPr>
        <p:txBody>
          <a:bodyPr/>
          <a:lstStyle/>
          <a:p>
            <a:r>
              <a:rPr lang="en-IE" sz="3600" b="1" dirty="0">
                <a:solidFill>
                  <a:schemeClr val="accent5"/>
                </a:solidFill>
              </a:rPr>
              <a:t>Peace</a:t>
            </a:r>
            <a:endParaRPr lang="en-US" sz="3600" b="1" dirty="0">
              <a:solidFill>
                <a:schemeClr val="accent5"/>
              </a:solidFill>
            </a:endParaRPr>
          </a:p>
          <a:p>
            <a:endParaRPr lang="en-US" dirty="0"/>
          </a:p>
        </p:txBody>
      </p:sp>
      <p:sp>
        <p:nvSpPr>
          <p:cNvPr id="8" name="Text Placeholder 7"/>
          <p:cNvSpPr>
            <a:spLocks noGrp="1"/>
          </p:cNvSpPr>
          <p:nvPr>
            <p:ph type="body" sz="quarter" idx="18"/>
          </p:nvPr>
        </p:nvSpPr>
        <p:spPr>
          <a:xfrm>
            <a:off x="8185128" y="3789788"/>
            <a:ext cx="2669558" cy="793834"/>
          </a:xfrm>
        </p:spPr>
        <p:txBody>
          <a:bodyPr/>
          <a:lstStyle/>
          <a:p>
            <a:r>
              <a:rPr lang="en-IE" sz="3600" b="1" dirty="0">
                <a:solidFill>
                  <a:schemeClr val="accent5"/>
                </a:solidFill>
              </a:rPr>
              <a:t>Security</a:t>
            </a:r>
            <a:endParaRPr lang="en-US" sz="3600" b="1" dirty="0">
              <a:solidFill>
                <a:schemeClr val="accent5"/>
              </a:solidFill>
            </a:endParaRPr>
          </a:p>
          <a:p>
            <a:endParaRPr lang="en-US" dirty="0"/>
          </a:p>
        </p:txBody>
      </p:sp>
      <p:sp>
        <p:nvSpPr>
          <p:cNvPr id="12" name="TextBox 11"/>
          <p:cNvSpPr txBox="1"/>
          <p:nvPr/>
        </p:nvSpPr>
        <p:spPr>
          <a:xfrm>
            <a:off x="749117" y="4583622"/>
            <a:ext cx="10515599" cy="1769715"/>
          </a:xfrm>
          <a:prstGeom prst="rect">
            <a:avLst/>
          </a:prstGeom>
          <a:noFill/>
        </p:spPr>
        <p:txBody>
          <a:bodyPr wrap="square" rtlCol="0">
            <a:spAutoFit/>
          </a:bodyPr>
          <a:lstStyle/>
          <a:p>
            <a:pPr marL="457200" indent="-457200" algn="just">
              <a:buFont typeface="+mj-lt"/>
              <a:buAutoNum type="arabicPeriod"/>
            </a:pPr>
            <a:r>
              <a:rPr lang="en-US" sz="1900" dirty="0">
                <a:solidFill>
                  <a:schemeClr val="tx2"/>
                </a:solidFill>
                <a:latin typeface="+mj-lt"/>
                <a:ea typeface="+mj-ea"/>
                <a:cs typeface="+mj-cs"/>
              </a:rPr>
              <a:t>Ensures </a:t>
            </a:r>
            <a:r>
              <a:rPr lang="en-US" sz="1900" b="1" dirty="0">
                <a:solidFill>
                  <a:schemeClr val="tx2"/>
                </a:solidFill>
                <a:latin typeface="+mj-lt"/>
                <a:ea typeface="+mj-ea"/>
                <a:cs typeface="+mj-cs"/>
              </a:rPr>
              <a:t>policy coherence </a:t>
            </a:r>
            <a:r>
              <a:rPr lang="en-US" sz="1900" dirty="0">
                <a:solidFill>
                  <a:schemeClr val="tx2"/>
                </a:solidFill>
                <a:latin typeface="+mj-lt"/>
                <a:ea typeface="+mj-ea"/>
                <a:cs typeface="+mj-cs"/>
              </a:rPr>
              <a:t>on Fragility, Peace &amp; Security related matters</a:t>
            </a:r>
          </a:p>
          <a:p>
            <a:pPr marL="457200" indent="-457200" algn="just">
              <a:buFont typeface="+mj-lt"/>
              <a:buAutoNum type="arabicPeriod"/>
            </a:pPr>
            <a:endParaRPr lang="en-US" sz="700" b="1" dirty="0">
              <a:solidFill>
                <a:schemeClr val="tx2"/>
              </a:solidFill>
              <a:latin typeface="+mj-lt"/>
              <a:ea typeface="+mj-ea"/>
              <a:cs typeface="+mj-cs"/>
            </a:endParaRPr>
          </a:p>
          <a:p>
            <a:pPr marL="457200" indent="-457200" algn="just">
              <a:buFont typeface="+mj-lt"/>
              <a:buAutoNum type="arabicPeriod"/>
            </a:pPr>
            <a:r>
              <a:rPr lang="en-US" sz="1900" dirty="0">
                <a:solidFill>
                  <a:schemeClr val="tx2"/>
                </a:solidFill>
                <a:latin typeface="+mj-lt"/>
                <a:ea typeface="+mj-ea"/>
                <a:cs typeface="+mj-cs"/>
              </a:rPr>
              <a:t>Provides </a:t>
            </a:r>
            <a:r>
              <a:rPr lang="en-US" sz="1900" b="1" dirty="0">
                <a:solidFill>
                  <a:schemeClr val="tx2"/>
                </a:solidFill>
                <a:latin typeface="+mj-lt"/>
                <a:ea typeface="+mj-ea"/>
                <a:cs typeface="+mj-cs"/>
              </a:rPr>
              <a:t>support </a:t>
            </a:r>
            <a:r>
              <a:rPr lang="en-US" sz="1900" dirty="0">
                <a:solidFill>
                  <a:schemeClr val="tx2"/>
                </a:solidFill>
                <a:latin typeface="+mj-lt"/>
                <a:ea typeface="+mj-ea"/>
                <a:cs typeface="+mj-cs"/>
              </a:rPr>
              <a:t>to geographical programs (HQ and EU Delegations worldwide)</a:t>
            </a:r>
          </a:p>
          <a:p>
            <a:pPr marL="457200" indent="-457200" algn="just">
              <a:buFont typeface="+mj-lt"/>
              <a:buAutoNum type="arabicPeriod"/>
            </a:pPr>
            <a:endParaRPr lang="en-US" sz="700" dirty="0">
              <a:solidFill>
                <a:schemeClr val="tx2"/>
              </a:solidFill>
              <a:latin typeface="+mj-lt"/>
              <a:ea typeface="+mj-ea"/>
              <a:cs typeface="+mj-cs"/>
            </a:endParaRPr>
          </a:p>
          <a:p>
            <a:pPr marL="457200" indent="-457200" algn="just">
              <a:buFont typeface="+mj-lt"/>
              <a:buAutoNum type="arabicPeriod"/>
            </a:pPr>
            <a:r>
              <a:rPr lang="en-US" sz="1900" dirty="0">
                <a:solidFill>
                  <a:schemeClr val="tx2"/>
                </a:solidFill>
                <a:latin typeface="+mj-lt"/>
                <a:ea typeface="+mj-ea"/>
                <a:cs typeface="+mj-cs"/>
              </a:rPr>
              <a:t>Ensures </a:t>
            </a:r>
            <a:r>
              <a:rPr lang="en-US" sz="1900" b="1" dirty="0">
                <a:solidFill>
                  <a:schemeClr val="tx2"/>
                </a:solidFill>
                <a:latin typeface="+mj-lt"/>
                <a:ea typeface="+mj-ea"/>
                <a:cs typeface="+mj-cs"/>
              </a:rPr>
              <a:t>internal-external EU priorities interface </a:t>
            </a:r>
            <a:r>
              <a:rPr lang="en-US" sz="1900" dirty="0">
                <a:solidFill>
                  <a:schemeClr val="tx2"/>
                </a:solidFill>
                <a:latin typeface="+mj-lt"/>
                <a:ea typeface="+mj-ea"/>
                <a:cs typeface="+mj-cs"/>
              </a:rPr>
              <a:t>vis-à-vis </a:t>
            </a:r>
            <a:r>
              <a:rPr lang="en-US" sz="1900" b="1" dirty="0">
                <a:solidFill>
                  <a:schemeClr val="tx2"/>
                </a:solidFill>
                <a:latin typeface="+mj-lt"/>
                <a:ea typeface="+mj-ea"/>
                <a:cs typeface="+mj-cs"/>
              </a:rPr>
              <a:t>other EU services </a:t>
            </a:r>
            <a:r>
              <a:rPr lang="en-US" sz="1900" dirty="0">
                <a:solidFill>
                  <a:schemeClr val="tx2"/>
                </a:solidFill>
                <a:latin typeface="+mj-lt"/>
                <a:ea typeface="+mj-ea"/>
                <a:cs typeface="+mj-cs"/>
              </a:rPr>
              <a:t>(DG HOME, FISMA, EEAS, FPI, ECHO, JRC) as well as </a:t>
            </a:r>
            <a:r>
              <a:rPr lang="en-US" sz="1900" b="1" dirty="0">
                <a:solidFill>
                  <a:schemeClr val="tx2"/>
                </a:solidFill>
                <a:latin typeface="+mj-lt"/>
                <a:ea typeface="+mj-ea"/>
                <a:cs typeface="+mj-cs"/>
              </a:rPr>
              <a:t>Team Europe and other stakeholders </a:t>
            </a:r>
            <a:r>
              <a:rPr lang="en-US" sz="1900" dirty="0">
                <a:solidFill>
                  <a:schemeClr val="tx2"/>
                </a:solidFill>
                <a:latin typeface="+mj-lt"/>
                <a:ea typeface="+mj-ea"/>
                <a:cs typeface="+mj-cs"/>
              </a:rPr>
              <a:t>on these matters</a:t>
            </a:r>
          </a:p>
        </p:txBody>
      </p:sp>
    </p:spTree>
    <p:extLst>
      <p:ext uri="{BB962C8B-B14F-4D97-AF65-F5344CB8AC3E}">
        <p14:creationId xmlns:p14="http://schemas.microsoft.com/office/powerpoint/2010/main" val="309871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197" y="387610"/>
            <a:ext cx="10515600" cy="782357"/>
          </a:xfrm>
        </p:spPr>
        <p:txBody>
          <a:bodyPr/>
          <a:lstStyle/>
          <a:p>
            <a:r>
              <a:rPr lang="en-US" sz="3200" b="1" dirty="0"/>
              <a:t>Promoting Peace &amp; ensuring Resilience building by</a:t>
            </a:r>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650" r="23650"/>
          <a:stretch>
            <a:fillRect/>
          </a:stretch>
        </p:blipFill>
        <p:spPr>
          <a:xfrm>
            <a:off x="8419245" y="1637212"/>
            <a:ext cx="3323466" cy="2211725"/>
          </a:xfrm>
        </p:spPr>
      </p:pic>
      <p:sp>
        <p:nvSpPr>
          <p:cNvPr id="7" name="Text Placeholder 6"/>
          <p:cNvSpPr>
            <a:spLocks noGrp="1"/>
          </p:cNvSpPr>
          <p:nvPr>
            <p:ph type="body" sz="quarter" idx="16"/>
          </p:nvPr>
        </p:nvSpPr>
        <p:spPr>
          <a:xfrm>
            <a:off x="663848" y="1552326"/>
            <a:ext cx="7222851" cy="2381499"/>
          </a:xfrm>
        </p:spPr>
        <p:txBody>
          <a:bodyPr/>
          <a:lstStyle/>
          <a:p>
            <a:pPr marL="285750" indent="-285750" algn="just">
              <a:spcAft>
                <a:spcPts val="600"/>
              </a:spcAft>
              <a:buFont typeface="Wingdings" panose="05000000000000000000" pitchFamily="2" charset="2"/>
              <a:buChar char="§"/>
            </a:pPr>
            <a:r>
              <a:rPr lang="en-US" sz="1600" b="1" dirty="0">
                <a:solidFill>
                  <a:schemeClr val="tx2"/>
                </a:solidFill>
                <a:latin typeface="+mj-lt"/>
                <a:ea typeface="+mj-ea"/>
                <a:cs typeface="+mj-cs"/>
              </a:rPr>
              <a:t>Addressing fragility </a:t>
            </a:r>
            <a:r>
              <a:rPr lang="en-US" sz="1600" dirty="0">
                <a:solidFill>
                  <a:schemeClr val="tx2"/>
                </a:solidFill>
                <a:latin typeface="+mj-lt"/>
                <a:ea typeface="+mj-ea"/>
                <a:cs typeface="+mj-cs"/>
              </a:rPr>
              <a:t>to demonstrate EU serves those most in need &amp; the most vulnerable</a:t>
            </a:r>
          </a:p>
          <a:p>
            <a:pPr marL="742950" lvl="2" indent="-285750" algn="just">
              <a:spcBef>
                <a:spcPts val="0"/>
              </a:spcBef>
              <a:spcAft>
                <a:spcPts val="0"/>
              </a:spcAft>
              <a:buFont typeface="Courier New" panose="02070309020205020404" pitchFamily="49" charset="0"/>
              <a:buChar char="o"/>
            </a:pPr>
            <a:r>
              <a:rPr lang="en-US" sz="1500" b="1" i="1" dirty="0">
                <a:solidFill>
                  <a:schemeClr val="tx2"/>
                </a:solidFill>
                <a:latin typeface="+mj-lt"/>
                <a:ea typeface="+mj-ea"/>
                <a:cs typeface="+mj-cs"/>
              </a:rPr>
              <a:t>How to stay engaged in complex settings</a:t>
            </a:r>
            <a:r>
              <a:rPr lang="en-US" sz="1500" i="1" dirty="0">
                <a:solidFill>
                  <a:schemeClr val="tx2"/>
                </a:solidFill>
                <a:latin typeface="+mj-lt"/>
                <a:ea typeface="+mj-ea"/>
                <a:cs typeface="+mj-cs"/>
              </a:rPr>
              <a:t>, notably after unconstitutional or violent transitions? [e.g. Afghanistan, Sahel]</a:t>
            </a:r>
          </a:p>
          <a:p>
            <a:pPr marL="742950" lvl="2" indent="-285750" algn="just">
              <a:spcBef>
                <a:spcPts val="0"/>
              </a:spcBef>
              <a:spcAft>
                <a:spcPts val="0"/>
              </a:spcAft>
              <a:buFont typeface="Courier New" panose="02070309020205020404" pitchFamily="49" charset="0"/>
              <a:buChar char="o"/>
            </a:pPr>
            <a:endParaRPr lang="en-US" sz="500" dirty="0">
              <a:solidFill>
                <a:schemeClr val="tx2"/>
              </a:solidFill>
              <a:latin typeface="+mj-lt"/>
              <a:ea typeface="+mj-ea"/>
              <a:cs typeface="+mj-cs"/>
            </a:endParaRPr>
          </a:p>
          <a:p>
            <a:pPr marL="742950" lvl="2" indent="-285750" algn="just">
              <a:spcBef>
                <a:spcPts val="0"/>
              </a:spcBef>
              <a:spcAft>
                <a:spcPts val="0"/>
              </a:spcAft>
              <a:buFont typeface="Courier New" panose="02070309020205020404" pitchFamily="49" charset="0"/>
              <a:buChar char="o"/>
            </a:pPr>
            <a:r>
              <a:rPr lang="en-US" sz="1500" b="1" i="1" dirty="0">
                <a:solidFill>
                  <a:schemeClr val="tx2"/>
                </a:solidFill>
                <a:latin typeface="+mj-lt"/>
                <a:ea typeface="+mj-ea"/>
                <a:cs typeface="+mj-cs"/>
              </a:rPr>
              <a:t>How to ensure EU’s tools &amp; instruments are effective in fragile settings?</a:t>
            </a:r>
          </a:p>
          <a:p>
            <a:pPr marL="285750" indent="-285750" algn="just">
              <a:spcAft>
                <a:spcPts val="600"/>
              </a:spcAft>
              <a:buFont typeface="Arial" panose="020B0604020202020204" pitchFamily="34" charset="0"/>
              <a:buChar char="•"/>
            </a:pPr>
            <a:endParaRPr lang="en-US" sz="800" dirty="0">
              <a:solidFill>
                <a:schemeClr val="tx2"/>
              </a:solidFill>
              <a:latin typeface="+mj-lt"/>
              <a:ea typeface="+mj-ea"/>
              <a:cs typeface="+mj-cs"/>
            </a:endParaRPr>
          </a:p>
          <a:p>
            <a:pPr marL="285750" indent="-285750" algn="just">
              <a:spcAft>
                <a:spcPts val="600"/>
              </a:spcAft>
              <a:buFont typeface="Arial" panose="020B0604020202020204" pitchFamily="34" charset="0"/>
              <a:buChar char="•"/>
            </a:pPr>
            <a:r>
              <a:rPr lang="en-US" sz="1600" dirty="0">
                <a:solidFill>
                  <a:schemeClr val="tx2"/>
                </a:solidFill>
                <a:latin typeface="+mj-lt"/>
                <a:ea typeface="+mj-ea"/>
                <a:cs typeface="+mj-cs"/>
              </a:rPr>
              <a:t>Mainstreaming the </a:t>
            </a:r>
            <a:r>
              <a:rPr lang="en-US" sz="1600" b="1" dirty="0">
                <a:solidFill>
                  <a:schemeClr val="tx2"/>
                </a:solidFill>
                <a:latin typeface="+mj-lt"/>
                <a:ea typeface="+mj-ea"/>
                <a:cs typeface="+mj-cs"/>
              </a:rPr>
              <a:t>Humanitarian–Development–Peace (HDP) Nexus </a:t>
            </a:r>
          </a:p>
          <a:p>
            <a:pPr marL="742950" lvl="2" indent="-285750" algn="just">
              <a:spcBef>
                <a:spcPts val="0"/>
              </a:spcBef>
              <a:spcAft>
                <a:spcPts val="0"/>
              </a:spcAft>
              <a:buFont typeface="Courier New" panose="02070309020205020404" pitchFamily="49" charset="0"/>
              <a:buChar char="o"/>
            </a:pPr>
            <a:r>
              <a:rPr lang="en-US" sz="1500" dirty="0">
                <a:solidFill>
                  <a:schemeClr val="tx2"/>
                </a:solidFill>
                <a:latin typeface="+mj-lt"/>
                <a:ea typeface="+mj-ea"/>
                <a:cs typeface="+mj-cs"/>
              </a:rPr>
              <a:t>The HDP Nexus approach aims at collaboration, coherence &amp; complementarity between humanitarian, development &amp; peace actors </a:t>
            </a:r>
          </a:p>
          <a:p>
            <a:pPr marL="742950" lvl="2" indent="-285750" algn="just">
              <a:spcBef>
                <a:spcPts val="0"/>
              </a:spcBef>
              <a:spcAft>
                <a:spcPts val="0"/>
              </a:spcAft>
              <a:buFont typeface="Courier New" panose="02070309020205020404" pitchFamily="49" charset="0"/>
              <a:buChar char="o"/>
            </a:pPr>
            <a:endParaRPr lang="en-US" sz="500" dirty="0">
              <a:solidFill>
                <a:schemeClr val="tx2"/>
              </a:solidFill>
              <a:latin typeface="+mj-lt"/>
              <a:ea typeface="+mj-ea"/>
              <a:cs typeface="+mj-cs"/>
            </a:endParaRPr>
          </a:p>
          <a:p>
            <a:pPr marL="742950" lvl="2" indent="-285750" algn="just">
              <a:spcBef>
                <a:spcPts val="0"/>
              </a:spcBef>
              <a:spcAft>
                <a:spcPts val="0"/>
              </a:spcAft>
              <a:buFont typeface="Courier New" panose="02070309020205020404" pitchFamily="49" charset="0"/>
              <a:buChar char="o"/>
            </a:pPr>
            <a:r>
              <a:rPr lang="en-US" sz="1500" dirty="0">
                <a:solidFill>
                  <a:schemeClr val="tx2"/>
                </a:solidFill>
                <a:latin typeface="+mj-lt"/>
                <a:ea typeface="+mj-ea"/>
                <a:cs typeface="+mj-cs"/>
              </a:rPr>
              <a:t>It seeks to capitalize on the comparative advantages of each pillar to: a) reduce overall vulnerability &amp; needs; b) strengthen risk management capacities; and c) address root causes of fragility &amp; crisis</a:t>
            </a:r>
          </a:p>
          <a:p>
            <a:pPr marL="457200" lvl="2" indent="0" algn="just">
              <a:spcBef>
                <a:spcPts val="0"/>
              </a:spcBef>
              <a:spcAft>
                <a:spcPts val="600"/>
              </a:spcAft>
              <a:buNone/>
            </a:pPr>
            <a:endParaRPr lang="en-US" sz="800" dirty="0">
              <a:solidFill>
                <a:schemeClr val="tx2"/>
              </a:solidFill>
              <a:latin typeface="+mj-lt"/>
              <a:ea typeface="+mj-ea"/>
              <a:cs typeface="+mj-cs"/>
            </a:endParaRPr>
          </a:p>
          <a:p>
            <a:pPr marL="285750" indent="-285750" algn="just">
              <a:spcAft>
                <a:spcPts val="600"/>
              </a:spcAft>
              <a:buFont typeface="Arial" panose="020B0604020202020204" pitchFamily="34" charset="0"/>
              <a:buChar char="•"/>
            </a:pPr>
            <a:r>
              <a:rPr lang="en-US" sz="1600" dirty="0">
                <a:solidFill>
                  <a:schemeClr val="tx2"/>
                </a:solidFill>
                <a:latin typeface="+mj-lt"/>
                <a:ea typeface="+mj-ea"/>
                <a:cs typeface="+mj-cs"/>
              </a:rPr>
              <a:t>Mainstreaming Resilience building as a way to address fragility, including through the </a:t>
            </a:r>
            <a:r>
              <a:rPr lang="en-US" sz="1600" b="1" dirty="0">
                <a:solidFill>
                  <a:schemeClr val="tx2"/>
                </a:solidFill>
                <a:latin typeface="+mj-lt"/>
                <a:ea typeface="+mj-ea"/>
                <a:cs typeface="+mj-cs"/>
              </a:rPr>
              <a:t>Rapid Response Pillar (RRP) Resilience</a:t>
            </a:r>
            <a:r>
              <a:rPr lang="en-US" sz="1600" dirty="0">
                <a:solidFill>
                  <a:schemeClr val="tx2"/>
                </a:solidFill>
                <a:latin typeface="+mj-lt"/>
                <a:ea typeface="+mj-ea"/>
                <a:cs typeface="+mj-cs"/>
              </a:rPr>
              <a:t>, one of the thematic segments of NDICI</a:t>
            </a:r>
            <a:endParaRPr lang="en-US" sz="800" dirty="0">
              <a:solidFill>
                <a:schemeClr val="tx2"/>
              </a:solidFill>
              <a:latin typeface="+mj-lt"/>
              <a:ea typeface="+mj-ea"/>
              <a:cs typeface="+mj-cs"/>
            </a:endParaRPr>
          </a:p>
          <a:p>
            <a:pPr marL="285750" indent="-285750" algn="just">
              <a:spcAft>
                <a:spcPts val="600"/>
              </a:spcAft>
              <a:buFont typeface="Arial" panose="020B0604020202020204" pitchFamily="34" charset="0"/>
              <a:buChar char="•"/>
            </a:pPr>
            <a:r>
              <a:rPr lang="en-US" sz="1600" dirty="0">
                <a:solidFill>
                  <a:schemeClr val="tx2"/>
                </a:solidFill>
                <a:latin typeface="+mj-lt"/>
                <a:ea typeface="+mj-ea"/>
                <a:cs typeface="+mj-cs"/>
              </a:rPr>
              <a:t>Ensuring EU programmes are </a:t>
            </a:r>
            <a:r>
              <a:rPr lang="en-US" sz="1600" b="1" dirty="0">
                <a:solidFill>
                  <a:schemeClr val="tx2"/>
                </a:solidFill>
                <a:latin typeface="+mj-lt"/>
                <a:ea typeface="+mj-ea"/>
                <a:cs typeface="+mj-cs"/>
              </a:rPr>
              <a:t>conflict sensitive</a:t>
            </a:r>
            <a:r>
              <a:rPr lang="en-US" sz="1600" dirty="0">
                <a:solidFill>
                  <a:schemeClr val="tx2"/>
                </a:solidFill>
                <a:latin typeface="+mj-lt"/>
                <a:ea typeface="+mj-ea"/>
                <a:cs typeface="+mj-cs"/>
              </a:rPr>
              <a:t> (i.e. </a:t>
            </a:r>
            <a:r>
              <a:rPr lang="en-US" sz="1600" dirty="0">
                <a:solidFill>
                  <a:schemeClr val="tx2"/>
                </a:solidFill>
              </a:rPr>
              <a:t>‘</a:t>
            </a:r>
            <a:r>
              <a:rPr lang="en-150" sz="1600" dirty="0">
                <a:solidFill>
                  <a:schemeClr val="tx2"/>
                </a:solidFill>
              </a:rPr>
              <a:t>D</a:t>
            </a:r>
            <a:r>
              <a:rPr lang="en-US" sz="1600" dirty="0">
                <a:solidFill>
                  <a:schemeClr val="tx2"/>
                </a:solidFill>
              </a:rPr>
              <a:t>o no harm’ principle</a:t>
            </a:r>
            <a:r>
              <a:rPr lang="en-150" sz="1600" dirty="0">
                <a:solidFill>
                  <a:schemeClr val="tx2"/>
                </a:solidFill>
              </a:rPr>
              <a:t>;</a:t>
            </a:r>
            <a:r>
              <a:rPr lang="en-US" sz="1600" dirty="0">
                <a:solidFill>
                  <a:schemeClr val="tx2"/>
                </a:solidFill>
              </a:rPr>
              <a:t> avoid</a:t>
            </a:r>
            <a:r>
              <a:rPr lang="en-150" sz="1600" dirty="0">
                <a:solidFill>
                  <a:schemeClr val="tx2"/>
                </a:solidFill>
              </a:rPr>
              <a:t>ing </a:t>
            </a:r>
            <a:r>
              <a:rPr lang="en-IE" sz="1600" dirty="0">
                <a:solidFill>
                  <a:schemeClr val="tx2"/>
                </a:solidFill>
              </a:rPr>
              <a:t>possible </a:t>
            </a:r>
            <a:r>
              <a:rPr lang="en-US" sz="1600" dirty="0">
                <a:solidFill>
                  <a:schemeClr val="tx2"/>
                </a:solidFill>
              </a:rPr>
              <a:t>negative impacts of interventions </a:t>
            </a:r>
            <a:r>
              <a:rPr lang="en-150" sz="1600" dirty="0">
                <a:solidFill>
                  <a:schemeClr val="tx2"/>
                </a:solidFill>
              </a:rPr>
              <a:t>&amp;</a:t>
            </a:r>
            <a:r>
              <a:rPr lang="en-US" sz="1600" dirty="0">
                <a:solidFill>
                  <a:schemeClr val="tx2"/>
                </a:solidFill>
              </a:rPr>
              <a:t> maximis</a:t>
            </a:r>
            <a:r>
              <a:rPr lang="en-150" sz="1600" dirty="0">
                <a:solidFill>
                  <a:schemeClr val="tx2"/>
                </a:solidFill>
              </a:rPr>
              <a:t>ing</a:t>
            </a:r>
            <a:r>
              <a:rPr lang="en-US" sz="1600" dirty="0">
                <a:solidFill>
                  <a:schemeClr val="tx2"/>
                </a:solidFill>
              </a:rPr>
              <a:t> opportunities for peace)</a:t>
            </a:r>
            <a:endParaRPr lang="en-US" sz="1600" dirty="0">
              <a:solidFill>
                <a:schemeClr val="tx2"/>
              </a:solidFill>
              <a:latin typeface="+mj-lt"/>
              <a:ea typeface="+mj-ea"/>
              <a:cs typeface="+mj-cs"/>
            </a:endParaRPr>
          </a:p>
        </p:txBody>
      </p:sp>
      <p:pic>
        <p:nvPicPr>
          <p:cNvPr id="18" name="Picture 17" descr="A hand holding dirt with a small plant&#10;&#10;Description automatically generated">
            <a:extLst>
              <a:ext uri="{FF2B5EF4-FFF2-40B4-BE49-F238E27FC236}">
                <a16:creationId xmlns:a16="http://schemas.microsoft.com/office/drawing/2014/main" id="{CE381D72-70A0-88CF-AC74-16C833A83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245" y="4455853"/>
            <a:ext cx="3453588" cy="2090737"/>
          </a:xfrm>
          <a:prstGeom prst="rect">
            <a:avLst/>
          </a:prstGeom>
        </p:spPr>
      </p:pic>
    </p:spTree>
    <p:extLst>
      <p:ext uri="{BB962C8B-B14F-4D97-AF65-F5344CB8AC3E}">
        <p14:creationId xmlns:p14="http://schemas.microsoft.com/office/powerpoint/2010/main" val="19291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27"/>
            <a:ext cx="10515600" cy="782357"/>
          </a:xfrm>
        </p:spPr>
        <p:txBody>
          <a:bodyPr/>
          <a:lstStyle/>
          <a:p>
            <a:r>
              <a:rPr lang="en-US" sz="3200" b="1" dirty="0"/>
              <a:t>Ensuring Security for partner countries &amp; the EU by</a:t>
            </a:r>
          </a:p>
        </p:txBody>
      </p:sp>
      <p:sp>
        <p:nvSpPr>
          <p:cNvPr id="7" name="Text Placeholder 6"/>
          <p:cNvSpPr>
            <a:spLocks noGrp="1"/>
          </p:cNvSpPr>
          <p:nvPr>
            <p:ph type="body" sz="quarter" idx="16"/>
          </p:nvPr>
        </p:nvSpPr>
        <p:spPr>
          <a:xfrm>
            <a:off x="3855683" y="1384741"/>
            <a:ext cx="8048625" cy="5321432"/>
          </a:xfrm>
        </p:spPr>
        <p:txBody>
          <a:bodyPr/>
          <a:lstStyle/>
          <a:p>
            <a:pPr marL="285750" lvl="0" indent="-285750" algn="just">
              <a:spcAft>
                <a:spcPts val="600"/>
              </a:spcAft>
              <a:buFont typeface="Arial" panose="020B0604020202020204" pitchFamily="34" charset="0"/>
              <a:buChar char="•"/>
            </a:pPr>
            <a:r>
              <a:rPr lang="en-IE" sz="1700" dirty="0">
                <a:solidFill>
                  <a:schemeClr val="tx2"/>
                </a:solidFill>
                <a:latin typeface="+mj-lt"/>
                <a:ea typeface="+mj-ea"/>
                <a:cs typeface="+mj-cs"/>
              </a:rPr>
              <a:t>Providing support &amp; coordination on </a:t>
            </a:r>
            <a:r>
              <a:rPr lang="en-IE" sz="1700" b="1" dirty="0">
                <a:solidFill>
                  <a:schemeClr val="tx2"/>
                </a:solidFill>
                <a:latin typeface="+mj-lt"/>
                <a:ea typeface="+mj-ea"/>
                <a:cs typeface="+mj-cs"/>
              </a:rPr>
              <a:t>Security Sector Reform </a:t>
            </a:r>
            <a:r>
              <a:rPr lang="en-IE" sz="1700" dirty="0">
                <a:solidFill>
                  <a:schemeClr val="tx2"/>
                </a:solidFill>
                <a:latin typeface="+mj-lt"/>
                <a:ea typeface="+mj-ea"/>
                <a:cs typeface="+mj-cs"/>
              </a:rPr>
              <a:t>[i.e. </a:t>
            </a:r>
            <a:r>
              <a:rPr lang="en-US" sz="1700" dirty="0">
                <a:solidFill>
                  <a:schemeClr val="tx2"/>
                </a:solidFill>
                <a:latin typeface="+mj-lt"/>
                <a:ea typeface="+mj-ea"/>
                <a:cs typeface="+mj-cs"/>
              </a:rPr>
              <a:t>the work undertaken by governments to make their security institutions serve their citizens &amp; provide people-centered security</a:t>
            </a:r>
            <a:r>
              <a:rPr lang="en-IE" sz="1700" dirty="0">
                <a:solidFill>
                  <a:schemeClr val="tx2"/>
                </a:solidFill>
                <a:latin typeface="+mj-lt"/>
                <a:ea typeface="+mj-ea"/>
                <a:cs typeface="+mj-cs"/>
              </a:rPr>
              <a:t>] of partner countries. Providing thematic support on </a:t>
            </a:r>
            <a:r>
              <a:rPr lang="en-IE" sz="1700" b="1" dirty="0">
                <a:solidFill>
                  <a:schemeClr val="tx2"/>
                </a:solidFill>
                <a:latin typeface="+mj-lt"/>
                <a:ea typeface="+mj-ea"/>
                <a:cs typeface="+mj-cs"/>
              </a:rPr>
              <a:t>Demobilisation, Disarmament &amp; Reintegration</a:t>
            </a:r>
            <a:r>
              <a:rPr lang="en-IE" sz="1700" dirty="0">
                <a:solidFill>
                  <a:schemeClr val="tx2"/>
                </a:solidFill>
                <a:latin typeface="+mj-lt"/>
                <a:ea typeface="+mj-ea"/>
                <a:cs typeface="+mj-cs"/>
              </a:rPr>
              <a:t> of former combatants </a:t>
            </a:r>
          </a:p>
          <a:p>
            <a:pPr marL="285750" indent="-285750" algn="just">
              <a:spcAft>
                <a:spcPts val="600"/>
              </a:spcAft>
              <a:buFont typeface="Arial" panose="020B0604020202020204" pitchFamily="34" charset="0"/>
              <a:buChar char="•"/>
            </a:pPr>
            <a:endParaRPr lang="en-US" sz="600" dirty="0">
              <a:solidFill>
                <a:schemeClr val="tx2"/>
              </a:solidFill>
              <a:latin typeface="+mj-lt"/>
              <a:ea typeface="+mj-ea"/>
              <a:cs typeface="+mj-cs"/>
            </a:endParaRPr>
          </a:p>
          <a:p>
            <a:pPr marL="285750" lvl="0" indent="-285750" algn="just">
              <a:spcAft>
                <a:spcPts val="600"/>
              </a:spcAft>
              <a:buFont typeface="Arial" panose="020B0604020202020204" pitchFamily="34" charset="0"/>
              <a:buChar char="•"/>
            </a:pPr>
            <a:r>
              <a:rPr lang="en-IE" sz="1700" dirty="0">
                <a:solidFill>
                  <a:schemeClr val="tx2"/>
                </a:solidFill>
                <a:latin typeface="+mj-lt"/>
                <a:ea typeface="+mj-ea"/>
                <a:cs typeface="+mj-cs"/>
              </a:rPr>
              <a:t>Combating</a:t>
            </a:r>
            <a:r>
              <a:rPr lang="en-IE" sz="1700" b="1" dirty="0">
                <a:solidFill>
                  <a:schemeClr val="tx2"/>
                </a:solidFill>
                <a:latin typeface="+mj-lt"/>
                <a:ea typeface="+mj-ea"/>
                <a:cs typeface="+mj-cs"/>
              </a:rPr>
              <a:t> organised crime, </a:t>
            </a:r>
            <a:r>
              <a:rPr lang="en-US" sz="1700" dirty="0">
                <a:solidFill>
                  <a:schemeClr val="tx2"/>
                </a:solidFill>
                <a:latin typeface="+mj-lt"/>
                <a:ea typeface="+mj-ea"/>
                <a:cs typeface="+mj-cs"/>
              </a:rPr>
              <a:t>including law enforcement cooperation in the context of the European Multi-disciplinary Platform against Criminal Threats (EMPACT)</a:t>
            </a:r>
            <a:r>
              <a:rPr lang="en-US" sz="1700" b="1" dirty="0">
                <a:solidFill>
                  <a:schemeClr val="tx2"/>
                </a:solidFill>
                <a:latin typeface="+mj-lt"/>
                <a:ea typeface="+mj-ea"/>
                <a:cs typeface="+mj-cs"/>
              </a:rPr>
              <a:t> </a:t>
            </a:r>
            <a:endParaRPr lang="en-IE" sz="1700" b="1" dirty="0">
              <a:solidFill>
                <a:schemeClr val="tx2"/>
              </a:solidFill>
              <a:latin typeface="+mj-lt"/>
              <a:ea typeface="+mj-ea"/>
              <a:cs typeface="+mj-cs"/>
            </a:endParaRPr>
          </a:p>
          <a:p>
            <a:pPr marL="285750" lvl="0" indent="-285750" algn="just">
              <a:spcAft>
                <a:spcPts val="600"/>
              </a:spcAft>
              <a:buFont typeface="Arial" panose="020B0604020202020204" pitchFamily="34" charset="0"/>
              <a:buChar char="•"/>
            </a:pPr>
            <a:endParaRPr lang="en-US" sz="600" b="1" dirty="0">
              <a:solidFill>
                <a:schemeClr val="tx2"/>
              </a:solidFill>
              <a:latin typeface="+mj-lt"/>
              <a:ea typeface="+mj-ea"/>
              <a:cs typeface="+mj-cs"/>
            </a:endParaRPr>
          </a:p>
          <a:p>
            <a:pPr marL="285750" indent="-285750" algn="just">
              <a:spcAft>
                <a:spcPts val="600"/>
              </a:spcAft>
              <a:buFont typeface="Arial" panose="020B0604020202020204" pitchFamily="34" charset="0"/>
              <a:buChar char="•"/>
            </a:pPr>
            <a:r>
              <a:rPr lang="en-IE" sz="1700" b="1" dirty="0">
                <a:solidFill>
                  <a:schemeClr val="tx2"/>
                </a:solidFill>
                <a:latin typeface="+mj-lt"/>
                <a:ea typeface="+mj-ea"/>
                <a:cs typeface="+mj-cs"/>
              </a:rPr>
              <a:t>Countering Terrorism </a:t>
            </a:r>
            <a:r>
              <a:rPr lang="en-IE" sz="1700" dirty="0">
                <a:solidFill>
                  <a:schemeClr val="tx2"/>
                </a:solidFill>
                <a:latin typeface="+mj-lt"/>
                <a:ea typeface="+mj-ea"/>
                <a:cs typeface="+mj-cs"/>
              </a:rPr>
              <a:t>and </a:t>
            </a:r>
            <a:r>
              <a:rPr lang="en-IE" sz="1700" b="1" dirty="0">
                <a:solidFill>
                  <a:schemeClr val="tx2"/>
                </a:solidFill>
                <a:latin typeface="+mj-lt"/>
                <a:ea typeface="+mj-ea"/>
                <a:cs typeface="+mj-cs"/>
              </a:rPr>
              <a:t>Preventing &amp; Countering Violent Extremism</a:t>
            </a:r>
            <a:r>
              <a:rPr lang="en-IE" sz="1700" dirty="0">
                <a:solidFill>
                  <a:schemeClr val="tx2"/>
                </a:solidFill>
                <a:latin typeface="+mj-lt"/>
                <a:ea typeface="+mj-ea"/>
                <a:cs typeface="+mj-cs"/>
              </a:rPr>
              <a:t>, in ensuring coherence with established EU frameworks in this regard.</a:t>
            </a:r>
            <a:endParaRPr lang="en-US" sz="1700" dirty="0">
              <a:solidFill>
                <a:schemeClr val="tx2"/>
              </a:solidFill>
              <a:latin typeface="+mj-lt"/>
              <a:ea typeface="+mj-ea"/>
              <a:cs typeface="+mj-cs"/>
            </a:endParaRPr>
          </a:p>
          <a:p>
            <a:pPr marL="285750" lvl="0" indent="-285750" algn="just">
              <a:spcAft>
                <a:spcPts val="600"/>
              </a:spcAft>
              <a:buFont typeface="Arial" panose="020B0604020202020204" pitchFamily="34" charset="0"/>
              <a:buChar char="•"/>
            </a:pPr>
            <a:endParaRPr lang="en-IE" sz="600" dirty="0">
              <a:solidFill>
                <a:schemeClr val="tx2"/>
              </a:solidFill>
              <a:latin typeface="+mj-lt"/>
              <a:ea typeface="+mj-ea"/>
              <a:cs typeface="+mj-cs"/>
            </a:endParaRPr>
          </a:p>
          <a:p>
            <a:pPr marL="285750" lvl="0" indent="-285750" algn="just">
              <a:spcAft>
                <a:spcPts val="600"/>
              </a:spcAft>
              <a:buFont typeface="Arial" panose="020B0604020202020204" pitchFamily="34" charset="0"/>
              <a:buChar char="•"/>
            </a:pPr>
            <a:r>
              <a:rPr lang="en-IE" sz="1700" dirty="0">
                <a:solidFill>
                  <a:schemeClr val="tx2"/>
                </a:solidFill>
                <a:latin typeface="+mj-lt"/>
                <a:ea typeface="+mj-ea"/>
                <a:cs typeface="+mj-cs"/>
              </a:rPr>
              <a:t>Supporting the resilience &amp; security of </a:t>
            </a:r>
            <a:r>
              <a:rPr lang="en-IE" sz="1700" b="1" dirty="0">
                <a:solidFill>
                  <a:schemeClr val="tx2"/>
                </a:solidFill>
                <a:latin typeface="+mj-lt"/>
                <a:ea typeface="+mj-ea"/>
                <a:cs typeface="+mj-cs"/>
              </a:rPr>
              <a:t>Critical Infrastructure</a:t>
            </a:r>
            <a:r>
              <a:rPr lang="en-IE" sz="1700" dirty="0">
                <a:solidFill>
                  <a:schemeClr val="tx2"/>
                </a:solidFill>
                <a:latin typeface="+mj-lt"/>
                <a:ea typeface="+mj-ea"/>
                <a:cs typeface="+mj-cs"/>
              </a:rPr>
              <a:t> (linked to Global Gateway)</a:t>
            </a:r>
            <a:endParaRPr lang="en-US" sz="1700" dirty="0">
              <a:solidFill>
                <a:schemeClr val="tx2"/>
              </a:solidFill>
              <a:latin typeface="+mj-lt"/>
              <a:ea typeface="+mj-ea"/>
              <a:cs typeface="+mj-cs"/>
            </a:endParaRPr>
          </a:p>
          <a:p>
            <a:pPr marL="285750" indent="-285750" algn="just">
              <a:spcAft>
                <a:spcPts val="600"/>
              </a:spcAft>
              <a:buFont typeface="Arial" panose="020B0604020202020204" pitchFamily="34" charset="0"/>
              <a:buChar char="•"/>
            </a:pPr>
            <a:endParaRPr lang="en-IE" sz="600" dirty="0">
              <a:solidFill>
                <a:schemeClr val="tx2"/>
              </a:solidFill>
              <a:latin typeface="+mj-lt"/>
              <a:ea typeface="+mj-ea"/>
              <a:cs typeface="+mj-cs"/>
            </a:endParaRPr>
          </a:p>
          <a:p>
            <a:pPr marL="285750" indent="-285750" algn="just">
              <a:spcAft>
                <a:spcPts val="600"/>
              </a:spcAft>
              <a:buFont typeface="Arial" panose="020B0604020202020204" pitchFamily="34" charset="0"/>
              <a:buChar char="•"/>
            </a:pPr>
            <a:r>
              <a:rPr lang="en-IE" sz="1700" dirty="0">
                <a:solidFill>
                  <a:schemeClr val="tx2"/>
                </a:solidFill>
                <a:latin typeface="+mj-lt"/>
                <a:ea typeface="+mj-ea"/>
                <a:cs typeface="+mj-cs"/>
              </a:rPr>
              <a:t>Ensuring support &amp; coordination to combatting </a:t>
            </a:r>
            <a:r>
              <a:rPr lang="en-IE" sz="1700" b="1" dirty="0">
                <a:solidFill>
                  <a:schemeClr val="tx2"/>
                </a:solidFill>
                <a:latin typeface="+mj-lt"/>
                <a:ea typeface="+mj-ea"/>
                <a:cs typeface="+mj-cs"/>
              </a:rPr>
              <a:t>Illicit Financial Flows (IFFs). </a:t>
            </a:r>
            <a:r>
              <a:rPr lang="en-IE" sz="1700" dirty="0">
                <a:solidFill>
                  <a:schemeClr val="tx2"/>
                </a:solidFill>
                <a:latin typeface="+mj-lt"/>
                <a:ea typeface="+mj-ea"/>
                <a:cs typeface="+mj-cs"/>
              </a:rPr>
              <a:t>E.g. </a:t>
            </a:r>
            <a:r>
              <a:rPr lang="en-IE" sz="1700" b="1" dirty="0">
                <a:solidFill>
                  <a:schemeClr val="tx2"/>
                </a:solidFill>
                <a:latin typeface="+mj-lt"/>
                <a:ea typeface="+mj-ea"/>
                <a:cs typeface="+mj-cs"/>
              </a:rPr>
              <a:t>Team Europe Initiative</a:t>
            </a:r>
            <a:r>
              <a:rPr lang="en-IE" sz="1700" dirty="0">
                <a:solidFill>
                  <a:schemeClr val="tx2"/>
                </a:solidFill>
                <a:latin typeface="+mj-lt"/>
                <a:ea typeface="+mj-ea"/>
                <a:cs typeface="+mj-cs"/>
              </a:rPr>
              <a:t> that </a:t>
            </a:r>
            <a:r>
              <a:rPr lang="en-US" sz="1700" dirty="0">
                <a:solidFill>
                  <a:schemeClr val="tx2"/>
                </a:solidFill>
                <a:latin typeface="+mj-lt"/>
                <a:ea typeface="+mj-ea"/>
                <a:cs typeface="+mj-cs"/>
              </a:rPr>
              <a:t>supports Africa in combating IFFs &amp; Transnational Organized Crime</a:t>
            </a:r>
          </a:p>
        </p:txBody>
      </p:sp>
      <p:pic>
        <p:nvPicPr>
          <p:cNvPr id="8" name="Picture 7">
            <a:extLst>
              <a:ext uri="{FF2B5EF4-FFF2-40B4-BE49-F238E27FC236}">
                <a16:creationId xmlns:a16="http://schemas.microsoft.com/office/drawing/2014/main" id="{BA095A42-54C6-4262-972D-24E9286EF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271" y="1312228"/>
            <a:ext cx="2387795" cy="1594056"/>
          </a:xfrm>
          <a:prstGeom prst="rect">
            <a:avLst/>
          </a:prstGeom>
        </p:spPr>
      </p:pic>
      <p:pic>
        <p:nvPicPr>
          <p:cNvPr id="13" name="Picture 12" descr="A blue background with white text and a flag and a symbol&#10;&#10;Description automatically generated">
            <a:extLst>
              <a:ext uri="{FF2B5EF4-FFF2-40B4-BE49-F238E27FC236}">
                <a16:creationId xmlns:a16="http://schemas.microsoft.com/office/drawing/2014/main" id="{A0686089-0D0D-63FD-7607-749356DB6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271" y="3021770"/>
            <a:ext cx="2380893" cy="1488058"/>
          </a:xfrm>
          <a:prstGeom prst="rect">
            <a:avLst/>
          </a:prstGeom>
        </p:spPr>
      </p:pic>
      <p:pic>
        <p:nvPicPr>
          <p:cNvPr id="4" name="Picture 3">
            <a:extLst>
              <a:ext uri="{FF2B5EF4-FFF2-40B4-BE49-F238E27FC236}">
                <a16:creationId xmlns:a16="http://schemas.microsoft.com/office/drawing/2014/main" id="{1A2DDB69-84AB-EE5B-AEF2-3E20E1FE3D13}"/>
              </a:ext>
            </a:extLst>
          </p:cNvPr>
          <p:cNvPicPr>
            <a:picLocks noChangeAspect="1"/>
          </p:cNvPicPr>
          <p:nvPr/>
        </p:nvPicPr>
        <p:blipFill>
          <a:blip r:embed="rId5"/>
          <a:stretch>
            <a:fillRect/>
          </a:stretch>
        </p:blipFill>
        <p:spPr>
          <a:xfrm>
            <a:off x="1210497" y="4706778"/>
            <a:ext cx="2198528" cy="1999396"/>
          </a:xfrm>
          <a:prstGeom prst="rect">
            <a:avLst/>
          </a:prstGeom>
        </p:spPr>
      </p:pic>
    </p:spTree>
    <p:extLst>
      <p:ext uri="{BB962C8B-B14F-4D97-AF65-F5344CB8AC3E}">
        <p14:creationId xmlns:p14="http://schemas.microsoft.com/office/powerpoint/2010/main" val="2354099675"/>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feb837-75b8-4da0-839f-eb1c5ea2152d" xsi:nil="true"/>
    <n72767502c1c4e9bae8ce013fdee11cf xmlns="33d2ceeb-fd15-4065-892e-5be14dece4ff">
      <Terms xmlns="http://schemas.microsoft.com/office/infopath/2007/PartnerControls"/>
    </n72767502c1c4e9bae8ce013fdee11cf>
    <n4242925c0c540b099bbef476ae0347d xmlns="33d2ceeb-fd15-4065-892e-5be14dece4ff">
      <Terms xmlns="http://schemas.microsoft.com/office/infopath/2007/PartnerControls"/>
    </n4242925c0c540b099bbef476ae0347d>
    <lcf76f155ced4ddcb4097134ff3c332f xmlns="33d2ceeb-fd15-4065-892e-5be14dece4f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29F88-4A01-4248-85F4-7C3746BCDC5A}">
  <ds:schemaRefs>
    <ds:schemaRef ds:uri="http://schemas.microsoft.com/sharepoint/v3/contenttype/forms"/>
  </ds:schemaRefs>
</ds:datastoreItem>
</file>

<file path=customXml/itemProps2.xml><?xml version="1.0" encoding="utf-8"?>
<ds:datastoreItem xmlns:ds="http://schemas.openxmlformats.org/officeDocument/2006/customXml" ds:itemID="{EC30DAD4-93A8-4775-8E85-473728399ED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9FB24D7-4375-4211-9903-0A066F55B580}"/>
</file>

<file path=docProps/app.xml><?xml version="1.0" encoding="utf-8"?>
<Properties xmlns="http://schemas.openxmlformats.org/officeDocument/2006/extended-properties" xmlns:vt="http://schemas.openxmlformats.org/officeDocument/2006/docPropsVTypes">
  <Template>blank</Template>
  <TotalTime>4216</TotalTime>
  <Words>601</Words>
  <Application>Microsoft Office PowerPoint</Application>
  <PresentationFormat>Widescreen</PresentationFormat>
  <Paragraphs>47</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Courier New</vt:lpstr>
      <vt:lpstr>Wingdings</vt:lpstr>
      <vt:lpstr>Office Theme</vt:lpstr>
      <vt:lpstr>INTPA Directorate G – Unit G5 Resilience, Peace and Security</vt:lpstr>
      <vt:lpstr>The mandate</vt:lpstr>
      <vt:lpstr>Promoting Peace &amp; ensuring Resilience building by</vt:lpstr>
      <vt:lpstr>Ensuring Security for partner countries &amp; the EU by</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Peace and Security Project Team</dc:title>
  <dc:creator>CARRADORI Nicola (DEVCO)</dc:creator>
  <cp:lastModifiedBy>ZWAENEPOEL Sabine (INTPA)</cp:lastModifiedBy>
  <cp:revision>145</cp:revision>
  <cp:lastPrinted>2021-06-24T06:25:25Z</cp:lastPrinted>
  <dcterms:created xsi:type="dcterms:W3CDTF">2021-02-19T12:21:32Z</dcterms:created>
  <dcterms:modified xsi:type="dcterms:W3CDTF">2024-10-08T15:13:04Z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0x010100199782AF6692CB4E8097BF428225D135</vt:lpwstr>
  </property>
  <property fmtid="{D5CDD505-2E9C-101B-9397-08002B2CF9AE}" pid="3" name="MSIP_Label_6bd9ddd1-4d20-43f6-abfa-fc3c07406f94_Enabled">
    <vt:lpwstr>true</vt:lpwstr>
  </property>
  <property fmtid="{D5CDD505-2E9C-101B-9397-08002B2CF9AE}" pid="4" name="MSIP_Label_6bd9ddd1-4d20-43f6-abfa-fc3c07406f94_SetDate">
    <vt:lpwstr>2024-10-02T18:36:47Z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c961040e-1058-415b-bdc3-b391799f71fa</vt:lpwstr>
  </property>
  <property fmtid="{D5CDD505-2E9C-101B-9397-08002B2CF9AE}" pid="9" name="MSIP_Label_6bd9ddd1-4d20-43f6-abfa-fc3c07406f94_ContentBits">
    <vt:lpwstr>0</vt:lpwstr>
  </property>
</Properties>
</file>