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  <p:sldMasterId id="2147483661" r:id="rId4"/>
    <p:sldMasterId id="2147483673" r:id="rId5"/>
    <p:sldMasterId id="2147483686" r:id="rId6"/>
  </p:sldMasterIdLst>
  <p:notesMasterIdLst>
    <p:notesMasterId r:id="rId13"/>
  </p:notesMasterIdLst>
  <p:sldIdLst>
    <p:sldId id="256" r:id="rId7"/>
    <p:sldId id="257" r:id="rId8"/>
    <p:sldId id="258" r:id="rId9"/>
    <p:sldId id="267" r:id="rId10"/>
    <p:sldId id="4353" r:id="rId11"/>
    <p:sldId id="274" r:id="rId12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3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85333" y="1532466"/>
            <a:ext cx="13885335" cy="3098801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85333" y="4715933"/>
            <a:ext cx="13885335" cy="10583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1591733" y="5969000"/>
            <a:ext cx="13081001" cy="393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– Juan López</a:t>
            </a:r>
          </a:p>
        </p:txBody>
      </p:sp>
      <p:sp>
        <p:nvSpPr>
          <p:cNvPr id="94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591733" y="4050844"/>
            <a:ext cx="13081001" cy="55124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-1" y="-1"/>
            <a:ext cx="16256001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93712"/>
            <a:ext cx="6908800" cy="13066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54400"/>
            <a:ext cx="5689600" cy="1557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5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56" y="3917245"/>
            <a:ext cx="6908800" cy="1210733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56" y="2583745"/>
            <a:ext cx="6908800" cy="1333500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7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22401"/>
            <a:ext cx="3589867" cy="4023078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1733" y="1422401"/>
            <a:ext cx="3589867" cy="4023078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64545"/>
            <a:ext cx="3591278" cy="568677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33222"/>
            <a:ext cx="3591278" cy="3512256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8912" y="1364545"/>
            <a:ext cx="3592689" cy="568677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8912" y="1933222"/>
            <a:ext cx="3592689" cy="3512256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6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423333" y="6341533"/>
            <a:ext cx="15409334" cy="1337734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23333" y="76284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2711"/>
            <a:ext cx="2674056" cy="1032933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822" y="242712"/>
            <a:ext cx="4543778" cy="5202767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1275645"/>
            <a:ext cx="2674056" cy="4169834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45" y="4267200"/>
            <a:ext cx="4876800" cy="503767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3145" y="544689"/>
            <a:ext cx="4876800" cy="36576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3145" y="4770967"/>
            <a:ext cx="4876800" cy="71543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6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2800" y="244123"/>
            <a:ext cx="1828800" cy="52013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44123"/>
            <a:ext cx="5350933" cy="52013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0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DCE6-BCC7-4DEB-BAB0-6F0642FFB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1" y="1496486"/>
            <a:ext cx="12192000" cy="318346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21DA8-FA4A-4028-BF8E-3A3A40E4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1" y="4802717"/>
            <a:ext cx="12192000" cy="2207683"/>
          </a:xfrm>
        </p:spPr>
        <p:txBody>
          <a:bodyPr/>
          <a:lstStyle>
            <a:lvl1pPr marL="0" indent="0" algn="ctr">
              <a:buNone/>
              <a:defRPr sz="3199"/>
            </a:lvl1pPr>
            <a:lvl2pPr marL="609543" indent="0" algn="ctr">
              <a:buNone/>
              <a:defRPr sz="2667"/>
            </a:lvl2pPr>
            <a:lvl3pPr marL="1219087" indent="0" algn="ctr">
              <a:buNone/>
              <a:defRPr sz="2400"/>
            </a:lvl3pPr>
            <a:lvl4pPr marL="1828630" indent="0" algn="ctr">
              <a:buNone/>
              <a:defRPr sz="2133"/>
            </a:lvl4pPr>
            <a:lvl5pPr marL="2438174" indent="0" algn="ctr">
              <a:buNone/>
              <a:defRPr sz="2133"/>
            </a:lvl5pPr>
            <a:lvl6pPr marL="3047717" indent="0" algn="ctr">
              <a:buNone/>
              <a:defRPr sz="2133"/>
            </a:lvl6pPr>
            <a:lvl7pPr marL="3657261" indent="0" algn="ctr">
              <a:buNone/>
              <a:defRPr sz="2133"/>
            </a:lvl7pPr>
            <a:lvl8pPr marL="4266803" indent="0" algn="ctr">
              <a:buNone/>
              <a:defRPr sz="2133"/>
            </a:lvl8pPr>
            <a:lvl9pPr marL="4876346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F8195-590D-4697-BB91-EE857EEE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7236-9891-484A-A81B-F39263B6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E6DE-1604-4153-8C7E-BF2F4714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96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5FCB-206A-453B-9B8B-8A30A5AE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F1A7D-CBAF-4392-AEE0-1206F6FD2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A580F-D31B-4670-82B4-F42129AE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1B801-3747-4338-971C-371CAEC9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5C66-E995-4259-9CE7-382265F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7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9919-ABF5-46EC-A558-83D7402B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5" y="2279654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F6F0D-0165-4831-B724-AE6C4AE8E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5" y="6119284"/>
            <a:ext cx="14020800" cy="2000251"/>
          </a:xfrm>
        </p:spPr>
        <p:txBody>
          <a:bodyPr/>
          <a:lstStyle>
            <a:lvl1pPr marL="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1pPr>
            <a:lvl2pPr marL="60954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0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3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7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7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6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80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4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9C43-3AD9-4B5C-8E09-B9C30743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1497A-8EE5-4F4A-94D5-55D34CFA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FA86-D70C-47ED-885A-F4491166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32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98A6-A3F5-437A-B46C-CC6B3C52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537D-5CE8-4DBF-A2F6-CF6950686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8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8993E-B841-4EB9-AB75-FE0983DC0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8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B6859-AC31-4ED1-B0D3-864021C2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CFEC7-A444-4983-A87F-F120C108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8E952-6068-4D35-A861-FCA4D064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9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8666-B562-4D61-8CD8-F5154FC1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9" y="486836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92813-8485-4DB9-8946-4DCD7C2E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51" cy="1098549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543" indent="0">
              <a:buNone/>
              <a:defRPr sz="2667" b="1"/>
            </a:lvl2pPr>
            <a:lvl3pPr marL="1219087" indent="0">
              <a:buNone/>
              <a:defRPr sz="2400" b="1"/>
            </a:lvl3pPr>
            <a:lvl4pPr marL="1828630" indent="0">
              <a:buNone/>
              <a:defRPr sz="2133" b="1"/>
            </a:lvl4pPr>
            <a:lvl5pPr marL="2438174" indent="0">
              <a:buNone/>
              <a:defRPr sz="2133" b="1"/>
            </a:lvl5pPr>
            <a:lvl6pPr marL="3047717" indent="0">
              <a:buNone/>
              <a:defRPr sz="2133" b="1"/>
            </a:lvl6pPr>
            <a:lvl7pPr marL="3657261" indent="0">
              <a:buNone/>
              <a:defRPr sz="2133" b="1"/>
            </a:lvl7pPr>
            <a:lvl8pPr marL="4266803" indent="0">
              <a:buNone/>
              <a:defRPr sz="2133" b="1"/>
            </a:lvl8pPr>
            <a:lvl9pPr marL="487634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09611-81D3-48BE-9CED-395AF3BD9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5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0D4D2-26E3-4073-9608-19671A316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543" indent="0">
              <a:buNone/>
              <a:defRPr sz="2667" b="1"/>
            </a:lvl2pPr>
            <a:lvl3pPr marL="1219087" indent="0">
              <a:buNone/>
              <a:defRPr sz="2400" b="1"/>
            </a:lvl3pPr>
            <a:lvl4pPr marL="1828630" indent="0">
              <a:buNone/>
              <a:defRPr sz="2133" b="1"/>
            </a:lvl4pPr>
            <a:lvl5pPr marL="2438174" indent="0">
              <a:buNone/>
              <a:defRPr sz="2133" b="1"/>
            </a:lvl5pPr>
            <a:lvl6pPr marL="3047717" indent="0">
              <a:buNone/>
              <a:defRPr sz="2133" b="1"/>
            </a:lvl6pPr>
            <a:lvl7pPr marL="3657261" indent="0">
              <a:buNone/>
              <a:defRPr sz="2133" b="1"/>
            </a:lvl7pPr>
            <a:lvl8pPr marL="4266803" indent="0">
              <a:buNone/>
              <a:defRPr sz="2133" b="1"/>
            </a:lvl8pPr>
            <a:lvl9pPr marL="487634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B9F6A-0792-473E-AAE7-A4CE88B16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7C008-14B2-4A25-B7DE-CC0AB15E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33135-E2BD-462B-83D2-E33AB34C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0BBE7-900F-4C83-BA54-5DA52965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59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2A70-DCCB-4731-A504-8A857EB5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F353D-5CD8-4E06-AD03-3B9483DC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63702-EA2B-4F26-92A3-24B4B0F8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C37AE-6DF8-4BBB-B4B1-BA034035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7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185333" y="3022600"/>
            <a:ext cx="13885335" cy="30988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AEADC-3767-463D-A52C-4F1ED5E2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18C5B-39FC-46F5-A457-19ECBA6C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7D3AF-F9F8-430E-8F45-4C323D00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8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45E9-7B75-46F7-828B-35788870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2DB61-0E48-43A9-AF94-B8B45097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199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B2932-26D0-48F6-B948-958FB2A7F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2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43" indent="0">
              <a:buNone/>
              <a:defRPr sz="1867"/>
            </a:lvl2pPr>
            <a:lvl3pPr marL="1219087" indent="0">
              <a:buNone/>
              <a:defRPr sz="1600"/>
            </a:lvl3pPr>
            <a:lvl4pPr marL="1828630" indent="0">
              <a:buNone/>
              <a:defRPr sz="1333"/>
            </a:lvl4pPr>
            <a:lvl5pPr marL="2438174" indent="0">
              <a:buNone/>
              <a:defRPr sz="1333"/>
            </a:lvl5pPr>
            <a:lvl6pPr marL="3047717" indent="0">
              <a:buNone/>
              <a:defRPr sz="1333"/>
            </a:lvl6pPr>
            <a:lvl7pPr marL="3657261" indent="0">
              <a:buNone/>
              <a:defRPr sz="1333"/>
            </a:lvl7pPr>
            <a:lvl8pPr marL="4266803" indent="0">
              <a:buNone/>
              <a:defRPr sz="1333"/>
            </a:lvl8pPr>
            <a:lvl9pPr marL="4876346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1AD68-5424-47B9-BFD9-13D61482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2DBB5-7D03-4B59-BD21-48CD8060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335F-6ED6-49C4-828C-3798E82D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2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9E1A-D83B-44C7-B57A-1D73A881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C812F-EE96-4E91-AEEC-B939ADFA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43" indent="0">
              <a:buNone/>
              <a:defRPr sz="3733"/>
            </a:lvl2pPr>
            <a:lvl3pPr marL="1219087" indent="0">
              <a:buNone/>
              <a:defRPr sz="3199"/>
            </a:lvl3pPr>
            <a:lvl4pPr marL="1828630" indent="0">
              <a:buNone/>
              <a:defRPr sz="2667"/>
            </a:lvl4pPr>
            <a:lvl5pPr marL="2438174" indent="0">
              <a:buNone/>
              <a:defRPr sz="2667"/>
            </a:lvl5pPr>
            <a:lvl6pPr marL="3047717" indent="0">
              <a:buNone/>
              <a:defRPr sz="2667"/>
            </a:lvl6pPr>
            <a:lvl7pPr marL="3657261" indent="0">
              <a:buNone/>
              <a:defRPr sz="2667"/>
            </a:lvl7pPr>
            <a:lvl8pPr marL="4266803" indent="0">
              <a:buNone/>
              <a:defRPr sz="2667"/>
            </a:lvl8pPr>
            <a:lvl9pPr marL="487634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AAE64-FED7-4C82-8F14-083525866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2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43" indent="0">
              <a:buNone/>
              <a:defRPr sz="1867"/>
            </a:lvl2pPr>
            <a:lvl3pPr marL="1219087" indent="0">
              <a:buNone/>
              <a:defRPr sz="1600"/>
            </a:lvl3pPr>
            <a:lvl4pPr marL="1828630" indent="0">
              <a:buNone/>
              <a:defRPr sz="1333"/>
            </a:lvl4pPr>
            <a:lvl5pPr marL="2438174" indent="0">
              <a:buNone/>
              <a:defRPr sz="1333"/>
            </a:lvl5pPr>
            <a:lvl6pPr marL="3047717" indent="0">
              <a:buNone/>
              <a:defRPr sz="1333"/>
            </a:lvl6pPr>
            <a:lvl7pPr marL="3657261" indent="0">
              <a:buNone/>
              <a:defRPr sz="1333"/>
            </a:lvl7pPr>
            <a:lvl8pPr marL="4266803" indent="0">
              <a:buNone/>
              <a:defRPr sz="1333"/>
            </a:lvl8pPr>
            <a:lvl9pPr marL="4876346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CA3E4-A7E0-4ECF-9EC3-145D3804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1DA77-5A59-4B43-83B4-FA4AAF27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60F3A-83B9-4929-9B67-63ADD523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0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8801-E938-4C0A-8693-2DEA5B82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E5F1B-9D6D-403E-A333-617D20D40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8A4DE-83BD-4AA5-8543-416F5A2B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378FE-B511-4441-A8AB-8A96453B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B4D0-58F5-4659-BA28-8E13EEF4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91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F69D-60B8-47D2-878A-7EB8A8C13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F934F-08AE-4814-809C-3C2720E0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1" y="486835"/>
            <a:ext cx="10312399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453BF-207D-4C8A-928C-8D1EB4ED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5B00F-59B4-4BCF-ABB8-54B28980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6948-7BAE-4396-A21B-88552F58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52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8E5C13-8713-447F-BDA1-501EB50686FF}"/>
              </a:ext>
            </a:extLst>
          </p:cNvPr>
          <p:cNvSpPr/>
          <p:nvPr userDrawn="1"/>
        </p:nvSpPr>
        <p:spPr>
          <a:xfrm>
            <a:off x="1" y="368300"/>
            <a:ext cx="541867" cy="1524000"/>
          </a:xfrm>
          <a:prstGeom prst="rect">
            <a:avLst/>
          </a:prstGeom>
          <a:solidFill>
            <a:srgbClr val="F3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812801" y="2694433"/>
            <a:ext cx="14630401" cy="543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5ED69F4A-0DED-479D-ACA6-ABB4087158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7365-EBCA-4027-87D5-99FC1D4DF0BB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407A6CA3-502E-4E49-908A-3C2D85A2C2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39B71-1182-4CE0-A477-FD0C1D2B9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70D219CE-F88E-4B13-A5A4-92D8F30462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93712"/>
            <a:ext cx="6908801" cy="13066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1" y="3454400"/>
            <a:ext cx="5689600" cy="15578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1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7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0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56" y="3917247"/>
            <a:ext cx="6908801" cy="1210733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56" y="2583747"/>
            <a:ext cx="6908801" cy="1333500"/>
          </a:xfrm>
        </p:spPr>
        <p:txBody>
          <a:bodyPr anchor="b"/>
          <a:lstStyle>
            <a:lvl1pPr marL="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1pPr>
            <a:lvl2pPr marL="406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754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133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51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1887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26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6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01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9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1" y="1422401"/>
            <a:ext cx="3589867" cy="4023078"/>
          </a:xfrm>
        </p:spPr>
        <p:txBody>
          <a:bodyPr/>
          <a:lstStyle>
            <a:lvl1pPr>
              <a:defRPr sz="2488"/>
            </a:lvl1pPr>
            <a:lvl2pPr>
              <a:defRPr sz="2133"/>
            </a:lvl2pPr>
            <a:lvl3pPr>
              <a:defRPr sz="177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1733" y="1422401"/>
            <a:ext cx="3589867" cy="4023078"/>
          </a:xfrm>
        </p:spPr>
        <p:txBody>
          <a:bodyPr/>
          <a:lstStyle>
            <a:lvl1pPr>
              <a:defRPr sz="2488"/>
            </a:lvl1pPr>
            <a:lvl2pPr>
              <a:defRPr sz="2133"/>
            </a:lvl2pPr>
            <a:lvl3pPr>
              <a:defRPr sz="177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8777320" y="634999"/>
            <a:ext cx="6350001" cy="7645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100666" y="634999"/>
            <a:ext cx="6815668" cy="369993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00666" y="4351866"/>
            <a:ext cx="6815668" cy="38184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2" y="1364545"/>
            <a:ext cx="3591277" cy="568677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78" indent="0">
              <a:buNone/>
              <a:defRPr sz="1777" b="1"/>
            </a:lvl2pPr>
            <a:lvl3pPr marL="812754" indent="0">
              <a:buNone/>
              <a:defRPr sz="1600" b="1"/>
            </a:lvl3pPr>
            <a:lvl4pPr marL="1219133" indent="0">
              <a:buNone/>
              <a:defRPr sz="1422" b="1"/>
            </a:lvl4pPr>
            <a:lvl5pPr marL="1625510" indent="0">
              <a:buNone/>
              <a:defRPr sz="1422" b="1"/>
            </a:lvl5pPr>
            <a:lvl6pPr marL="2031887" indent="0">
              <a:buNone/>
              <a:defRPr sz="1422" b="1"/>
            </a:lvl6pPr>
            <a:lvl7pPr marL="2438265" indent="0">
              <a:buNone/>
              <a:defRPr sz="1422" b="1"/>
            </a:lvl7pPr>
            <a:lvl8pPr marL="2844641" indent="0">
              <a:buNone/>
              <a:defRPr sz="1422" b="1"/>
            </a:lvl8pPr>
            <a:lvl9pPr marL="3251019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2" y="1933223"/>
            <a:ext cx="3591277" cy="3512257"/>
          </a:xfrm>
        </p:spPr>
        <p:txBody>
          <a:bodyPr/>
          <a:lstStyle>
            <a:lvl1pPr>
              <a:defRPr sz="2133"/>
            </a:lvl1pPr>
            <a:lvl2pPr>
              <a:defRPr sz="1777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8912" y="1364545"/>
            <a:ext cx="3592689" cy="568677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78" indent="0">
              <a:buNone/>
              <a:defRPr sz="1777" b="1"/>
            </a:lvl2pPr>
            <a:lvl3pPr marL="812754" indent="0">
              <a:buNone/>
              <a:defRPr sz="1600" b="1"/>
            </a:lvl3pPr>
            <a:lvl4pPr marL="1219133" indent="0">
              <a:buNone/>
              <a:defRPr sz="1422" b="1"/>
            </a:lvl4pPr>
            <a:lvl5pPr marL="1625510" indent="0">
              <a:buNone/>
              <a:defRPr sz="1422" b="1"/>
            </a:lvl5pPr>
            <a:lvl6pPr marL="2031887" indent="0">
              <a:buNone/>
              <a:defRPr sz="1422" b="1"/>
            </a:lvl6pPr>
            <a:lvl7pPr marL="2438265" indent="0">
              <a:buNone/>
              <a:defRPr sz="1422" b="1"/>
            </a:lvl7pPr>
            <a:lvl8pPr marL="2844641" indent="0">
              <a:buNone/>
              <a:defRPr sz="1422" b="1"/>
            </a:lvl8pPr>
            <a:lvl9pPr marL="3251019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8912" y="1933223"/>
            <a:ext cx="3592689" cy="3512257"/>
          </a:xfrm>
        </p:spPr>
        <p:txBody>
          <a:bodyPr/>
          <a:lstStyle>
            <a:lvl1pPr>
              <a:defRPr sz="2133"/>
            </a:lvl1pPr>
            <a:lvl2pPr>
              <a:defRPr sz="1777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66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8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87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242712"/>
            <a:ext cx="2674056" cy="1032933"/>
          </a:xfrm>
        </p:spPr>
        <p:txBody>
          <a:bodyPr anchor="b"/>
          <a:lstStyle>
            <a:lvl1pPr algn="l">
              <a:defRPr sz="17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823" y="242713"/>
            <a:ext cx="4543779" cy="5202767"/>
          </a:xfrm>
        </p:spPr>
        <p:txBody>
          <a:bodyPr/>
          <a:lstStyle>
            <a:lvl1pPr>
              <a:defRPr sz="2844"/>
            </a:lvl1pPr>
            <a:lvl2pPr>
              <a:defRPr sz="2488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1275645"/>
            <a:ext cx="2674056" cy="4169834"/>
          </a:xfrm>
        </p:spPr>
        <p:txBody>
          <a:bodyPr/>
          <a:lstStyle>
            <a:lvl1pPr marL="0" indent="0">
              <a:buNone/>
              <a:defRPr sz="1244"/>
            </a:lvl1pPr>
            <a:lvl2pPr marL="406378" indent="0">
              <a:buNone/>
              <a:defRPr sz="1066"/>
            </a:lvl2pPr>
            <a:lvl3pPr marL="812754" indent="0">
              <a:buNone/>
              <a:defRPr sz="889"/>
            </a:lvl3pPr>
            <a:lvl4pPr marL="1219133" indent="0">
              <a:buNone/>
              <a:defRPr sz="800"/>
            </a:lvl4pPr>
            <a:lvl5pPr marL="1625510" indent="0">
              <a:buNone/>
              <a:defRPr sz="800"/>
            </a:lvl5pPr>
            <a:lvl6pPr marL="2031887" indent="0">
              <a:buNone/>
              <a:defRPr sz="800"/>
            </a:lvl6pPr>
            <a:lvl7pPr marL="2438265" indent="0">
              <a:buNone/>
              <a:defRPr sz="800"/>
            </a:lvl7pPr>
            <a:lvl8pPr marL="2844641" indent="0">
              <a:buNone/>
              <a:defRPr sz="800"/>
            </a:lvl8pPr>
            <a:lvl9pPr marL="32510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81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44" y="4267200"/>
            <a:ext cx="4876801" cy="503768"/>
          </a:xfrm>
        </p:spPr>
        <p:txBody>
          <a:bodyPr anchor="b"/>
          <a:lstStyle>
            <a:lvl1pPr algn="l">
              <a:defRPr sz="17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3144" y="544689"/>
            <a:ext cx="4876801" cy="3657600"/>
          </a:xfrm>
        </p:spPr>
        <p:txBody>
          <a:bodyPr/>
          <a:lstStyle>
            <a:lvl1pPr marL="0" indent="0">
              <a:buNone/>
              <a:defRPr sz="2844"/>
            </a:lvl1pPr>
            <a:lvl2pPr marL="406378" indent="0">
              <a:buNone/>
              <a:defRPr sz="2488"/>
            </a:lvl2pPr>
            <a:lvl3pPr marL="812754" indent="0">
              <a:buNone/>
              <a:defRPr sz="2133"/>
            </a:lvl3pPr>
            <a:lvl4pPr marL="1219133" indent="0">
              <a:buNone/>
              <a:defRPr sz="1777"/>
            </a:lvl4pPr>
            <a:lvl5pPr marL="1625510" indent="0">
              <a:buNone/>
              <a:defRPr sz="1777"/>
            </a:lvl5pPr>
            <a:lvl6pPr marL="2031887" indent="0">
              <a:buNone/>
              <a:defRPr sz="1777"/>
            </a:lvl6pPr>
            <a:lvl7pPr marL="2438265" indent="0">
              <a:buNone/>
              <a:defRPr sz="1777"/>
            </a:lvl7pPr>
            <a:lvl8pPr marL="2844641" indent="0">
              <a:buNone/>
              <a:defRPr sz="1777"/>
            </a:lvl8pPr>
            <a:lvl9pPr marL="3251019" indent="0">
              <a:buNone/>
              <a:defRPr sz="177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3144" y="4770967"/>
            <a:ext cx="4876801" cy="715433"/>
          </a:xfrm>
        </p:spPr>
        <p:txBody>
          <a:bodyPr/>
          <a:lstStyle>
            <a:lvl1pPr marL="0" indent="0">
              <a:buNone/>
              <a:defRPr sz="1244"/>
            </a:lvl1pPr>
            <a:lvl2pPr marL="406378" indent="0">
              <a:buNone/>
              <a:defRPr sz="1066"/>
            </a:lvl2pPr>
            <a:lvl3pPr marL="812754" indent="0">
              <a:buNone/>
              <a:defRPr sz="889"/>
            </a:lvl3pPr>
            <a:lvl4pPr marL="1219133" indent="0">
              <a:buNone/>
              <a:defRPr sz="800"/>
            </a:lvl4pPr>
            <a:lvl5pPr marL="1625510" indent="0">
              <a:buNone/>
              <a:defRPr sz="800"/>
            </a:lvl5pPr>
            <a:lvl6pPr marL="2031887" indent="0">
              <a:buNone/>
              <a:defRPr sz="800"/>
            </a:lvl6pPr>
            <a:lvl7pPr marL="2438265" indent="0">
              <a:buNone/>
              <a:defRPr sz="800"/>
            </a:lvl7pPr>
            <a:lvl8pPr marL="2844641" indent="0">
              <a:buNone/>
              <a:defRPr sz="800"/>
            </a:lvl8pPr>
            <a:lvl9pPr marL="32510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12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22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2801" y="244124"/>
            <a:ext cx="1828799" cy="52013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399" y="244124"/>
            <a:ext cx="5350933" cy="52013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23333" indent="-423333">
              <a:defRPr sz="3200"/>
            </a:lvl1pPr>
            <a:lvl2pPr marL="1058333" indent="-423333">
              <a:defRPr sz="3200"/>
            </a:lvl2pPr>
            <a:lvl3pPr marL="1693333" indent="-423333">
              <a:defRPr sz="3200"/>
            </a:lvl3pPr>
            <a:lvl4pPr marL="2328333" indent="-423333">
              <a:defRPr sz="3200"/>
            </a:lvl4pPr>
            <a:lvl5pPr marL="2963333" indent="-423333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8779933" y="2099733"/>
            <a:ext cx="6350001" cy="619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126066" y="2099733"/>
            <a:ext cx="6815668" cy="6197601"/>
          </a:xfrm>
          <a:prstGeom prst="rect">
            <a:avLst/>
          </a:prstGeom>
        </p:spPr>
        <p:txBody>
          <a:bodyPr/>
          <a:lstStyle>
            <a:lvl1pPr marL="352926" indent="-352926">
              <a:spcBef>
                <a:spcPts val="3000"/>
              </a:spcBef>
              <a:defRPr sz="2400"/>
            </a:lvl1pPr>
            <a:lvl2pPr marL="911726" indent="-352926">
              <a:spcBef>
                <a:spcPts val="3000"/>
              </a:spcBef>
              <a:defRPr sz="2400"/>
            </a:lvl2pPr>
            <a:lvl3pPr marL="1470526" indent="-352926">
              <a:spcBef>
                <a:spcPts val="3000"/>
              </a:spcBef>
              <a:defRPr sz="2400"/>
            </a:lvl3pPr>
            <a:lvl4pPr marL="2029326" indent="-352926">
              <a:spcBef>
                <a:spcPts val="3000"/>
              </a:spcBef>
              <a:defRPr sz="2400"/>
            </a:lvl4pPr>
            <a:lvl5pPr marL="2588126" indent="-352926">
              <a:spcBef>
                <a:spcPts val="3000"/>
              </a:spcBef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1126066" y="1185333"/>
            <a:ext cx="14003869" cy="6773335"/>
          </a:xfrm>
          <a:prstGeom prst="rect">
            <a:avLst/>
          </a:prstGeom>
        </p:spPr>
        <p:txBody>
          <a:bodyPr/>
          <a:lstStyle>
            <a:lvl1pPr marL="423333" indent="-423333">
              <a:defRPr sz="3200"/>
            </a:lvl1pPr>
            <a:lvl2pPr marL="1058333" indent="-423333">
              <a:defRPr sz="3200"/>
            </a:lvl2pPr>
            <a:lvl3pPr marL="1693333" indent="-423333">
              <a:defRPr sz="3200"/>
            </a:lvl3pPr>
            <a:lvl4pPr marL="2328333" indent="-423333">
              <a:defRPr sz="3200"/>
            </a:lvl4pPr>
            <a:lvl5pPr marL="2963333" indent="-423333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10507133" y="4699000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0507133" y="753533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idx="15"/>
          </p:nvPr>
        </p:nvSpPr>
        <p:spPr>
          <a:xfrm>
            <a:off x="804333" y="753533"/>
            <a:ext cx="9448801" cy="7645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126066" y="237066"/>
            <a:ext cx="14003869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66" tIns="33866" rIns="33866" bIns="33866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126066" y="2099733"/>
            <a:ext cx="14003869" cy="619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66" tIns="33866" rIns="33866" bIns="33866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7970571" y="8720666"/>
            <a:ext cx="306392" cy="29044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5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0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685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20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955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590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225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860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495192" marR="0" indent="-415192" algn="l" defTabSz="550333" latinLnBrk="0">
        <a:lnSpc>
          <a:spcPct val="100000"/>
        </a:lnSpc>
        <a:spcBef>
          <a:spcPts val="3900"/>
        </a:spcBef>
        <a:spcAft>
          <a:spcPts val="0"/>
        </a:spcAft>
        <a:buClrTx/>
        <a:buSzPct val="12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244123"/>
            <a:ext cx="7315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422401"/>
            <a:ext cx="7315200" cy="402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400" y="5650089"/>
            <a:ext cx="1896533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067" y="5650089"/>
            <a:ext cx="2573867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5067" y="5650089"/>
            <a:ext cx="1896533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812810" rtl="0" eaLnBrk="1" latinLnBrk="0" hangingPunct="1"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81281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defTabSz="812810" rtl="0" eaLnBrk="1" latinLnBrk="0" hangingPunct="1">
        <a:spcBef>
          <a:spcPct val="20000"/>
        </a:spcBef>
        <a:buFont typeface="Arial" pitchFamily="34" charset="0"/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defTabSz="812810" rtl="0" eaLnBrk="1" latinLnBrk="0" hangingPunct="1">
        <a:spcBef>
          <a:spcPct val="20000"/>
        </a:spcBef>
        <a:buFont typeface="Arial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defTabSz="812810" rtl="0" eaLnBrk="1" latinLnBrk="0" hangingPunct="1">
        <a:spcBef>
          <a:spcPct val="20000"/>
        </a:spcBef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5500">
              <a:srgbClr val="DDE1E0"/>
            </a:gs>
            <a:gs pos="100000">
              <a:srgbClr val="A6B3A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61BFF9-A13E-4E18-B753-24764833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1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C6C8C-13D2-46B6-8CFC-E5AA9621F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1" y="2434168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A7531-F7BF-413D-A390-36FE850E4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1" y="8475135"/>
            <a:ext cx="3657600" cy="486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3A2E-2943-49AA-9869-14CDFBE4336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38B3-2741-4075-905A-714784F99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1" y="8475135"/>
            <a:ext cx="5486400" cy="486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5385-46BD-4AE0-9CE2-F4DFDC0A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5"/>
            <a:ext cx="3657600" cy="486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BBE3-3B7E-4467-84DE-6E755810A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219087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1" indent="-304771" algn="l" defTabSz="1219087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14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858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01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45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87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30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74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7" indent="-304771" algn="l" defTabSz="121908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7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30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4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7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61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03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6" algn="l" defTabSz="12190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1" y="244124"/>
            <a:ext cx="73152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1" y="1422401"/>
            <a:ext cx="7315200" cy="402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402" y="5650089"/>
            <a:ext cx="1896533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067" y="5650089"/>
            <a:ext cx="2573867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5068" y="5650089"/>
            <a:ext cx="1896533" cy="32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812754" rtl="0" eaLnBrk="1" latinLnBrk="0" hangingPunct="1"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2" indent="-304782" algn="l" defTabSz="812754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363" indent="-253985" algn="l" defTabSz="812754" rtl="0" eaLnBrk="1" latinLnBrk="0" hangingPunct="1">
        <a:spcBef>
          <a:spcPct val="20000"/>
        </a:spcBef>
        <a:buFont typeface="Arial" pitchFamily="34" charset="0"/>
        <a:buChar char="–"/>
        <a:defRPr sz="2488" kern="1200">
          <a:solidFill>
            <a:schemeClr val="tx1"/>
          </a:solidFill>
          <a:latin typeface="+mn-lt"/>
          <a:ea typeface="+mn-ea"/>
          <a:cs typeface="+mn-cs"/>
        </a:defRPr>
      </a:lvl2pPr>
      <a:lvl3pPr marL="1015944" indent="-203188" algn="l" defTabSz="812754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321" indent="-203188" algn="l" defTabSz="812754" rtl="0" eaLnBrk="1" latinLnBrk="0" hangingPunct="1">
        <a:spcBef>
          <a:spcPct val="20000"/>
        </a:spcBef>
        <a:buFont typeface="Arial" pitchFamily="34" charset="0"/>
        <a:buChar char="–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indent="-203188" algn="l" defTabSz="812754" rtl="0" eaLnBrk="1" latinLnBrk="0" hangingPunct="1">
        <a:spcBef>
          <a:spcPct val="20000"/>
        </a:spcBef>
        <a:buFont typeface="Arial" pitchFamily="34" charset="0"/>
        <a:buChar char="»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35077" indent="-203188" algn="l" defTabSz="812754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641453" indent="-203188" algn="l" defTabSz="812754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047831" indent="-203188" algn="l" defTabSz="812754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454208" indent="-203188" algn="l" defTabSz="812754" rtl="0" eaLnBrk="1" latinLnBrk="0" hangingPunct="1">
        <a:spcBef>
          <a:spcPct val="20000"/>
        </a:spcBef>
        <a:buFont typeface="Arial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78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54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33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10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887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265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641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019" algn="l" defTabSz="812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3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2704"/>
            <a:ext cx="16256001" cy="7927608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Brussels, Belgium"/>
          <p:cNvSpPr txBox="1"/>
          <p:nvPr/>
        </p:nvSpPr>
        <p:spPr>
          <a:xfrm>
            <a:off x="543514" y="6065530"/>
            <a:ext cx="1891008" cy="376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>
            <a:lvl1pPr algn="l" defTabSz="457200">
              <a:defRPr sz="30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lvl1pPr>
          </a:lstStyle>
          <a:p>
            <a:r>
              <a:rPr sz="2000" dirty="0"/>
              <a:t>Brussels, Belgium</a:t>
            </a:r>
          </a:p>
        </p:txBody>
      </p:sp>
      <p:sp>
        <p:nvSpPr>
          <p:cNvPr id="121" name="8-10 October 2024"/>
          <p:cNvSpPr txBox="1"/>
          <p:nvPr/>
        </p:nvSpPr>
        <p:spPr>
          <a:xfrm>
            <a:off x="543514" y="6441700"/>
            <a:ext cx="1830094" cy="345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>
            <a:lvl1pPr algn="l" defTabSz="457200">
              <a:defRPr sz="3000" b="0">
                <a:solidFill>
                  <a:srgbClr val="FFFFFF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r>
              <a:rPr sz="1800" dirty="0"/>
              <a:t>8-10 October 2024</a:t>
            </a:r>
          </a:p>
        </p:txBody>
      </p:sp>
      <p:sp>
        <p:nvSpPr>
          <p:cNvPr id="122" name="Rectángulo"/>
          <p:cNvSpPr/>
          <p:nvPr/>
        </p:nvSpPr>
        <p:spPr>
          <a:xfrm>
            <a:off x="495300" y="6014508"/>
            <a:ext cx="3656711" cy="772584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dirty="0"/>
          </a:p>
        </p:txBody>
      </p:sp>
      <p:pic>
        <p:nvPicPr>
          <p:cNvPr id="123" name="Logos_english.jpg" descr="Logos_engl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12952"/>
            <a:ext cx="16256000" cy="1731048"/>
          </a:xfrm>
          <a:prstGeom prst="rect">
            <a:avLst/>
          </a:prstGeom>
          <a:ln w="3175">
            <a:miter lim="400000"/>
          </a:ln>
        </p:spPr>
      </p:pic>
      <p:sp>
        <p:nvSpPr>
          <p:cNvPr id="124" name="Shared challenges among…"/>
          <p:cNvSpPr txBox="1"/>
          <p:nvPr/>
        </p:nvSpPr>
        <p:spPr>
          <a:xfrm>
            <a:off x="219263" y="4128021"/>
            <a:ext cx="10316324" cy="1545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algn="l" defTabSz="457200">
              <a:defRPr sz="52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rPr lang="en-US" sz="3200" dirty="0"/>
              <a:t>Uki Atkinson</a:t>
            </a:r>
          </a:p>
          <a:p>
            <a:pPr algn="l" defTabSz="457200">
              <a:defRPr sz="52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rPr sz="3200" dirty="0"/>
              <a:t>Shared challenges among</a:t>
            </a:r>
            <a:r>
              <a:rPr lang="en-US" sz="3200" dirty="0"/>
              <a:t> </a:t>
            </a:r>
            <a:r>
              <a:rPr sz="3200" dirty="0"/>
              <a:t>EU/CELAC regions in the</a:t>
            </a:r>
            <a:r>
              <a:rPr lang="en-US" sz="3200" dirty="0"/>
              <a:t> </a:t>
            </a:r>
            <a:r>
              <a:rPr sz="3200" dirty="0">
                <a:latin typeface="HK Grotesk Pro Bold"/>
                <a:ea typeface="HK Grotesk Pro Bold"/>
                <a:cs typeface="HK Grotesk Pro Bold"/>
                <a:sym typeface="HK Grotesk Pro Bold"/>
              </a:rPr>
              <a:t>drugs field </a:t>
            </a:r>
            <a:r>
              <a:rPr sz="3200" dirty="0"/>
              <a:t>Face-to-face meeting of EU/CELAC Drugs Agencies in Brussels.</a:t>
            </a:r>
          </a:p>
        </p:txBody>
      </p:sp>
      <p:sp>
        <p:nvSpPr>
          <p:cNvPr id="2" name="Freeform 33">
            <a:extLst>
              <a:ext uri="{FF2B5EF4-FFF2-40B4-BE49-F238E27FC236}">
                <a16:creationId xmlns:a16="http://schemas.microsoft.com/office/drawing/2014/main" id="{0B4F753C-63C7-9705-F7AE-E1C7A5BAC8BB}"/>
              </a:ext>
            </a:extLst>
          </p:cNvPr>
          <p:cNvSpPr/>
          <p:nvPr/>
        </p:nvSpPr>
        <p:spPr>
          <a:xfrm>
            <a:off x="2178994" y="21888"/>
            <a:ext cx="6927836" cy="3820475"/>
          </a:xfrm>
          <a:custGeom>
            <a:avLst/>
            <a:gdLst/>
            <a:ahLst/>
            <a:cxnLst/>
            <a:rect l="l" t="t" r="r" b="b"/>
            <a:pathLst>
              <a:path w="7815027" h="4787812">
                <a:moveTo>
                  <a:pt x="0" y="0"/>
                </a:moveTo>
                <a:lnTo>
                  <a:pt x="7815027" y="0"/>
                </a:lnTo>
                <a:lnTo>
                  <a:pt x="7815027" y="4787813"/>
                </a:lnTo>
                <a:lnTo>
                  <a:pt x="0" y="4787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914337" hangingPunct="1"/>
            <a:endParaRPr lang="en-JM" sz="18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/>
          <a:srcRect t="4199" r="1202" b="4199"/>
          <a:stretch>
            <a:fillRect/>
          </a:stretch>
        </p:blipFill>
        <p:spPr>
          <a:xfrm>
            <a:off x="7905971" y="1208"/>
            <a:ext cx="8343507" cy="9141584"/>
          </a:xfrm>
          <a:prstGeom prst="rect">
            <a:avLst/>
          </a:prstGeom>
          <a:ln w="3175">
            <a:miter lim="400000"/>
          </a:ln>
        </p:spPr>
      </p:pic>
      <p:pic>
        <p:nvPicPr>
          <p:cNvPr id="12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" y="396154"/>
            <a:ext cx="14807692" cy="566592"/>
          </a:xfrm>
          <a:prstGeom prst="rect">
            <a:avLst/>
          </a:prstGeom>
          <a:ln w="3175">
            <a:miter lim="400000"/>
          </a:ln>
        </p:spPr>
      </p:pic>
      <p:sp>
        <p:nvSpPr>
          <p:cNvPr id="128" name="Lorem Ipsum ha sido el texto de relleno estándar de las industrias desde el año 1500, cuando un impresor (N. delT.Lorem ipsum dolor sit amet,"/>
          <p:cNvSpPr txBox="1"/>
          <p:nvPr/>
        </p:nvSpPr>
        <p:spPr>
          <a:xfrm>
            <a:off x="9094385" y="1998716"/>
            <a:ext cx="6759798" cy="9301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3866" tIns="33866" rIns="33866" bIns="33866" anchor="ctr">
            <a:spAutoFit/>
          </a:bodyPr>
          <a:lstStyle>
            <a:lvl1pPr marL="238125" indent="-238125" algn="l" defTabSz="457200">
              <a:lnSpc>
                <a:spcPts val="4300"/>
              </a:lnSpc>
              <a:spcBef>
                <a:spcPts val="1500"/>
              </a:spcBef>
              <a:buSzPct val="125000"/>
              <a:buChar char="•"/>
              <a:defRPr b="0">
                <a:solidFill>
                  <a:srgbClr val="5E5E5E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2016 Introduction to EWS in (COPOLAD II launch in Kingston, Jamaica)</a:t>
            </a:r>
            <a:endParaRPr sz="2800" dirty="0"/>
          </a:p>
        </p:txBody>
      </p:sp>
      <p:sp>
        <p:nvSpPr>
          <p:cNvPr id="129" name="LOREM IPSUM LOREM IPSUM LOREM IPSUM LOREM IPSUMLOREM  IPSUMLOREM IPSUM"/>
          <p:cNvSpPr txBox="1"/>
          <p:nvPr/>
        </p:nvSpPr>
        <p:spPr>
          <a:xfrm>
            <a:off x="208376" y="1680874"/>
            <a:ext cx="7727136" cy="5226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3866" tIns="33866" rIns="33866" bIns="33866" anchor="ctr">
            <a:spAutoFit/>
          </a:bodyPr>
          <a:lstStyle/>
          <a:p>
            <a:pPr algn="l" defTabSz="457200">
              <a:lnSpc>
                <a:spcPct val="80000"/>
              </a:lnSpc>
              <a:spcBef>
                <a:spcPts val="1500"/>
              </a:spcBef>
              <a:defRPr sz="2600" b="0">
                <a:solidFill>
                  <a:srgbClr val="ED361C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rPr lang="en-US" sz="3600" dirty="0"/>
              <a:t>Initial Reaction to Early Warning Systems</a:t>
            </a:r>
            <a:endParaRPr sz="3600" dirty="0"/>
          </a:p>
        </p:txBody>
      </p:sp>
      <p:sp>
        <p:nvSpPr>
          <p:cNvPr id="130" name="Lorem Ipsum ha sido el texto de relleno estándar de las industrias desde el año 1500, cuando un impresor (N. delT.Lorem ipsum dolor sit amet,"/>
          <p:cNvSpPr txBox="1"/>
          <p:nvPr/>
        </p:nvSpPr>
        <p:spPr>
          <a:xfrm>
            <a:off x="9088916" y="3583887"/>
            <a:ext cx="6347680" cy="2222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66" tIns="33866" rIns="33866" bIns="33866" anchor="ctr">
            <a:spAutoFit/>
          </a:bodyPr>
          <a:lstStyle>
            <a:lvl1pPr marL="238125" indent="-238125" algn="l" defTabSz="457200">
              <a:lnSpc>
                <a:spcPts val="4300"/>
              </a:lnSpc>
              <a:spcBef>
                <a:spcPts val="1500"/>
              </a:spcBef>
              <a:buSzPct val="125000"/>
              <a:buChar char="•"/>
              <a:defRPr b="0">
                <a:solidFill>
                  <a:srgbClr val="5E5E5E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Low priority given Caribbean context – traditional drugs Alcohol, Cannabis, Tobacco,  low prevalence of cocaine/crack cocaine use, minimal evidence of injection drug use</a:t>
            </a:r>
            <a:endParaRPr sz="2800" dirty="0"/>
          </a:p>
        </p:txBody>
      </p:sp>
      <p:sp>
        <p:nvSpPr>
          <p:cNvPr id="131" name="Lorem Ipsum ha sido el texto de relleno estándar de las industrias desde el año 1500, cuando un impresor (N. delT.Lorem ipsum dolor sit amet,"/>
          <p:cNvSpPr txBox="1"/>
          <p:nvPr/>
        </p:nvSpPr>
        <p:spPr>
          <a:xfrm>
            <a:off x="9199929" y="6613186"/>
            <a:ext cx="6347680" cy="4992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66" tIns="33866" rIns="33866" bIns="33866" anchor="ctr">
            <a:spAutoFit/>
          </a:bodyPr>
          <a:lstStyle>
            <a:lvl1pPr marL="238125" indent="-238125" algn="l" defTabSz="457200">
              <a:lnSpc>
                <a:spcPts val="4300"/>
              </a:lnSpc>
              <a:spcBef>
                <a:spcPts val="1500"/>
              </a:spcBef>
              <a:buSzPct val="125000"/>
              <a:buChar char="•"/>
              <a:defRPr b="0">
                <a:solidFill>
                  <a:srgbClr val="5E5E5E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Change was at out doorstep</a:t>
            </a:r>
            <a:endParaRPr sz="2800" dirty="0"/>
          </a:p>
        </p:txBody>
      </p:sp>
      <p:sp>
        <p:nvSpPr>
          <p:cNvPr id="133" name="Rectángulo"/>
          <p:cNvSpPr/>
          <p:nvPr/>
        </p:nvSpPr>
        <p:spPr>
          <a:xfrm>
            <a:off x="10236200" y="-10901"/>
            <a:ext cx="2137569" cy="377429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Rectángulo"/>
          <p:cNvSpPr/>
          <p:nvPr/>
        </p:nvSpPr>
        <p:spPr>
          <a:xfrm>
            <a:off x="14135100" y="-10901"/>
            <a:ext cx="2137569" cy="377429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5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262" y="3198850"/>
            <a:ext cx="4601365" cy="3689915"/>
          </a:xfrm>
          <a:prstGeom prst="rect">
            <a:avLst/>
          </a:prstGeom>
          <a:ln w="3175">
            <a:miter lim="400000"/>
          </a:ln>
        </p:spPr>
      </p:pic>
      <p:sp>
        <p:nvSpPr>
          <p:cNvPr id="136" name="Rectángulo"/>
          <p:cNvSpPr/>
          <p:nvPr/>
        </p:nvSpPr>
        <p:spPr>
          <a:xfrm>
            <a:off x="-12700" y="8356663"/>
            <a:ext cx="16281400" cy="787337"/>
          </a:xfrm>
          <a:prstGeom prst="rect">
            <a:avLst/>
          </a:prstGeom>
          <a:gradFill>
            <a:gsLst>
              <a:gs pos="0">
                <a:schemeClr val="accent4">
                  <a:hueOff val="-461056"/>
                  <a:satOff val="4338"/>
                  <a:lumOff val="-10225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10800000"/>
          </a:gra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SHARED CHALLENGES AMONG EU/CELAC REGIONS IN THE DRUGS FIELD -…"/>
          <p:cNvSpPr txBox="1"/>
          <p:nvPr/>
        </p:nvSpPr>
        <p:spPr>
          <a:xfrm>
            <a:off x="495291" y="8551365"/>
            <a:ext cx="4403260" cy="3979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algn="l">
              <a:defRPr sz="10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t>SHARED CHALLENGES AMONG EU/CELAC REGIONS IN THE DRUGS FIELD - </a:t>
            </a:r>
          </a:p>
          <a:p>
            <a:pPr algn="l">
              <a:defRPr sz="10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t>FACE-TO-FACE MEETING OF EU/CELAC DRUGS AGENCIES IN BRUSSELS.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n" descr="Imagen"/>
          <p:cNvPicPr>
            <a:picLocks noChangeAspect="1"/>
          </p:cNvPicPr>
          <p:nvPr/>
        </p:nvPicPr>
        <p:blipFill>
          <a:blip r:embed="rId2"/>
          <a:srcRect t="4199" r="1202" b="4199"/>
          <a:stretch>
            <a:fillRect/>
          </a:stretch>
        </p:blipFill>
        <p:spPr>
          <a:xfrm>
            <a:off x="7905971" y="1208"/>
            <a:ext cx="8343507" cy="91415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" y="396154"/>
            <a:ext cx="14807692" cy="566592"/>
          </a:xfrm>
          <a:prstGeom prst="rect">
            <a:avLst/>
          </a:prstGeom>
          <a:ln w="3175">
            <a:miter lim="400000"/>
          </a:ln>
        </p:spPr>
      </p:pic>
      <p:sp>
        <p:nvSpPr>
          <p:cNvPr id="141" name="Lorem Ipsum ha sido el texto de relleno estándar de las industrias desde el año 1500, cuando un impresor (N. delT.Lorem ipsum dolor sit amet,"/>
          <p:cNvSpPr txBox="1"/>
          <p:nvPr/>
        </p:nvSpPr>
        <p:spPr>
          <a:xfrm>
            <a:off x="1625763" y="1483181"/>
            <a:ext cx="5382431" cy="2961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66" tIns="33866" rIns="33866" bIns="33866" anchor="ctr">
            <a:spAutoFit/>
          </a:bodyPr>
          <a:lstStyle>
            <a:lvl1pPr marL="238125" indent="-238125" algn="l" defTabSz="457200">
              <a:lnSpc>
                <a:spcPts val="4300"/>
              </a:lnSpc>
              <a:spcBef>
                <a:spcPts val="1500"/>
              </a:spcBef>
              <a:buSzPct val="125000"/>
              <a:buChar char="•"/>
              <a:defRPr b="0">
                <a:solidFill>
                  <a:srgbClr val="5E5E5E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r>
              <a:rPr lang="en-US" sz="2400" dirty="0">
                <a:latin typeface="HK Grotesk Pro Bold"/>
              </a:rPr>
              <a:t>Increased popularity of synthetic drugs and NPS among youth and young adults, in party scenes </a:t>
            </a:r>
          </a:p>
          <a:p>
            <a:r>
              <a:rPr lang="en-US" sz="2400" dirty="0">
                <a:latin typeface="HK Grotesk Pro Bold"/>
              </a:rPr>
              <a:t>Evidence of growing threats in most Caribbean countries</a:t>
            </a:r>
            <a:r>
              <a:rPr sz="2400" dirty="0">
                <a:latin typeface="HK Grotesk Pro Bold"/>
              </a:rPr>
              <a:t> </a:t>
            </a:r>
          </a:p>
        </p:txBody>
      </p:sp>
      <p:sp>
        <p:nvSpPr>
          <p:cNvPr id="143" name="Lorem Ipsum ha sido el texto de relleno estándar de las industrias desde el año 1500, cuando un impresor (N. delT.Lorem ipsum dolor sit amet,"/>
          <p:cNvSpPr txBox="1"/>
          <p:nvPr/>
        </p:nvSpPr>
        <p:spPr>
          <a:xfrm>
            <a:off x="1625762" y="4609091"/>
            <a:ext cx="5382431" cy="24098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66" tIns="33866" rIns="33866" bIns="33866" anchor="ctr">
            <a:spAutoFit/>
          </a:bodyPr>
          <a:lstStyle>
            <a:lvl1pPr marL="238125" indent="-238125" algn="l" defTabSz="457200">
              <a:lnSpc>
                <a:spcPts val="4300"/>
              </a:lnSpc>
              <a:spcBef>
                <a:spcPts val="1500"/>
              </a:spcBef>
              <a:buSzPct val="125000"/>
              <a:buChar char="•"/>
              <a:defRPr b="0">
                <a:solidFill>
                  <a:srgbClr val="5E5E5E"/>
                </a:solidFill>
                <a:latin typeface="HK Grotesk Pro Medium"/>
                <a:ea typeface="HK Grotesk Pro Medium"/>
                <a:cs typeface="HK Grotesk Pro Medium"/>
                <a:sym typeface="HK Grotesk Pro Medium"/>
              </a:defRPr>
            </a:lvl1pPr>
          </a:lstStyle>
          <a:p>
            <a:r>
              <a:rPr lang="en-US" sz="2400" dirty="0">
                <a:effectLst/>
                <a:latin typeface="HK Grotesk Pro Bold"/>
                <a:ea typeface="Times New Roman" panose="02020603050405020304" pitchFamily="18" charset="0"/>
                <a:cs typeface="Aptos" panose="020B0004020202020204" pitchFamily="34" charset="0"/>
              </a:rPr>
              <a:t>Early Warning Systems became an urgent need</a:t>
            </a:r>
          </a:p>
          <a:p>
            <a:r>
              <a:rPr lang="en-US" sz="2400" dirty="0">
                <a:latin typeface="HK Grotesk Pro Bold"/>
              </a:rPr>
              <a:t>Trinidad &amp; Tobago, Barbados, Antigua, Suriname, Guyana, Jamaica &amp; St. Lucia</a:t>
            </a:r>
            <a:endParaRPr sz="2400" dirty="0">
              <a:latin typeface="HK Grotesk Pro Bold"/>
            </a:endParaRPr>
          </a:p>
        </p:txBody>
      </p:sp>
      <p:sp>
        <p:nvSpPr>
          <p:cNvPr id="147" name="LOREM IPSUM LOREM IPSUM LOREM IPSUMLOREM IPSUMLOREM  IPSUMLOREM IPSUM"/>
          <p:cNvSpPr txBox="1"/>
          <p:nvPr/>
        </p:nvSpPr>
        <p:spPr>
          <a:xfrm>
            <a:off x="1676400" y="1012116"/>
            <a:ext cx="5801960" cy="4216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algn="l" defTabSz="457200">
              <a:lnSpc>
                <a:spcPct val="80000"/>
              </a:lnSpc>
              <a:spcBef>
                <a:spcPts val="1500"/>
              </a:spcBef>
              <a:defRPr sz="2600" b="0">
                <a:solidFill>
                  <a:srgbClr val="ED361C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rPr lang="en-US" sz="2800" dirty="0"/>
              <a:t>Contextual Changes in 2019 - 2021</a:t>
            </a:r>
            <a:endParaRPr sz="2800" dirty="0"/>
          </a:p>
        </p:txBody>
      </p:sp>
      <p:sp>
        <p:nvSpPr>
          <p:cNvPr id="148" name="Rectángulo"/>
          <p:cNvSpPr/>
          <p:nvPr/>
        </p:nvSpPr>
        <p:spPr>
          <a:xfrm rot="5400000">
            <a:off x="14998700" y="878099"/>
            <a:ext cx="2137569" cy="377429"/>
          </a:xfrm>
          <a:prstGeom prst="rect">
            <a:avLst/>
          </a:prstGeom>
          <a:solidFill>
            <a:srgbClr val="E63434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9" name="Rectángulo"/>
          <p:cNvSpPr/>
          <p:nvPr/>
        </p:nvSpPr>
        <p:spPr>
          <a:xfrm rot="5400000">
            <a:off x="14998700" y="4802385"/>
            <a:ext cx="2137569" cy="37743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0" name="Rectángulo"/>
          <p:cNvSpPr/>
          <p:nvPr/>
        </p:nvSpPr>
        <p:spPr>
          <a:xfrm>
            <a:off x="-12700" y="8356663"/>
            <a:ext cx="16281400" cy="787337"/>
          </a:xfrm>
          <a:prstGeom prst="rect">
            <a:avLst/>
          </a:prstGeom>
          <a:gradFill>
            <a:gsLst>
              <a:gs pos="0">
                <a:schemeClr val="accent4">
                  <a:hueOff val="-461056"/>
                  <a:satOff val="4338"/>
                  <a:lumOff val="-10225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10800000"/>
          </a:gra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1" name="SHARED CHALLENGES AMONG EU/CELAC REGIONS IN THE DRUGS FIELD -…"/>
          <p:cNvSpPr txBox="1"/>
          <p:nvPr/>
        </p:nvSpPr>
        <p:spPr>
          <a:xfrm>
            <a:off x="495291" y="8551365"/>
            <a:ext cx="4403260" cy="3979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3866" tIns="33866" rIns="33866" bIns="33866" anchor="ctr">
            <a:spAutoFit/>
          </a:bodyPr>
          <a:lstStyle/>
          <a:p>
            <a:pPr algn="l">
              <a:defRPr sz="10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t>SHARED CHALLENGES AMONG EU/CELAC REGIONS IN THE DRUGS FIELD - </a:t>
            </a:r>
          </a:p>
          <a:p>
            <a:pPr algn="l">
              <a:defRPr sz="1000" b="0">
                <a:solidFill>
                  <a:srgbClr val="FFFFFF"/>
                </a:solidFill>
                <a:latin typeface="HK Grotesk Pro Bold"/>
                <a:ea typeface="HK Grotesk Pro Bold"/>
                <a:cs typeface="HK Grotesk Pro Bold"/>
                <a:sym typeface="HK Grotesk Pro Bold"/>
              </a:defRPr>
            </a:pPr>
            <a:r>
              <a:t>FACE-TO-FACE MEETING OF EU/CELAC DRUGS AGENCIES IN BRUSSELS.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4C591-9F09-07FF-CBC2-42C3A55D4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360" y="0"/>
            <a:ext cx="8771118" cy="4885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4D8BDD-C933-720C-ABEF-939B7ECA1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807" y="4885095"/>
            <a:ext cx="4889416" cy="3470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638FC-F173-DAA3-4954-023214D41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7885" y="4911405"/>
            <a:ext cx="3877392" cy="3470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389A45-9A4E-75AD-6294-18D437E1C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1741" y="3490436"/>
            <a:ext cx="2706786" cy="18873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401206"/>
            <a:ext cx="15547456" cy="5295431"/>
          </a:xfrm>
          <a:custGeom>
            <a:avLst/>
            <a:gdLst/>
            <a:ahLst/>
            <a:cxnLst/>
            <a:rect l="l" t="t" r="r" b="b"/>
            <a:pathLst>
              <a:path w="17490888" h="5957360">
                <a:moveTo>
                  <a:pt x="0" y="0"/>
                </a:moveTo>
                <a:lnTo>
                  <a:pt x="17490888" y="0"/>
                </a:lnTo>
                <a:lnTo>
                  <a:pt x="17490888" y="5957360"/>
                </a:lnTo>
                <a:lnTo>
                  <a:pt x="0" y="595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75" r="-4557" b="-544"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1491337">
            <a:off x="2366917" y="4635296"/>
            <a:ext cx="544887" cy="398449"/>
          </a:xfrm>
          <a:custGeom>
            <a:avLst/>
            <a:gdLst/>
            <a:ahLst/>
            <a:cxnLst/>
            <a:rect l="l" t="t" r="r" b="b"/>
            <a:pathLst>
              <a:path w="612998" h="448255">
                <a:moveTo>
                  <a:pt x="0" y="0"/>
                </a:moveTo>
                <a:lnTo>
                  <a:pt x="612998" y="0"/>
                </a:lnTo>
                <a:lnTo>
                  <a:pt x="612998" y="448255"/>
                </a:lnTo>
                <a:lnTo>
                  <a:pt x="0" y="4482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1004170">
            <a:off x="5143224" y="2130817"/>
            <a:ext cx="914348" cy="323451"/>
          </a:xfrm>
          <a:custGeom>
            <a:avLst/>
            <a:gdLst/>
            <a:ahLst/>
            <a:cxnLst/>
            <a:rect l="l" t="t" r="r" b="b"/>
            <a:pathLst>
              <a:path w="1028641" h="363882">
                <a:moveTo>
                  <a:pt x="0" y="0"/>
                </a:moveTo>
                <a:lnTo>
                  <a:pt x="1028641" y="0"/>
                </a:lnTo>
                <a:lnTo>
                  <a:pt x="1028641" y="363882"/>
                </a:lnTo>
                <a:lnTo>
                  <a:pt x="0" y="3638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8246" y="4940192"/>
            <a:ext cx="669437" cy="1029903"/>
          </a:xfrm>
          <a:custGeom>
            <a:avLst/>
            <a:gdLst/>
            <a:ahLst/>
            <a:cxnLst/>
            <a:rect l="l" t="t" r="r" b="b"/>
            <a:pathLst>
              <a:path w="753117" h="1158641">
                <a:moveTo>
                  <a:pt x="0" y="0"/>
                </a:moveTo>
                <a:lnTo>
                  <a:pt x="753117" y="0"/>
                </a:lnTo>
                <a:lnTo>
                  <a:pt x="753117" y="1158641"/>
                </a:lnTo>
                <a:lnTo>
                  <a:pt x="0" y="11586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043682" y="4072699"/>
            <a:ext cx="697105" cy="499301"/>
          </a:xfrm>
          <a:custGeom>
            <a:avLst/>
            <a:gdLst/>
            <a:ahLst/>
            <a:cxnLst/>
            <a:rect l="l" t="t" r="r" b="b"/>
            <a:pathLst>
              <a:path w="784243" h="561714">
                <a:moveTo>
                  <a:pt x="0" y="0"/>
                </a:moveTo>
                <a:lnTo>
                  <a:pt x="784243" y="0"/>
                </a:lnTo>
                <a:lnTo>
                  <a:pt x="784243" y="561714"/>
                </a:lnTo>
                <a:lnTo>
                  <a:pt x="0" y="5617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 rot="8100000">
            <a:off x="15177780" y="2294070"/>
            <a:ext cx="919892" cy="804906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E4D4D"/>
            </a:solid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defTabSz="812810" hangingPunct="1">
                <a:lnSpc>
                  <a:spcPts val="2987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8580" y="5020112"/>
            <a:ext cx="919383" cy="1178696"/>
            <a:chOff x="0" y="0"/>
            <a:chExt cx="1379074" cy="17680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215278" y="202855"/>
              <a:ext cx="948518" cy="94851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4963065" y="5431204"/>
            <a:ext cx="919383" cy="1178696"/>
            <a:chOff x="0" y="0"/>
            <a:chExt cx="1379074" cy="17680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12091" y="196514"/>
              <a:ext cx="954892" cy="95489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8077808" y="2708519"/>
            <a:ext cx="919383" cy="1178696"/>
            <a:chOff x="0" y="0"/>
            <a:chExt cx="1379074" cy="176804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212738" y="202449"/>
              <a:ext cx="953598" cy="953598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702002" y="1655982"/>
            <a:ext cx="919383" cy="1178696"/>
            <a:chOff x="0" y="0"/>
            <a:chExt cx="1379074" cy="176804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213887" y="211112"/>
              <a:ext cx="951300" cy="951300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" name="Freeform 30"/>
          <p:cNvSpPr/>
          <p:nvPr/>
        </p:nvSpPr>
        <p:spPr>
          <a:xfrm>
            <a:off x="14382721" y="3043615"/>
            <a:ext cx="645196" cy="372601"/>
          </a:xfrm>
          <a:custGeom>
            <a:avLst/>
            <a:gdLst/>
            <a:ahLst/>
            <a:cxnLst/>
            <a:rect l="l" t="t" r="r" b="b"/>
            <a:pathLst>
              <a:path w="725846" h="419176">
                <a:moveTo>
                  <a:pt x="0" y="0"/>
                </a:moveTo>
                <a:lnTo>
                  <a:pt x="725846" y="0"/>
                </a:lnTo>
                <a:lnTo>
                  <a:pt x="725846" y="419176"/>
                </a:lnTo>
                <a:lnTo>
                  <a:pt x="0" y="4191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153" y="6490118"/>
            <a:ext cx="3477835" cy="225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Jun- Nov 2023 </a:t>
            </a: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Sensitization on EWS and exposure to Latin American, Trinidad &amp; Barbados Models </a:t>
            </a: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(CICAD &amp; COPOLAD)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284662" y="3943043"/>
            <a:ext cx="3482117" cy="1874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Feb - Jun 2024 </a:t>
            </a: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Stakeholder analysis, Communication tools &amp; priority setting </a:t>
            </a:r>
          </a:p>
          <a:p>
            <a:pPr marL="230299" lvl="1" indent="0" algn="l" defTabSz="812810" hangingPunct="1">
              <a:lnSpc>
                <a:spcPts val="2987"/>
              </a:lnSpc>
            </a:pP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  </a:t>
            </a: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(NCDA &amp; EWS Focal Points)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483069" y="-15383"/>
            <a:ext cx="4805314" cy="2274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Jul-Sep 2024 </a:t>
            </a: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 </a:t>
            </a:r>
          </a:p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Synthetic Drugs Study &amp; Development of 4 EWS Sub-Committees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2 Bold"/>
                <a:ea typeface="Canva Sans 2 Bold"/>
                <a:cs typeface="Canva Sans 2 Bold"/>
                <a:sym typeface="Canva Sans 2 Bold"/>
              </a:rPr>
              <a:t>    (CICAD, NCDA &amp; EWS Focal Points)</a:t>
            </a:r>
            <a:endParaRPr lang="en-US" sz="2133" kern="1200" dirty="0">
              <a:latin typeface="Canva Sans 2 Bold"/>
              <a:ea typeface="Canva Sans 2 Bold"/>
              <a:cs typeface="Canva Sans 2 Bold"/>
              <a:sym typeface="Canva Sans 2 Bold"/>
            </a:endParaRPr>
          </a:p>
          <a:p>
            <a:pPr marL="230299" lvl="1" indent="0" algn="l" defTabSz="812810" hangingPunct="1">
              <a:lnSpc>
                <a:spcPts val="2987"/>
              </a:lnSpc>
            </a:pPr>
            <a:endParaRPr lang="en-US" sz="2133" kern="1200" dirty="0">
              <a:latin typeface="Canva Sans 2 Bold"/>
              <a:ea typeface="Canva Sans 2 Bold"/>
              <a:cs typeface="Canva Sans 2 Bold"/>
              <a:sym typeface="Canva Sans 2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92234" y="6821944"/>
            <a:ext cx="4122813" cy="2274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Dec 2023 - Jan 2024 </a:t>
            </a: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 Selection of EWS Focal Points, Terms of Reference &amp; Protocol Development </a:t>
            </a:r>
          </a:p>
          <a:p>
            <a:pPr marL="230299" lvl="1" indent="0" algn="l" defTabSz="812810" hangingPunct="1">
              <a:lnSpc>
                <a:spcPts val="2987"/>
              </a:lnSpc>
            </a:pP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   </a:t>
            </a: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(NCDA &amp; EWS Focal Points)</a:t>
            </a:r>
          </a:p>
          <a:p>
            <a:pPr algn="l" defTabSz="812810" hangingPunct="1">
              <a:lnSpc>
                <a:spcPts val="2987"/>
              </a:lnSpc>
            </a:pPr>
            <a:endParaRPr lang="en-US" sz="2133" kern="1200" dirty="0">
              <a:latin typeface="Canva Sans 2 Bold"/>
              <a:ea typeface="Canva Sans 2 Bold"/>
              <a:cs typeface="Canva Sans 2 Bold"/>
              <a:sym typeface="Canva Sans 2 Bold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2797598" y="3446662"/>
            <a:ext cx="645196" cy="372601"/>
          </a:xfrm>
          <a:custGeom>
            <a:avLst/>
            <a:gdLst/>
            <a:ahLst/>
            <a:cxnLst/>
            <a:rect l="l" t="t" r="r" b="b"/>
            <a:pathLst>
              <a:path w="725846" h="419176">
                <a:moveTo>
                  <a:pt x="0" y="0"/>
                </a:moveTo>
                <a:lnTo>
                  <a:pt x="725846" y="0"/>
                </a:lnTo>
                <a:lnTo>
                  <a:pt x="725846" y="419176"/>
                </a:lnTo>
                <a:lnTo>
                  <a:pt x="0" y="4191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13442795" y="1682567"/>
            <a:ext cx="914348" cy="323451"/>
          </a:xfrm>
          <a:custGeom>
            <a:avLst/>
            <a:gdLst/>
            <a:ahLst/>
            <a:cxnLst/>
            <a:rect l="l" t="t" r="r" b="b"/>
            <a:pathLst>
              <a:path w="1028641" h="363882">
                <a:moveTo>
                  <a:pt x="0" y="0"/>
                </a:moveTo>
                <a:lnTo>
                  <a:pt x="1028641" y="0"/>
                </a:lnTo>
                <a:lnTo>
                  <a:pt x="1028641" y="363881"/>
                </a:lnTo>
                <a:lnTo>
                  <a:pt x="0" y="363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810" hangingPunct="1"/>
            <a:endParaRPr lang="en-JM" sz="1600" b="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-1054557" y="104762"/>
            <a:ext cx="1060208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12810" hangingPunct="1">
              <a:lnSpc>
                <a:spcPts val="6224"/>
              </a:lnSpc>
            </a:pPr>
            <a:r>
              <a:rPr lang="en-US" sz="5187" kern="1200" dirty="0">
                <a:solidFill>
                  <a:srgbClr val="D6801C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Jamaica’s EWS Journey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4043682" y="1496925"/>
            <a:ext cx="919383" cy="1178696"/>
            <a:chOff x="0" y="0"/>
            <a:chExt cx="1379074" cy="176804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215278" y="202855"/>
              <a:ext cx="948518" cy="948518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TextBox 43"/>
          <p:cNvSpPr txBox="1"/>
          <p:nvPr/>
        </p:nvSpPr>
        <p:spPr>
          <a:xfrm>
            <a:off x="158358" y="973145"/>
            <a:ext cx="3915129" cy="1874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 defTabSz="812810" hangingPunct="1">
              <a:lnSpc>
                <a:spcPts val="2987"/>
              </a:lnSpc>
              <a:buFont typeface="Arial" panose="020B0604020202020204" pitchFamily="34" charset="0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Feb 2024 </a:t>
            </a:r>
          </a:p>
          <a:p>
            <a:pPr algn="l" defTabSz="812810" hangingPunct="1">
              <a:lnSpc>
                <a:spcPts val="2987"/>
              </a:lnSpc>
            </a:pP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Sensitization on European context and model. Launch of the EWS&amp; media engagement </a:t>
            </a: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(EUDA/CICAD/COPOLAD/MOH/MNS/INL)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2873450" y="2764347"/>
            <a:ext cx="919383" cy="1178696"/>
            <a:chOff x="0" y="0"/>
            <a:chExt cx="1379074" cy="176804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213887" y="211112"/>
              <a:ext cx="951300" cy="951300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9" name="TextBox 49"/>
          <p:cNvSpPr txBox="1"/>
          <p:nvPr/>
        </p:nvSpPr>
        <p:spPr>
          <a:xfrm>
            <a:off x="12632492" y="3984776"/>
            <a:ext cx="3445413" cy="2659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Oct-Nov 24</a:t>
            </a:r>
          </a:p>
          <a:p>
            <a:pPr marL="230299" lvl="1" indent="0" algn="l" defTabSz="812810" hangingPunct="1">
              <a:lnSpc>
                <a:spcPts val="2987"/>
              </a:lnSpc>
            </a:pP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Internal capacity building: Foresight methodology &amp; importance of Forensic Labs in EWS</a:t>
            </a:r>
          </a:p>
          <a:p>
            <a:pPr marL="230299" lvl="1" indent="0" algn="l" defTabSz="812810" hangingPunct="1">
              <a:lnSpc>
                <a:spcPts val="2987"/>
              </a:lnSpc>
            </a:pP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(EUDA &amp; CICAD)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075497" y="-1420"/>
            <a:ext cx="3615043" cy="1874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0598" lvl="1" indent="-230299" algn="l" defTabSz="812810" hangingPunct="1">
              <a:lnSpc>
                <a:spcPts val="2987"/>
              </a:lnSpc>
              <a:buFont typeface="Arial"/>
              <a:buChar char="•"/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Dec 2024</a:t>
            </a:r>
          </a:p>
          <a:p>
            <a:pPr marL="230299" lvl="1" indent="0" algn="l" defTabSz="812810" hangingPunct="1">
              <a:lnSpc>
                <a:spcPts val="2987"/>
              </a:lnSpc>
            </a:pPr>
            <a:r>
              <a:rPr lang="en-US" sz="2133" kern="1200" dirty="0">
                <a:solidFill>
                  <a:srgbClr val="FF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</a:t>
            </a:r>
            <a:r>
              <a:rPr lang="en-US" sz="2133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Dissemination of Synthetic Drugs Study</a:t>
            </a:r>
          </a:p>
          <a:p>
            <a:pPr marL="230299" lvl="1" indent="0" algn="l" defTabSz="812810" hangingPunct="1">
              <a:lnSpc>
                <a:spcPts val="2987"/>
              </a:lnSpc>
            </a:pPr>
            <a:r>
              <a:rPr lang="en-US" sz="1600" kern="1200" dirty="0">
                <a:latin typeface="Canva Sans 2 Bold"/>
                <a:ea typeface="Canva Sans 2 Bold"/>
                <a:cs typeface="Canva Sans 2 Bold"/>
                <a:sym typeface="Canva Sans 2 Bold"/>
              </a:rPr>
              <a:t>                                (CICAD &amp;      	                        NCDA)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4079794" y="1161633"/>
            <a:ext cx="919383" cy="1178696"/>
            <a:chOff x="0" y="0"/>
            <a:chExt cx="1379074" cy="1768044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379074" cy="1768044"/>
            </a:xfrm>
            <a:custGeom>
              <a:avLst/>
              <a:gdLst/>
              <a:ahLst/>
              <a:cxnLst/>
              <a:rect l="l" t="t" r="r" b="b"/>
              <a:pathLst>
                <a:path w="1379074" h="1768044">
                  <a:moveTo>
                    <a:pt x="0" y="0"/>
                  </a:moveTo>
                  <a:lnTo>
                    <a:pt x="1379074" y="0"/>
                  </a:lnTo>
                  <a:lnTo>
                    <a:pt x="1379074" y="1768044"/>
                  </a:lnTo>
                  <a:lnTo>
                    <a:pt x="0" y="176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l" defTabSz="812810" hangingPunct="1"/>
              <a:endParaRPr lang="en-JM" sz="1600" b="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213887" y="211112"/>
              <a:ext cx="951300" cy="951300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/>
              <a:lstStyle/>
              <a:p>
                <a:pPr algn="l" defTabSz="812810" hangingPunct="1"/>
                <a:endParaRPr lang="en-JM"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5156" tIns="45156" rIns="45156" bIns="45156" rtlCol="0" anchor="ctr"/>
              <a:lstStyle/>
              <a:p>
                <a:pPr defTabSz="812810" hangingPunct="1">
                  <a:lnSpc>
                    <a:spcPts val="2987"/>
                  </a:lnSpc>
                </a:pPr>
                <a:endParaRPr sz="1600" b="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A4B79132-BDC2-11A1-2358-12383A2C516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29709" y="6312232"/>
            <a:ext cx="3754579" cy="2523739"/>
          </a:xfrm>
          <a:prstGeom prst="rect">
            <a:avLst/>
          </a:prstGeom>
        </p:spPr>
      </p:pic>
      <p:sp>
        <p:nvSpPr>
          <p:cNvPr id="58" name="Arrow: Down 57">
            <a:extLst>
              <a:ext uri="{FF2B5EF4-FFF2-40B4-BE49-F238E27FC236}">
                <a16:creationId xmlns:a16="http://schemas.microsoft.com/office/drawing/2014/main" id="{9F1C355A-9D0A-52CF-F764-AEE943AE8185}"/>
              </a:ext>
            </a:extLst>
          </p:cNvPr>
          <p:cNvSpPr/>
          <p:nvPr/>
        </p:nvSpPr>
        <p:spPr>
          <a:xfrm>
            <a:off x="10866352" y="3290890"/>
            <a:ext cx="590681" cy="276608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3B1E61-8C31-382D-A8AC-70CC28B8FCB3}"/>
              </a:ext>
            </a:extLst>
          </p:cNvPr>
          <p:cNvSpPr txBox="1"/>
          <p:nvPr/>
        </p:nvSpPr>
        <p:spPr>
          <a:xfrm>
            <a:off x="2381175" y="1389409"/>
            <a:ext cx="4032307" cy="2389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REPORT ON SEIZURES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 Narcotics Division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 Jamaica Customs Agency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 Jamaica Defense Force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 Jamaica Constabulary Force Marine Division </a:t>
            </a:r>
            <a:endParaRPr lang="en-US" sz="2133" b="0" kern="12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JM" sz="2133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ED351-4DE3-B46D-8216-63BC8E9A6205}"/>
              </a:ext>
            </a:extLst>
          </p:cNvPr>
          <p:cNvSpPr txBox="1"/>
          <p:nvPr/>
        </p:nvSpPr>
        <p:spPr>
          <a:xfrm>
            <a:off x="7039635" y="1400132"/>
            <a:ext cx="3776573" cy="67403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</a:rPr>
              <a:t>IDENTIFICATION OF USE/ROUTES</a:t>
            </a:r>
          </a:p>
          <a:p>
            <a:pPr algn="l" defTabSz="1219087" hangingPunct="1"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</a:rPr>
              <a:t>OF ADMINISTRATION FOR NPS</a:t>
            </a:r>
          </a:p>
          <a:p>
            <a:pPr algn="l" defTabSz="1219087" hangingPunct="1"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/>
              </a:rPr>
              <a:t>• </a:t>
            </a: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National</a:t>
            </a:r>
            <a:r>
              <a:rPr lang="en-US" sz="2400" b="0" kern="1200" dirty="0">
                <a:solidFill>
                  <a:prstClr val="black"/>
                </a:solidFill>
                <a:latin typeface="Calibri" panose="020F0502020204030204"/>
              </a:rPr>
              <a:t> Drug Observatory</a:t>
            </a:r>
          </a:p>
          <a:p>
            <a:pPr algn="l" defTabSz="1219087" hangingPunct="1"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/>
              </a:rPr>
              <a:t>• National Drug Council</a:t>
            </a:r>
          </a:p>
          <a:p>
            <a:pPr algn="l" defTabSz="1219087" hangingPunct="1"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/>
              </a:rPr>
              <a:t>• Drug Treatment Institutions &amp; </a:t>
            </a:r>
            <a:r>
              <a:rPr lang="en-US" sz="2400" b="0" kern="1200" dirty="0" err="1">
                <a:solidFill>
                  <a:prstClr val="black"/>
                </a:solidFill>
                <a:latin typeface="Calibri" panose="020F0502020204030204"/>
              </a:rPr>
              <a:t>Programmes</a:t>
            </a:r>
            <a:endParaRPr lang="en-US" sz="2400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/>
              </a:rPr>
              <a:t>• Drug Prevention specialists</a:t>
            </a:r>
          </a:p>
          <a:p>
            <a:pPr algn="l" defTabSz="1219087" hangingPunct="1"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/>
              </a:rPr>
              <a:t>• Help Lines</a:t>
            </a:r>
          </a:p>
          <a:p>
            <a:pPr algn="l" defTabSz="1219087" hangingPunct="1"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/>
              </a:rPr>
              <a:t>• Support &amp; Advisory  </a:t>
            </a:r>
          </a:p>
          <a:p>
            <a:pPr algn="l" defTabSz="1219087" hangingPunct="1"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/>
              </a:rPr>
              <a:t>   Services</a:t>
            </a:r>
          </a:p>
          <a:p>
            <a:pPr algn="l" defTabSz="1219087" hangingPunct="1">
              <a:defRPr/>
            </a:pPr>
            <a:r>
              <a:rPr lang="en-US" sz="2400" b="0" kern="1200" dirty="0">
                <a:solidFill>
                  <a:prstClr val="black"/>
                </a:solidFill>
                <a:latin typeface="Calibri" panose="020F0502020204030204"/>
              </a:rPr>
              <a:t>• Qualified Informants</a:t>
            </a:r>
          </a:p>
          <a:p>
            <a:pPr algn="l" defTabSz="1219087" hangingPunct="1">
              <a:defRPr/>
            </a:pPr>
            <a:endParaRPr lang="en-US" sz="2400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400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400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400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JM" sz="2400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FEA54-2B4B-5201-DDF9-2A5DE9A1695D}"/>
              </a:ext>
            </a:extLst>
          </p:cNvPr>
          <p:cNvSpPr txBox="1"/>
          <p:nvPr/>
        </p:nvSpPr>
        <p:spPr>
          <a:xfrm>
            <a:off x="11001541" y="1391450"/>
            <a:ext cx="3098657" cy="4031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CHEMICAL ANALYSIS</a:t>
            </a:r>
          </a:p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OF SUBSTANCES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•Labs/Forensic/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 Toxicological/Clinical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 departments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 Supply Control Entities</a:t>
            </a:r>
          </a:p>
          <a:p>
            <a:pPr algn="l" defTabSz="1219087" hangingPunct="1">
              <a:defRPr/>
            </a:pP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1219087" hangingPunct="1">
              <a:defRPr/>
            </a:pPr>
            <a:endParaRPr lang="en-JM" sz="2133" b="0" kern="12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C78AD-1CA7-A905-919C-D4682D9660F4}"/>
              </a:ext>
            </a:extLst>
          </p:cNvPr>
          <p:cNvSpPr txBox="1"/>
          <p:nvPr/>
        </p:nvSpPr>
        <p:spPr>
          <a:xfrm>
            <a:off x="2337935" y="4020363"/>
            <a:ext cx="4279751" cy="27181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REPORTS OF CLINICAL CASES OF</a:t>
            </a:r>
          </a:p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INTOXICATION/OVERDOSE OF NPS,</a:t>
            </a:r>
          </a:p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SUBSTANCES ALREADY KNOWN OR CONTAMINANTS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 Regional Health Authorities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 Emergency Physicians 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 Help Lines</a:t>
            </a:r>
          </a:p>
          <a:p>
            <a:pPr algn="l" defTabSz="1219087" hangingPunct="1">
              <a:defRPr/>
            </a:pPr>
            <a:endParaRPr lang="en-US" sz="2133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C1EBC-E476-7F77-9550-12206D40C93C}"/>
              </a:ext>
            </a:extLst>
          </p:cNvPr>
          <p:cNvSpPr txBox="1"/>
          <p:nvPr/>
        </p:nvSpPr>
        <p:spPr>
          <a:xfrm>
            <a:off x="11001541" y="6066183"/>
            <a:ext cx="3096844" cy="2389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TOXICOLOGICAL INFORMATION ON</a:t>
            </a:r>
          </a:p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AUTOPSIES (INDIRECT MORTALITY)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•Labs/Forensic/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 Toxicological/Clinical      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  Departments</a:t>
            </a:r>
            <a:endParaRPr lang="en-JM" sz="2133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6B110-FF55-9A57-A9AA-45C14D1373ED}"/>
              </a:ext>
            </a:extLst>
          </p:cNvPr>
          <p:cNvSpPr txBox="1"/>
          <p:nvPr/>
        </p:nvSpPr>
        <p:spPr>
          <a:xfrm>
            <a:off x="2337935" y="6784457"/>
            <a:ext cx="4512344" cy="1733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defTabSz="1219087" hangingPunct="1">
              <a:defRPr/>
            </a:pPr>
            <a:r>
              <a:rPr lang="en-US" sz="2133" kern="1200" dirty="0">
                <a:solidFill>
                  <a:prstClr val="black"/>
                </a:solidFill>
                <a:latin typeface="Calibri" panose="020F0502020204030204"/>
              </a:rPr>
              <a:t>REPORTS OF FORENSIC ANALYSIS OF DEATH CAUSED BY DRUG CONSUMPTION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• Labs/Forensic/Toxicological/Clinical  </a:t>
            </a:r>
          </a:p>
          <a:p>
            <a:pPr algn="l" defTabSz="1219087" hangingPunct="1">
              <a:defRPr/>
            </a:pPr>
            <a:r>
              <a:rPr lang="en-US" sz="2133" b="0" kern="1200" dirty="0">
                <a:solidFill>
                  <a:prstClr val="black"/>
                </a:solidFill>
                <a:latin typeface="Calibri" panose="020F0502020204030204"/>
              </a:rPr>
              <a:t>   Departments</a:t>
            </a:r>
            <a:endParaRPr lang="en-JM" sz="2133" b="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402C9-AD0A-6EF7-416E-A50F2FF9855A}"/>
              </a:ext>
            </a:extLst>
          </p:cNvPr>
          <p:cNvSpPr txBox="1"/>
          <p:nvPr/>
        </p:nvSpPr>
        <p:spPr>
          <a:xfrm>
            <a:off x="2189708" y="387477"/>
            <a:ext cx="118765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70" hangingPunct="1"/>
            <a:r>
              <a:rPr lang="en-US" sz="4267" kern="1200" dirty="0">
                <a:solidFill>
                  <a:srgbClr val="742555"/>
                </a:solidFill>
                <a:latin typeface="Century Gothic" panose="020B0502020202020204" pitchFamily="34" charset="0"/>
                <a:ea typeface="+mn-ea"/>
                <a:cs typeface="+mn-cs"/>
              </a:rPr>
              <a:t>SOURCES OF INFRMATION  by FOCAL POINTS</a:t>
            </a:r>
          </a:p>
        </p:txBody>
      </p:sp>
    </p:spTree>
    <p:extLst>
      <p:ext uri="{BB962C8B-B14F-4D97-AF65-F5344CB8AC3E}">
        <p14:creationId xmlns:p14="http://schemas.microsoft.com/office/powerpoint/2010/main" val="15277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9266" y="1562316"/>
            <a:ext cx="6059504" cy="6059504"/>
            <a:chOff x="0" y="0"/>
            <a:chExt cx="837653" cy="83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144493" y="1827544"/>
            <a:ext cx="5529049" cy="5529049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99873" y="1900875"/>
            <a:ext cx="5382386" cy="538238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351190" y="2133122"/>
            <a:ext cx="5160599" cy="4917893"/>
            <a:chOff x="0" y="0"/>
            <a:chExt cx="85291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3909019" y="667572"/>
            <a:ext cx="3904430" cy="7808859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Freeform 13"/>
          <p:cNvSpPr/>
          <p:nvPr/>
        </p:nvSpPr>
        <p:spPr>
          <a:xfrm rot="-5400000">
            <a:off x="-1601592" y="3905734"/>
            <a:ext cx="4536289" cy="1332535"/>
          </a:xfrm>
          <a:custGeom>
            <a:avLst/>
            <a:gdLst/>
            <a:ahLst/>
            <a:cxnLst/>
            <a:rect l="l" t="t" r="r" b="b"/>
            <a:pathLst>
              <a:path w="5103504" h="1499154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59180" y="2091776"/>
            <a:ext cx="384025" cy="38402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07860" y="6628066"/>
            <a:ext cx="384025" cy="38402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574" y="8079514"/>
            <a:ext cx="2517237" cy="251723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20797" y="386906"/>
            <a:ext cx="1055246" cy="105524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684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82260" y="7743253"/>
            <a:ext cx="933813" cy="93381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684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364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063794" y="-927308"/>
            <a:ext cx="1594880" cy="159488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pPr algn="l" defTabSz="812754" hangingPunct="1"/>
              <a:endParaRPr lang="en-JM"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5155" tIns="45155" rIns="45155" bIns="45155" rtlCol="0" anchor="ctr"/>
            <a:lstStyle/>
            <a:p>
              <a:pPr defTabSz="812754" hangingPunct="1">
                <a:lnSpc>
                  <a:spcPts val="2488"/>
                </a:lnSpc>
              </a:pPr>
              <a:endParaRPr sz="1600" b="0" kern="120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7810997" y="5168571"/>
            <a:ext cx="8423939" cy="2540815"/>
          </a:xfrm>
          <a:custGeom>
            <a:avLst/>
            <a:gdLst/>
            <a:ahLst/>
            <a:cxnLst/>
            <a:rect l="l" t="t" r="r" b="b"/>
            <a:pathLst>
              <a:path w="10932378" h="1232377">
                <a:moveTo>
                  <a:pt x="0" y="0"/>
                </a:moveTo>
                <a:lnTo>
                  <a:pt x="10932379" y="0"/>
                </a:lnTo>
                <a:lnTo>
                  <a:pt x="10932379" y="1232377"/>
                </a:lnTo>
                <a:lnTo>
                  <a:pt x="0" y="12323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 dirty="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9049537" y="825321"/>
            <a:ext cx="6946447" cy="4255684"/>
          </a:xfrm>
          <a:custGeom>
            <a:avLst/>
            <a:gdLst/>
            <a:ahLst/>
            <a:cxnLst/>
            <a:rect l="l" t="t" r="r" b="b"/>
            <a:pathLst>
              <a:path w="7815027" h="4787812">
                <a:moveTo>
                  <a:pt x="0" y="0"/>
                </a:moveTo>
                <a:lnTo>
                  <a:pt x="7815027" y="0"/>
                </a:lnTo>
                <a:lnTo>
                  <a:pt x="7815027" y="4787813"/>
                </a:lnTo>
                <a:lnTo>
                  <a:pt x="0" y="4787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algn="l" defTabSz="812754" hangingPunct="1"/>
            <a:endParaRPr lang="en-JM" sz="1600" b="0" kern="1200">
              <a:solidFill>
                <a:prstClr val="black"/>
              </a:solidFill>
              <a:latin typeface="Calibri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385458" y="5373377"/>
            <a:ext cx="10376572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812754" hangingPunct="1">
              <a:lnSpc>
                <a:spcPts val="6921"/>
              </a:lnSpc>
            </a:pPr>
            <a:r>
              <a:rPr lang="en-US" sz="5768" b="0" kern="1200" dirty="0">
                <a:solidFill>
                  <a:srgbClr val="FFFFFF"/>
                </a:solidFill>
                <a:latin typeface="Poppins Semi-Bold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   </a:t>
            </a:r>
          </a:p>
        </p:txBody>
      </p:sp>
    </p:spTree>
    <p:extLst>
      <p:ext uri="{BB962C8B-B14F-4D97-AF65-F5344CB8AC3E}">
        <p14:creationId xmlns:p14="http://schemas.microsoft.com/office/powerpoint/2010/main" val="87684096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2806C-66F1-4B03-B9A4-F4614E2EF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622994-6C36-4732-ADC3-59041205A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489</Words>
  <Application>Microsoft Office PowerPoint</Application>
  <PresentationFormat>Custom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Calibri</vt:lpstr>
      <vt:lpstr>Calibri Light</vt:lpstr>
      <vt:lpstr>Canva Sans 2 Bold</vt:lpstr>
      <vt:lpstr>Century Gothic</vt:lpstr>
      <vt:lpstr>Helvetica Neue</vt:lpstr>
      <vt:lpstr>Helvetica Neue Light</vt:lpstr>
      <vt:lpstr>Helvetica Neue Medium</vt:lpstr>
      <vt:lpstr>HK Grotesk Pro Bold</vt:lpstr>
      <vt:lpstr>Poppins Semi-Bold</vt:lpstr>
      <vt:lpstr>Poppins Ultra-Bold</vt:lpstr>
      <vt:lpstr>White</vt:lpstr>
      <vt:lpstr>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Uki Atkinson</dc:creator>
  <cp:lastModifiedBy>Uki Atkinson</cp:lastModifiedBy>
  <cp:revision>4</cp:revision>
  <dcterms:modified xsi:type="dcterms:W3CDTF">2024-10-06T18:05:58Z</dcterms:modified>
</cp:coreProperties>
</file>