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 id="2147483671" r:id="rId5"/>
  </p:sldMasterIdLst>
  <p:notesMasterIdLst>
    <p:notesMasterId r:id="rId12"/>
  </p:notesMasterIdLst>
  <p:sldIdLst>
    <p:sldId id="256" r:id="rId6"/>
    <p:sldId id="257" r:id="rId7"/>
    <p:sldId id="258" r:id="rId8"/>
    <p:sldId id="259" r:id="rId9"/>
    <p:sldId id="260" r:id="rId10"/>
    <p:sldId id="261"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9491e1ae2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9491e1ae2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9491e1ae2_0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d9491e1ae2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9491e1ae2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d9491e1ae2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d949a59502_2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d949a59502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9491e1ae2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d9491e1ae2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9491e1ae2_0_6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2d9491e1ae2_0_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p:nvPr/>
        </p:nvSpPr>
        <p:spPr>
          <a:xfrm>
            <a:off x="0" y="954092"/>
            <a:ext cx="9144000" cy="3277200"/>
          </a:xfrm>
          <a:prstGeom prst="rect">
            <a:avLst/>
          </a:prstGeom>
          <a:solidFill>
            <a:srgbClr val="DE514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30" name="Google Shape;130;p25"/>
          <p:cNvSpPr txBox="1"/>
          <p:nvPr/>
        </p:nvSpPr>
        <p:spPr>
          <a:xfrm>
            <a:off x="306975" y="1242388"/>
            <a:ext cx="5003700" cy="1472100"/>
          </a:xfrm>
          <a:prstGeom prst="rect">
            <a:avLst/>
          </a:prstGeom>
          <a:noFill/>
          <a:ln>
            <a:noFill/>
          </a:ln>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s" sz="4000" dirty="0">
                <a:solidFill>
                  <a:srgbClr val="FFFFFF"/>
                </a:solidFill>
              </a:rPr>
              <a:t>COPOLAD III</a:t>
            </a:r>
            <a:endParaRPr b="1" dirty="0"/>
          </a:p>
          <a:p>
            <a:pPr marL="0" lvl="0" indent="0" algn="l" rtl="0">
              <a:spcBef>
                <a:spcPts val="0"/>
              </a:spcBef>
              <a:spcAft>
                <a:spcPts val="0"/>
              </a:spcAft>
              <a:buClr>
                <a:schemeClr val="dk1"/>
              </a:buClr>
              <a:buSzPts val="2800"/>
              <a:buFont typeface="Arial"/>
              <a:buNone/>
            </a:pPr>
            <a:r>
              <a:rPr lang="es" sz="1600" b="1" dirty="0">
                <a:solidFill>
                  <a:schemeClr val="lt1"/>
                </a:solidFill>
              </a:rPr>
              <a:t>Abordaje de las vulnerabilidades </a:t>
            </a:r>
            <a:endParaRPr sz="1600" dirty="0">
              <a:solidFill>
                <a:schemeClr val="dk1"/>
              </a:solidFill>
            </a:endParaRPr>
          </a:p>
          <a:p>
            <a:pPr marL="0" lvl="0" indent="0" algn="l" rtl="0">
              <a:spcBef>
                <a:spcPts val="0"/>
              </a:spcBef>
              <a:spcAft>
                <a:spcPts val="0"/>
              </a:spcAft>
              <a:buClr>
                <a:schemeClr val="dk1"/>
              </a:buClr>
              <a:buSzPts val="2800"/>
              <a:buFont typeface="Arial"/>
              <a:buNone/>
            </a:pPr>
            <a:r>
              <a:rPr lang="es" sz="1600" b="1" dirty="0">
                <a:solidFill>
                  <a:schemeClr val="lt1"/>
                </a:solidFill>
              </a:rPr>
              <a:t>relacionadas con las drogas </a:t>
            </a:r>
            <a:endParaRPr sz="1600" dirty="0">
              <a:solidFill>
                <a:schemeClr val="dk1"/>
              </a:solidFill>
            </a:endParaRPr>
          </a:p>
          <a:p>
            <a:pPr marL="0" lvl="0" indent="0" algn="l" rtl="0">
              <a:spcBef>
                <a:spcPts val="0"/>
              </a:spcBef>
              <a:spcAft>
                <a:spcPts val="0"/>
              </a:spcAft>
              <a:buClr>
                <a:schemeClr val="dk1"/>
              </a:buClr>
              <a:buSzPts val="2800"/>
              <a:buFont typeface="Arial"/>
              <a:buNone/>
            </a:pPr>
            <a:r>
              <a:rPr lang="es" sz="1600" b="1" dirty="0">
                <a:solidFill>
                  <a:schemeClr val="lt1"/>
                </a:solidFill>
              </a:rPr>
              <a:t>en el territorio.</a:t>
            </a:r>
            <a:endParaRPr sz="1600" dirty="0">
              <a:solidFill>
                <a:schemeClr val="dk1"/>
              </a:solidFill>
            </a:endParaRPr>
          </a:p>
          <a:p>
            <a:pPr marL="0" lvl="0" indent="0" algn="l" rtl="0">
              <a:spcBef>
                <a:spcPts val="0"/>
              </a:spcBef>
              <a:spcAft>
                <a:spcPts val="0"/>
              </a:spcAft>
              <a:buNone/>
            </a:pPr>
            <a:endParaRPr sz="3100" dirty="0">
              <a:solidFill>
                <a:schemeClr val="lt1"/>
              </a:solidFill>
            </a:endParaRPr>
          </a:p>
        </p:txBody>
      </p:sp>
      <p:pic>
        <p:nvPicPr>
          <p:cNvPr id="131" name="Google Shape;131;p25"/>
          <p:cNvPicPr preferRelativeResize="0"/>
          <p:nvPr/>
        </p:nvPicPr>
        <p:blipFill rotWithShape="1">
          <a:blip r:embed="rId3">
            <a:alphaModFix/>
          </a:blip>
          <a:srcRect/>
          <a:stretch/>
        </p:blipFill>
        <p:spPr>
          <a:xfrm>
            <a:off x="542250" y="306550"/>
            <a:ext cx="1545701" cy="323101"/>
          </a:xfrm>
          <a:prstGeom prst="rect">
            <a:avLst/>
          </a:prstGeom>
          <a:noFill/>
          <a:ln>
            <a:noFill/>
          </a:ln>
        </p:spPr>
      </p:pic>
      <p:pic>
        <p:nvPicPr>
          <p:cNvPr id="132" name="Google Shape;132;p25"/>
          <p:cNvPicPr preferRelativeResize="0"/>
          <p:nvPr/>
        </p:nvPicPr>
        <p:blipFill rotWithShape="1">
          <a:blip r:embed="rId4">
            <a:alphaModFix/>
          </a:blip>
          <a:srcRect/>
          <a:stretch/>
        </p:blipFill>
        <p:spPr>
          <a:xfrm>
            <a:off x="3582851" y="-211310"/>
            <a:ext cx="1812250" cy="1297767"/>
          </a:xfrm>
          <a:prstGeom prst="rect">
            <a:avLst/>
          </a:prstGeom>
          <a:noFill/>
          <a:ln>
            <a:noFill/>
          </a:ln>
        </p:spPr>
      </p:pic>
      <p:pic>
        <p:nvPicPr>
          <p:cNvPr id="133" name="Google Shape;133;p25"/>
          <p:cNvPicPr preferRelativeResize="0"/>
          <p:nvPr/>
        </p:nvPicPr>
        <p:blipFill rotWithShape="1">
          <a:blip r:embed="rId5">
            <a:alphaModFix/>
          </a:blip>
          <a:srcRect t="23015" r="19723" b="13266"/>
          <a:stretch/>
        </p:blipFill>
        <p:spPr>
          <a:xfrm>
            <a:off x="4604001" y="922981"/>
            <a:ext cx="4571999" cy="3277200"/>
          </a:xfrm>
          <a:prstGeom prst="rect">
            <a:avLst/>
          </a:prstGeom>
          <a:noFill/>
          <a:ln>
            <a:noFill/>
          </a:ln>
        </p:spPr>
      </p:pic>
      <p:pic>
        <p:nvPicPr>
          <p:cNvPr id="135" name="Google Shape;135;p25"/>
          <p:cNvPicPr preferRelativeResize="0"/>
          <p:nvPr/>
        </p:nvPicPr>
        <p:blipFill rotWithShape="1">
          <a:blip r:embed="rId6">
            <a:alphaModFix/>
          </a:blip>
          <a:srcRect/>
          <a:stretch/>
        </p:blipFill>
        <p:spPr>
          <a:xfrm>
            <a:off x="6973666" y="4474018"/>
            <a:ext cx="1319942" cy="738900"/>
          </a:xfrm>
          <a:prstGeom prst="rect">
            <a:avLst/>
          </a:prstGeom>
          <a:noFill/>
          <a:ln>
            <a:noFill/>
          </a:ln>
        </p:spPr>
      </p:pic>
      <p:pic>
        <p:nvPicPr>
          <p:cNvPr id="136" name="Google Shape;136;p25"/>
          <p:cNvPicPr preferRelativeResize="0"/>
          <p:nvPr/>
        </p:nvPicPr>
        <p:blipFill rotWithShape="1">
          <a:blip r:embed="rId7">
            <a:alphaModFix/>
          </a:blip>
          <a:srcRect/>
          <a:stretch/>
        </p:blipFill>
        <p:spPr>
          <a:xfrm>
            <a:off x="1816959" y="4667787"/>
            <a:ext cx="745504" cy="389519"/>
          </a:xfrm>
          <a:prstGeom prst="rect">
            <a:avLst/>
          </a:prstGeom>
          <a:noFill/>
          <a:ln>
            <a:noFill/>
          </a:ln>
        </p:spPr>
      </p:pic>
      <p:sp>
        <p:nvSpPr>
          <p:cNvPr id="137" name="Google Shape;137;p25"/>
          <p:cNvSpPr txBox="1"/>
          <p:nvPr/>
        </p:nvSpPr>
        <p:spPr>
          <a:xfrm>
            <a:off x="646575" y="4264025"/>
            <a:ext cx="40719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dirty="0">
                <a:solidFill>
                  <a:srgbClr val="595959"/>
                </a:solidFill>
              </a:rPr>
              <a:t>COPOLAD III is a consortium by: </a:t>
            </a:r>
            <a:endParaRPr sz="1000" dirty="0">
              <a:solidFill>
                <a:srgbClr val="595959"/>
              </a:solidFill>
            </a:endParaRPr>
          </a:p>
        </p:txBody>
      </p:sp>
      <p:sp>
        <p:nvSpPr>
          <p:cNvPr id="138" name="Google Shape;138;p25"/>
          <p:cNvSpPr txBox="1"/>
          <p:nvPr/>
        </p:nvSpPr>
        <p:spPr>
          <a:xfrm>
            <a:off x="4915675" y="4284225"/>
            <a:ext cx="4071900"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dirty="0">
                <a:solidFill>
                  <a:srgbClr val="595959"/>
                </a:solidFill>
              </a:rPr>
              <a:t>Collaborating partners:</a:t>
            </a:r>
            <a:endParaRPr sz="1000" dirty="0">
              <a:solidFill>
                <a:srgbClr val="595959"/>
              </a:solidFill>
            </a:endParaRPr>
          </a:p>
        </p:txBody>
      </p:sp>
      <p:pic>
        <p:nvPicPr>
          <p:cNvPr id="139" name="Google Shape;139;p25" descr="Imagen que contiene firmar, viendo, frente, gente&#10;&#10;El contenido generado por IA puede ser incorrecto."/>
          <p:cNvPicPr preferRelativeResize="0"/>
          <p:nvPr/>
        </p:nvPicPr>
        <p:blipFill rotWithShape="1">
          <a:blip r:embed="rId8">
            <a:alphaModFix/>
          </a:blip>
          <a:srcRect/>
          <a:stretch/>
        </p:blipFill>
        <p:spPr>
          <a:xfrm>
            <a:off x="5129742" y="4570742"/>
            <a:ext cx="1642010" cy="523201"/>
          </a:xfrm>
          <a:prstGeom prst="rect">
            <a:avLst/>
          </a:prstGeom>
          <a:noFill/>
          <a:ln>
            <a:noFill/>
          </a:ln>
        </p:spPr>
      </p:pic>
      <p:sp>
        <p:nvSpPr>
          <p:cNvPr id="140" name="Google Shape;140;p25"/>
          <p:cNvSpPr txBox="1"/>
          <p:nvPr/>
        </p:nvSpPr>
        <p:spPr>
          <a:xfrm>
            <a:off x="274975" y="2654339"/>
            <a:ext cx="40533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0" i="0" dirty="0">
                <a:solidFill>
                  <a:srgbClr val="0B76A0"/>
                </a:solidFill>
                <a:effectLst/>
                <a:latin typeface="Arial" panose="020B0604020202020204" pitchFamily="34" charset="0"/>
              </a:rPr>
              <a:t>Exchange on country developments - </a:t>
            </a:r>
            <a:r>
              <a:rPr lang="en-US" sz="2400" b="1" i="0" dirty="0" err="1">
                <a:solidFill>
                  <a:srgbClr val="0B76A0"/>
                </a:solidFill>
                <a:effectLst/>
                <a:latin typeface="Arial" panose="020B0604020202020204" pitchFamily="34" charset="0"/>
              </a:rPr>
              <a:t>Territorialisation</a:t>
            </a:r>
            <a:r>
              <a:rPr lang="en-US" sz="2400" b="1" i="0" dirty="0">
                <a:solidFill>
                  <a:srgbClr val="0B76A0"/>
                </a:solidFill>
                <a:effectLst/>
                <a:latin typeface="Arial" panose="020B0604020202020204" pitchFamily="34" charset="0"/>
              </a:rPr>
              <a:t> approach in action plans</a:t>
            </a:r>
            <a:r>
              <a:rPr lang="es" sz="1800" b="1" i="0" u="none" strike="noStrike" cap="none" dirty="0">
                <a:solidFill>
                  <a:srgbClr val="FFFFF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42" name="Google Shape;142;p25"/>
          <p:cNvSpPr txBox="1"/>
          <p:nvPr/>
        </p:nvSpPr>
        <p:spPr>
          <a:xfrm>
            <a:off x="5129746" y="3345467"/>
            <a:ext cx="2723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b="0" i="1" u="none" strike="noStrike" cap="none" dirty="0">
                <a:solidFill>
                  <a:srgbClr val="FFFFFF"/>
                </a:solidFill>
                <a:latin typeface="Arial"/>
                <a:ea typeface="Arial"/>
                <a:cs typeface="Arial"/>
                <a:sym typeface="Arial"/>
              </a:rPr>
              <a:t>March, 25th - 27th 2025</a:t>
            </a:r>
            <a:endParaRPr sz="1000" b="0" i="0" u="none" strike="noStrike" cap="none" dirty="0">
              <a:solidFill>
                <a:srgbClr val="000000"/>
              </a:solidFill>
              <a:latin typeface="Arial"/>
              <a:ea typeface="Arial"/>
              <a:cs typeface="Arial"/>
              <a:sym typeface="Arial"/>
            </a:endParaRPr>
          </a:p>
        </p:txBody>
      </p:sp>
      <p:sp>
        <p:nvSpPr>
          <p:cNvPr id="143" name="Google Shape;143;p25"/>
          <p:cNvSpPr txBox="1"/>
          <p:nvPr/>
        </p:nvSpPr>
        <p:spPr>
          <a:xfrm>
            <a:off x="5129746" y="3161478"/>
            <a:ext cx="44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i="1" dirty="0">
                <a:solidFill>
                  <a:srgbClr val="FFFFFF"/>
                </a:solidFill>
              </a:rPr>
              <a:t>Port of</a:t>
            </a:r>
            <a:r>
              <a:rPr lang="es" b="0" i="1" u="none" strike="noStrike" cap="none" dirty="0">
                <a:solidFill>
                  <a:srgbClr val="FFFFFF"/>
                </a:solidFill>
                <a:latin typeface="Arial"/>
                <a:ea typeface="Arial"/>
                <a:cs typeface="Arial"/>
                <a:sym typeface="Arial"/>
              </a:rPr>
              <a:t> </a:t>
            </a:r>
            <a:r>
              <a:rPr lang="es" i="1" dirty="0">
                <a:solidFill>
                  <a:srgbClr val="FFFFFF"/>
                </a:solidFill>
              </a:rPr>
              <a:t>Spain</a:t>
            </a:r>
            <a:r>
              <a:rPr lang="es" b="0" i="1" u="none" strike="noStrike" cap="none" dirty="0">
                <a:solidFill>
                  <a:srgbClr val="FFFFFF"/>
                </a:solidFill>
                <a:latin typeface="Arial"/>
                <a:ea typeface="Arial"/>
                <a:cs typeface="Arial"/>
                <a:sym typeface="Arial"/>
              </a:rPr>
              <a:t>  (Trinidad and Tobago)</a:t>
            </a:r>
            <a:endParaRPr sz="1000" b="0" i="0" u="none" strike="noStrike" cap="none" dirty="0">
              <a:solidFill>
                <a:srgbClr val="000000"/>
              </a:solidFill>
              <a:latin typeface="Arial"/>
              <a:ea typeface="Arial"/>
              <a:cs typeface="Arial"/>
              <a:sym typeface="Arial"/>
            </a:endParaRPr>
          </a:p>
        </p:txBody>
      </p:sp>
      <p:sp>
        <p:nvSpPr>
          <p:cNvPr id="144" name="Google Shape;144;p25"/>
          <p:cNvSpPr txBox="1"/>
          <p:nvPr/>
        </p:nvSpPr>
        <p:spPr>
          <a:xfrm>
            <a:off x="5129742" y="2482432"/>
            <a:ext cx="6109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dirty="0">
                <a:solidFill>
                  <a:srgbClr val="FFFFFF"/>
                </a:solidFill>
                <a:latin typeface="Arial"/>
                <a:ea typeface="Arial"/>
                <a:cs typeface="Arial"/>
                <a:sym typeface="Arial"/>
              </a:rPr>
              <a:t>Addressing drug-related </a:t>
            </a:r>
            <a:endParaRPr sz="1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 sz="1800" b="1" i="0" u="none" strike="noStrike" cap="none" dirty="0">
                <a:solidFill>
                  <a:srgbClr val="FFFFFF"/>
                </a:solidFill>
                <a:latin typeface="Arial"/>
                <a:ea typeface="Arial"/>
                <a:cs typeface="Arial"/>
                <a:sym typeface="Arial"/>
              </a:rPr>
              <a:t>vulnerabilities in the territory</a:t>
            </a:r>
            <a:endParaRPr sz="1800" b="1" i="0" u="none" strike="noStrike" cap="none" dirty="0">
              <a:solidFill>
                <a:srgbClr val="FFFFFF"/>
              </a:solidFill>
              <a:latin typeface="Arial"/>
              <a:ea typeface="Arial"/>
              <a:cs typeface="Arial"/>
              <a:sym typeface="Arial"/>
            </a:endParaRPr>
          </a:p>
        </p:txBody>
      </p:sp>
      <p:pic>
        <p:nvPicPr>
          <p:cNvPr id="3" name="Imagen 2" descr="Un dibujo de un monstruo&#10;&#10;El contenido generado por IA puede ser incorrecto.">
            <a:extLst>
              <a:ext uri="{FF2B5EF4-FFF2-40B4-BE49-F238E27FC236}">
                <a16:creationId xmlns:a16="http://schemas.microsoft.com/office/drawing/2014/main" id="{802CB834-24BD-4E62-9BA7-73D813F3148A}"/>
              </a:ext>
            </a:extLst>
          </p:cNvPr>
          <p:cNvPicPr>
            <a:picLocks noChangeAspect="1"/>
          </p:cNvPicPr>
          <p:nvPr/>
        </p:nvPicPr>
        <p:blipFill>
          <a:blip r:embed="rId9"/>
          <a:stretch>
            <a:fillRect/>
          </a:stretch>
        </p:blipFill>
        <p:spPr>
          <a:xfrm>
            <a:off x="7558620" y="35852"/>
            <a:ext cx="887129" cy="887129"/>
          </a:xfrm>
          <a:prstGeom prst="rect">
            <a:avLst/>
          </a:prstGeom>
        </p:spPr>
      </p:pic>
      <p:pic>
        <p:nvPicPr>
          <p:cNvPr id="4" name="Imagen 3" descr="Logotipo&#10;&#10;El contenido generado por IA puede ser incorrecto.">
            <a:extLst>
              <a:ext uri="{FF2B5EF4-FFF2-40B4-BE49-F238E27FC236}">
                <a16:creationId xmlns:a16="http://schemas.microsoft.com/office/drawing/2014/main" id="{D072C307-ADF0-EBA6-2C97-C79F7C966AEA}"/>
              </a:ext>
            </a:extLst>
          </p:cNvPr>
          <p:cNvPicPr>
            <a:picLocks noChangeAspect="1"/>
          </p:cNvPicPr>
          <p:nvPr/>
        </p:nvPicPr>
        <p:blipFill>
          <a:blip r:embed="rId10"/>
          <a:stretch>
            <a:fillRect/>
          </a:stretch>
        </p:blipFill>
        <p:spPr>
          <a:xfrm>
            <a:off x="717332" y="4698158"/>
            <a:ext cx="897713" cy="3287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6"/>
          <p:cNvSpPr txBox="1"/>
          <p:nvPr/>
        </p:nvSpPr>
        <p:spPr>
          <a:xfrm>
            <a:off x="4619268" y="1521211"/>
            <a:ext cx="4054832" cy="228521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1400"/>
              <a:buFont typeface="Arial"/>
              <a:buNone/>
            </a:pPr>
            <a:r>
              <a:rPr lang="en-US" sz="1800" b="1" i="0" u="none" strike="noStrike" cap="none" dirty="0">
                <a:solidFill>
                  <a:srgbClr val="DE5141"/>
                </a:solidFill>
                <a:latin typeface="Arial"/>
                <a:ea typeface="Arial"/>
                <a:cs typeface="Arial"/>
                <a:sym typeface="Arial"/>
              </a:rPr>
              <a:t>To establish and strengthen collaboration among community actors to prevent and reduce youth substance misuse and violence in the Fox Hill Community by building community capacity, providing training and  technical assistance,  and raising public awareness. </a:t>
            </a:r>
          </a:p>
        </p:txBody>
      </p:sp>
      <p:sp>
        <p:nvSpPr>
          <p:cNvPr id="152" name="Google Shape;152;p26"/>
          <p:cNvSpPr/>
          <p:nvPr/>
        </p:nvSpPr>
        <p:spPr>
          <a:xfrm>
            <a:off x="0" y="-8290"/>
            <a:ext cx="9144000" cy="1241700"/>
          </a:xfrm>
          <a:prstGeom prst="rect">
            <a:avLst/>
          </a:prstGeom>
          <a:solidFill>
            <a:srgbClr val="DE514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53" name="Google Shape;153;p26"/>
          <p:cNvPicPr preferRelativeResize="0"/>
          <p:nvPr/>
        </p:nvPicPr>
        <p:blipFill rotWithShape="1">
          <a:blip r:embed="rId3">
            <a:alphaModFix/>
          </a:blip>
          <a:srcRect t="14288" r="20236"/>
          <a:stretch/>
        </p:blipFill>
        <p:spPr>
          <a:xfrm>
            <a:off x="6681917" y="0"/>
            <a:ext cx="2462082" cy="2391163"/>
          </a:xfrm>
          <a:prstGeom prst="rect">
            <a:avLst/>
          </a:prstGeom>
          <a:noFill/>
          <a:ln>
            <a:noFill/>
          </a:ln>
        </p:spPr>
      </p:pic>
      <p:cxnSp>
        <p:nvCxnSpPr>
          <p:cNvPr id="154" name="Google Shape;154;p26"/>
          <p:cNvCxnSpPr/>
          <p:nvPr/>
        </p:nvCxnSpPr>
        <p:spPr>
          <a:xfrm>
            <a:off x="4456416" y="1483129"/>
            <a:ext cx="0" cy="2596800"/>
          </a:xfrm>
          <a:prstGeom prst="straightConnector1">
            <a:avLst/>
          </a:prstGeom>
          <a:noFill/>
          <a:ln w="19050" cap="flat" cmpd="sng">
            <a:solidFill>
              <a:srgbClr val="EF3F45"/>
            </a:solidFill>
            <a:prstDash val="solid"/>
            <a:miter lim="800000"/>
            <a:headEnd type="none" w="sm" len="sm"/>
            <a:tailEnd type="none" w="sm" len="sm"/>
          </a:ln>
        </p:spPr>
      </p:cxnSp>
      <p:sp>
        <p:nvSpPr>
          <p:cNvPr id="155" name="Google Shape;155;p26"/>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156" name="Google Shape;156;p26"/>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157" name="Google Shape;157;p26"/>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159" name="Google Shape;159;p26"/>
          <p:cNvPicPr preferRelativeResize="0"/>
          <p:nvPr/>
        </p:nvPicPr>
        <p:blipFill rotWithShape="1">
          <a:blip r:embed="rId5">
            <a:alphaModFix/>
          </a:blip>
          <a:srcRect/>
          <a:stretch/>
        </p:blipFill>
        <p:spPr>
          <a:xfrm>
            <a:off x="1830499" y="4539550"/>
            <a:ext cx="999586" cy="715799"/>
          </a:xfrm>
          <a:prstGeom prst="rect">
            <a:avLst/>
          </a:prstGeom>
          <a:noFill/>
          <a:ln>
            <a:noFill/>
          </a:ln>
        </p:spPr>
      </p:pic>
      <p:pic>
        <p:nvPicPr>
          <p:cNvPr id="160" name="Google Shape;160;p26"/>
          <p:cNvPicPr preferRelativeResize="0"/>
          <p:nvPr/>
        </p:nvPicPr>
        <p:blipFill rotWithShape="1">
          <a:blip r:embed="rId6">
            <a:alphaModFix/>
          </a:blip>
          <a:srcRect/>
          <a:stretch/>
        </p:blipFill>
        <p:spPr>
          <a:xfrm>
            <a:off x="7774222" y="4580808"/>
            <a:ext cx="1048440" cy="586925"/>
          </a:xfrm>
          <a:prstGeom prst="rect">
            <a:avLst/>
          </a:prstGeom>
          <a:noFill/>
          <a:ln>
            <a:noFill/>
          </a:ln>
        </p:spPr>
      </p:pic>
      <p:pic>
        <p:nvPicPr>
          <p:cNvPr id="161" name="Google Shape;161;p26"/>
          <p:cNvPicPr preferRelativeResize="0"/>
          <p:nvPr/>
        </p:nvPicPr>
        <p:blipFill rotWithShape="1">
          <a:blip r:embed="rId7">
            <a:alphaModFix/>
          </a:blip>
          <a:srcRect/>
          <a:stretch/>
        </p:blipFill>
        <p:spPr>
          <a:xfrm>
            <a:off x="5116491" y="4716201"/>
            <a:ext cx="601084" cy="314060"/>
          </a:xfrm>
          <a:prstGeom prst="rect">
            <a:avLst/>
          </a:prstGeom>
          <a:noFill/>
          <a:ln>
            <a:noFill/>
          </a:ln>
        </p:spPr>
      </p:pic>
      <p:pic>
        <p:nvPicPr>
          <p:cNvPr id="162" name="Google Shape;162;p26" descr="Imagen que contiene firmar, viendo, frente, gente&#10;&#10;El contenido generado por IA puede ser incorrecto."/>
          <p:cNvPicPr preferRelativeResize="0"/>
          <p:nvPr/>
        </p:nvPicPr>
        <p:blipFill rotWithShape="1">
          <a:blip r:embed="rId8">
            <a:alphaModFix/>
          </a:blip>
          <a:srcRect/>
          <a:stretch/>
        </p:blipFill>
        <p:spPr>
          <a:xfrm>
            <a:off x="5912653" y="4618088"/>
            <a:ext cx="1666492" cy="531024"/>
          </a:xfrm>
          <a:prstGeom prst="rect">
            <a:avLst/>
          </a:prstGeom>
          <a:noFill/>
          <a:ln>
            <a:noFill/>
          </a:ln>
        </p:spPr>
      </p:pic>
      <p:pic>
        <p:nvPicPr>
          <p:cNvPr id="2" name="Imagen 1" descr="Logotipo&#10;&#10;El contenido generado por IA puede ser incorrecto.">
            <a:extLst>
              <a:ext uri="{FF2B5EF4-FFF2-40B4-BE49-F238E27FC236}">
                <a16:creationId xmlns:a16="http://schemas.microsoft.com/office/drawing/2014/main" id="{DD8C1F9E-CA5A-1050-BDCB-0514E7E498FD}"/>
              </a:ext>
            </a:extLst>
          </p:cNvPr>
          <p:cNvPicPr>
            <a:picLocks noChangeAspect="1"/>
          </p:cNvPicPr>
          <p:nvPr/>
        </p:nvPicPr>
        <p:blipFill>
          <a:blip r:embed="rId9"/>
          <a:stretch>
            <a:fillRect/>
          </a:stretch>
        </p:blipFill>
        <p:spPr>
          <a:xfrm>
            <a:off x="3947457" y="4716201"/>
            <a:ext cx="881189" cy="322727"/>
          </a:xfrm>
          <a:prstGeom prst="rect">
            <a:avLst/>
          </a:prstGeom>
        </p:spPr>
      </p:pic>
      <p:pic>
        <p:nvPicPr>
          <p:cNvPr id="3" name="Picture 2">
            <a:extLst>
              <a:ext uri="{FF2B5EF4-FFF2-40B4-BE49-F238E27FC236}">
                <a16:creationId xmlns:a16="http://schemas.microsoft.com/office/drawing/2014/main" id="{9213E696-0BF4-7E79-933B-DDF088FDD1F7}"/>
              </a:ext>
            </a:extLst>
          </p:cNvPr>
          <p:cNvPicPr>
            <a:picLocks noChangeAspect="1"/>
          </p:cNvPicPr>
          <p:nvPr/>
        </p:nvPicPr>
        <p:blipFill>
          <a:blip r:embed="rId10"/>
          <a:stretch>
            <a:fillRect/>
          </a:stretch>
        </p:blipFill>
        <p:spPr>
          <a:xfrm>
            <a:off x="258842" y="1330131"/>
            <a:ext cx="3737172" cy="3164098"/>
          </a:xfrm>
          <a:prstGeom prst="rect">
            <a:avLst/>
          </a:prstGeom>
        </p:spPr>
      </p:pic>
      <p:sp>
        <p:nvSpPr>
          <p:cNvPr id="5" name="TextBox 4">
            <a:extLst>
              <a:ext uri="{FF2B5EF4-FFF2-40B4-BE49-F238E27FC236}">
                <a16:creationId xmlns:a16="http://schemas.microsoft.com/office/drawing/2014/main" id="{A3B3E6F4-D96B-F8D6-1DFF-555D401E4A41}"/>
              </a:ext>
            </a:extLst>
          </p:cNvPr>
          <p:cNvSpPr txBox="1"/>
          <p:nvPr/>
        </p:nvSpPr>
        <p:spPr>
          <a:xfrm>
            <a:off x="276225" y="414371"/>
            <a:ext cx="8546437" cy="338554"/>
          </a:xfrm>
          <a:prstGeom prst="rect">
            <a:avLst/>
          </a:prstGeom>
          <a:noFill/>
        </p:spPr>
        <p:txBody>
          <a:bodyPr wrap="square" rtlCol="0">
            <a:spAutoFit/>
          </a:bodyPr>
          <a:lstStyle/>
          <a:p>
            <a:pPr algn="ctr"/>
            <a:r>
              <a:rPr lang="en-US" sz="1600" b="1" dirty="0"/>
              <a:t>Assets Coming Together for Adolescents and Young Adult Health and Wellness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7"/>
          <p:cNvSpPr txBox="1"/>
          <p:nvPr/>
        </p:nvSpPr>
        <p:spPr>
          <a:xfrm>
            <a:off x="698815" y="778366"/>
            <a:ext cx="4852107" cy="3931815"/>
          </a:xfrm>
          <a:prstGeom prst="rect">
            <a:avLst/>
          </a:prstGeom>
          <a:noFill/>
          <a:ln>
            <a:noFill/>
          </a:ln>
        </p:spPr>
        <p:txBody>
          <a:bodyPr spcFirstLastPara="1" wrap="square" lIns="68575" tIns="34275" rIns="68575" bIns="34275" anchor="t" anchorCtr="0">
            <a:spAutoFit/>
          </a:bodyPr>
          <a:lstStyle/>
          <a:p>
            <a:pPr marL="171450" marR="0" lvl="0" indent="-171450" algn="l" rtl="0">
              <a:lnSpc>
                <a:spcPct val="100000"/>
              </a:lnSpc>
              <a:spcBef>
                <a:spcPts val="0"/>
              </a:spcBef>
              <a:spcAft>
                <a:spcPts val="0"/>
              </a:spcAft>
              <a:buClr>
                <a:srgbClr val="FF0000"/>
              </a:buClr>
              <a:buSzPts val="1400"/>
              <a:buFont typeface="Wingdings" panose="05000000000000000000" pitchFamily="2" charset="2"/>
              <a:buChar char="§"/>
            </a:pPr>
            <a:r>
              <a:rPr lang="en-US" sz="2400" dirty="0">
                <a:solidFill>
                  <a:schemeClr val="tx1"/>
                </a:solidFill>
              </a:rPr>
              <a:t>ACT NOW!!! Is a comprehensive 8-month  community-based initiative targeting multiple systems to reduce youth involvement in substance use, violence, and other problematic behaviors. The targets of the interventions are the families, the group of peers, the schools and the individual young people</a:t>
            </a:r>
          </a:p>
          <a:p>
            <a:pPr marL="171450" marR="0" lvl="0" indent="-171450" algn="l" rtl="0">
              <a:lnSpc>
                <a:spcPct val="100000"/>
              </a:lnSpc>
              <a:spcBef>
                <a:spcPts val="0"/>
              </a:spcBef>
              <a:spcAft>
                <a:spcPts val="0"/>
              </a:spcAft>
              <a:buClr>
                <a:srgbClr val="FF0000"/>
              </a:buClr>
              <a:buSzPts val="1400"/>
              <a:buFont typeface="Wingdings" panose="05000000000000000000" pitchFamily="2" charset="2"/>
              <a:buChar char="§"/>
            </a:pPr>
            <a:endParaRPr sz="1100" dirty="0">
              <a:solidFill>
                <a:schemeClr val="tx1"/>
              </a:solidFill>
            </a:endParaRPr>
          </a:p>
        </p:txBody>
      </p:sp>
      <p:sp>
        <p:nvSpPr>
          <p:cNvPr id="171" name="Google Shape;171;p27"/>
          <p:cNvSpPr txBox="1"/>
          <p:nvPr/>
        </p:nvSpPr>
        <p:spPr>
          <a:xfrm>
            <a:off x="258512" y="117843"/>
            <a:ext cx="34011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s" sz="2400" b="1" dirty="0">
                <a:solidFill>
                  <a:srgbClr val="DE5141"/>
                </a:solidFill>
              </a:rPr>
              <a:t>ACT NOW!!!!</a:t>
            </a:r>
            <a:endParaRPr sz="1100" dirty="0">
              <a:solidFill>
                <a:srgbClr val="DE5141"/>
              </a:solidFill>
            </a:endParaRPr>
          </a:p>
        </p:txBody>
      </p:sp>
      <p:sp>
        <p:nvSpPr>
          <p:cNvPr id="172" name="Google Shape;172;p27"/>
          <p:cNvSpPr/>
          <p:nvPr/>
        </p:nvSpPr>
        <p:spPr>
          <a:xfrm>
            <a:off x="5724728" y="144350"/>
            <a:ext cx="3193995" cy="4186349"/>
          </a:xfrm>
          <a:prstGeom prst="rect">
            <a:avLst/>
          </a:prstGeom>
          <a:solidFill>
            <a:srgbClr val="DE514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73" name="Google Shape;173;p27"/>
          <p:cNvPicPr preferRelativeResize="0"/>
          <p:nvPr/>
        </p:nvPicPr>
        <p:blipFill rotWithShape="1">
          <a:blip r:embed="rId3">
            <a:alphaModFix/>
          </a:blip>
          <a:srcRect t="14288" r="20236"/>
          <a:stretch/>
        </p:blipFill>
        <p:spPr>
          <a:xfrm>
            <a:off x="5412909" y="0"/>
            <a:ext cx="3731090" cy="3623618"/>
          </a:xfrm>
          <a:prstGeom prst="rect">
            <a:avLst/>
          </a:prstGeom>
          <a:noFill/>
          <a:ln>
            <a:noFill/>
          </a:ln>
        </p:spPr>
      </p:pic>
      <p:cxnSp>
        <p:nvCxnSpPr>
          <p:cNvPr id="174" name="Google Shape;174;p27"/>
          <p:cNvCxnSpPr/>
          <p:nvPr/>
        </p:nvCxnSpPr>
        <p:spPr>
          <a:xfrm>
            <a:off x="610375" y="1334530"/>
            <a:ext cx="0" cy="2596800"/>
          </a:xfrm>
          <a:prstGeom prst="straightConnector1">
            <a:avLst/>
          </a:prstGeom>
          <a:noFill/>
          <a:ln w="19050" cap="flat" cmpd="sng">
            <a:solidFill>
              <a:srgbClr val="EF3F45"/>
            </a:solidFill>
            <a:prstDash val="solid"/>
            <a:miter lim="800000"/>
            <a:headEnd type="none" w="sm" len="sm"/>
            <a:tailEnd type="none" w="sm" len="sm"/>
          </a:ln>
        </p:spPr>
      </p:cxnSp>
      <p:sp>
        <p:nvSpPr>
          <p:cNvPr id="175" name="Google Shape;175;p27"/>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176" name="Google Shape;176;p27"/>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177" name="Google Shape;177;p27"/>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178" name="Google Shape;178;p27"/>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179" name="Google Shape;179;p27"/>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180" name="Google Shape;180;p27"/>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181" name="Google Shape;181;p27"/>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182" name="Google Shape;182;p27"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pic>
        <p:nvPicPr>
          <p:cNvPr id="3" name="Picture 2">
            <a:extLst>
              <a:ext uri="{FF2B5EF4-FFF2-40B4-BE49-F238E27FC236}">
                <a16:creationId xmlns:a16="http://schemas.microsoft.com/office/drawing/2014/main" id="{430D043D-777F-4EFF-0413-58C0C572EAA4}"/>
              </a:ext>
            </a:extLst>
          </p:cNvPr>
          <p:cNvPicPr>
            <a:picLocks noChangeAspect="1"/>
          </p:cNvPicPr>
          <p:nvPr/>
        </p:nvPicPr>
        <p:blipFill>
          <a:blip r:embed="rId10"/>
          <a:stretch>
            <a:fillRect/>
          </a:stretch>
        </p:blipFill>
        <p:spPr>
          <a:xfrm>
            <a:off x="5688935" y="113240"/>
            <a:ext cx="3193995" cy="39610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28"/>
          <p:cNvSpPr/>
          <p:nvPr/>
        </p:nvSpPr>
        <p:spPr>
          <a:xfrm>
            <a:off x="0" y="-396158"/>
            <a:ext cx="9144000" cy="1241700"/>
          </a:xfrm>
          <a:prstGeom prst="rect">
            <a:avLst/>
          </a:prstGeom>
          <a:solidFill>
            <a:srgbClr val="DE514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8" name="Google Shape;188;p28"/>
          <p:cNvSpPr/>
          <p:nvPr/>
        </p:nvSpPr>
        <p:spPr>
          <a:xfrm>
            <a:off x="0" y="845550"/>
            <a:ext cx="5116500" cy="33936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9" name="Google Shape;189;p28"/>
          <p:cNvSpPr txBox="1"/>
          <p:nvPr/>
        </p:nvSpPr>
        <p:spPr>
          <a:xfrm>
            <a:off x="276225" y="975217"/>
            <a:ext cx="4840266" cy="277765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600" b="1" i="0" u="none" strike="noStrike" cap="none" dirty="0">
                <a:solidFill>
                  <a:srgbClr val="FFFFFF"/>
                </a:solidFill>
                <a:latin typeface="Arial"/>
                <a:ea typeface="Arial"/>
                <a:cs typeface="Arial"/>
                <a:sym typeface="Arial"/>
              </a:rPr>
              <a:t>ACT NOW!!!  aims to bring numerous stakeholders in the Fox Hill community together as a prevention and health coalition. These include governmental  officials, young people and parents, those involved in law enforcement, schools, public health officials, Civil Society, NGO’s serving local young people and families, the faith community, the business community and other service providers and the residents to build a healthy and safe environment for young people and their families.</a:t>
            </a:r>
          </a:p>
        </p:txBody>
      </p:sp>
      <p:pic>
        <p:nvPicPr>
          <p:cNvPr id="192" name="Google Shape;192;p28"/>
          <p:cNvPicPr preferRelativeResize="0"/>
          <p:nvPr/>
        </p:nvPicPr>
        <p:blipFill>
          <a:blip r:embed="rId3">
            <a:alphaModFix/>
          </a:blip>
          <a:stretch>
            <a:fillRect/>
          </a:stretch>
        </p:blipFill>
        <p:spPr>
          <a:xfrm>
            <a:off x="542275" y="6373"/>
            <a:ext cx="427167" cy="436660"/>
          </a:xfrm>
          <a:prstGeom prst="rect">
            <a:avLst/>
          </a:prstGeom>
          <a:noFill/>
          <a:ln>
            <a:noFill/>
          </a:ln>
        </p:spPr>
      </p:pic>
      <p:sp>
        <p:nvSpPr>
          <p:cNvPr id="193" name="Google Shape;193;p28"/>
          <p:cNvSpPr txBox="1"/>
          <p:nvPr/>
        </p:nvSpPr>
        <p:spPr>
          <a:xfrm>
            <a:off x="1255225" y="-12350"/>
            <a:ext cx="7687800" cy="485167"/>
          </a:xfrm>
          <a:prstGeom prst="rect">
            <a:avLst/>
          </a:prstGeom>
          <a:noFill/>
          <a:ln>
            <a:noFill/>
          </a:ln>
        </p:spPr>
        <p:txBody>
          <a:bodyPr spcFirstLastPara="1" wrap="square" lIns="91425" tIns="91425" rIns="91425" bIns="91425" anchor="t" anchorCtr="0">
            <a:spAutoFit/>
          </a:bodyPr>
          <a:lstStyle/>
          <a:p>
            <a:pPr marL="0" lvl="0" indent="0" algn="l" rtl="0">
              <a:lnSpc>
                <a:spcPct val="93000"/>
              </a:lnSpc>
              <a:spcBef>
                <a:spcPts val="0"/>
              </a:spcBef>
              <a:spcAft>
                <a:spcPts val="0"/>
              </a:spcAft>
              <a:buNone/>
            </a:pPr>
            <a:r>
              <a:rPr lang="es" sz="2100" b="1" dirty="0">
                <a:solidFill>
                  <a:srgbClr val="FFFFFF"/>
                </a:solidFill>
              </a:rPr>
              <a:t>ACT NOW!!!! </a:t>
            </a:r>
            <a:endParaRPr sz="2100" b="1" dirty="0">
              <a:solidFill>
                <a:srgbClr val="FFFFFF"/>
              </a:solidFill>
            </a:endParaRPr>
          </a:p>
        </p:txBody>
      </p:sp>
      <p:sp>
        <p:nvSpPr>
          <p:cNvPr id="195" name="Google Shape;195;p28"/>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196" name="Google Shape;196;p28"/>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197" name="Google Shape;197;p28"/>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198" name="Google Shape;198;p28"/>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199" name="Google Shape;199;p28"/>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00" name="Google Shape;200;p28"/>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01" name="Google Shape;201;p28"/>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02" name="Google Shape;202;p28"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pic>
        <p:nvPicPr>
          <p:cNvPr id="2" name="Picture 1">
            <a:extLst>
              <a:ext uri="{FF2B5EF4-FFF2-40B4-BE49-F238E27FC236}">
                <a16:creationId xmlns:a16="http://schemas.microsoft.com/office/drawing/2014/main" id="{E3D6F3F3-3004-B7BC-ECBD-03591FD84D8B}"/>
              </a:ext>
            </a:extLst>
          </p:cNvPr>
          <p:cNvPicPr>
            <a:picLocks noChangeAspect="1"/>
          </p:cNvPicPr>
          <p:nvPr/>
        </p:nvPicPr>
        <p:blipFill>
          <a:blip r:embed="rId10"/>
          <a:stretch>
            <a:fillRect/>
          </a:stretch>
        </p:blipFill>
        <p:spPr>
          <a:xfrm>
            <a:off x="5614572" y="648568"/>
            <a:ext cx="3194581" cy="39566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29"/>
          <p:cNvSpPr/>
          <p:nvPr/>
        </p:nvSpPr>
        <p:spPr>
          <a:xfrm>
            <a:off x="0" y="845542"/>
            <a:ext cx="9144000" cy="1241700"/>
          </a:xfrm>
          <a:prstGeom prst="rect">
            <a:avLst/>
          </a:prstGeom>
          <a:solidFill>
            <a:srgbClr val="DE514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08" name="Google Shape;208;p29"/>
          <p:cNvSpPr txBox="1"/>
          <p:nvPr/>
        </p:nvSpPr>
        <p:spPr>
          <a:xfrm>
            <a:off x="336651" y="1466392"/>
            <a:ext cx="6645921" cy="43855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s" sz="2400" b="1" i="0" u="none" strike="noStrike" cap="none" dirty="0">
                <a:solidFill>
                  <a:srgbClr val="FFFFFF"/>
                </a:solidFill>
                <a:latin typeface="Arial"/>
                <a:ea typeface="Arial"/>
                <a:cs typeface="Arial"/>
                <a:sym typeface="Arial"/>
              </a:rPr>
              <a:t>LIFT EVERY VOICE – Community Mapping</a:t>
            </a:r>
            <a:endParaRPr sz="2400" dirty="0"/>
          </a:p>
        </p:txBody>
      </p:sp>
      <p:sp>
        <p:nvSpPr>
          <p:cNvPr id="209" name="Google Shape;209;p29"/>
          <p:cNvSpPr txBox="1"/>
          <p:nvPr/>
        </p:nvSpPr>
        <p:spPr>
          <a:xfrm>
            <a:off x="542279" y="2246765"/>
            <a:ext cx="3415518" cy="3462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1200"/>
              <a:buFont typeface="Arial"/>
              <a:buNone/>
            </a:pPr>
            <a:r>
              <a:rPr lang="en-US" sz="1800" b="1" dirty="0">
                <a:solidFill>
                  <a:srgbClr val="DE5141"/>
                </a:solidFill>
              </a:rPr>
              <a:t>National Violence Policy</a:t>
            </a:r>
            <a:endParaRPr sz="1800" b="1" dirty="0">
              <a:solidFill>
                <a:srgbClr val="DE5141"/>
              </a:solidFill>
            </a:endParaRPr>
          </a:p>
        </p:txBody>
      </p:sp>
      <p:sp>
        <p:nvSpPr>
          <p:cNvPr id="210" name="Google Shape;210;p29"/>
          <p:cNvSpPr txBox="1"/>
          <p:nvPr/>
        </p:nvSpPr>
        <p:spPr>
          <a:xfrm>
            <a:off x="556697" y="3108648"/>
            <a:ext cx="3401100" cy="62321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800" b="1" dirty="0"/>
              <a:t>ACT Now in Other Communities</a:t>
            </a:r>
            <a:endParaRPr sz="1800" b="1" dirty="0"/>
          </a:p>
        </p:txBody>
      </p:sp>
      <p:sp>
        <p:nvSpPr>
          <p:cNvPr id="211" name="Google Shape;211;p29"/>
          <p:cNvSpPr txBox="1"/>
          <p:nvPr/>
        </p:nvSpPr>
        <p:spPr>
          <a:xfrm>
            <a:off x="556697" y="234995"/>
            <a:ext cx="4364716" cy="43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s" sz="2400" b="1" i="0" u="none" strike="noStrike" cap="none" dirty="0">
                <a:solidFill>
                  <a:srgbClr val="DE5141"/>
                </a:solidFill>
                <a:latin typeface="Arial"/>
                <a:ea typeface="Arial"/>
                <a:cs typeface="Arial"/>
                <a:sym typeface="Arial"/>
              </a:rPr>
              <a:t>ACT NOW!!!  The Future </a:t>
            </a:r>
            <a:endParaRPr sz="1100" dirty="0">
              <a:solidFill>
                <a:srgbClr val="DE5141"/>
              </a:solidFill>
            </a:endParaRPr>
          </a:p>
        </p:txBody>
      </p:sp>
      <p:sp>
        <p:nvSpPr>
          <p:cNvPr id="212" name="Google Shape;212;p29"/>
          <p:cNvSpPr txBox="1"/>
          <p:nvPr/>
        </p:nvSpPr>
        <p:spPr>
          <a:xfrm>
            <a:off x="4282259" y="2246765"/>
            <a:ext cx="3401100" cy="3462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800" b="1" dirty="0"/>
              <a:t>Strengthening Families</a:t>
            </a:r>
            <a:endParaRPr sz="1800" b="1" dirty="0"/>
          </a:p>
        </p:txBody>
      </p:sp>
      <p:sp>
        <p:nvSpPr>
          <p:cNvPr id="213" name="Google Shape;213;p29"/>
          <p:cNvSpPr txBox="1"/>
          <p:nvPr/>
        </p:nvSpPr>
        <p:spPr>
          <a:xfrm>
            <a:off x="4282259" y="3108648"/>
            <a:ext cx="3401100" cy="62321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800" b="1" dirty="0"/>
              <a:t>Students Against Destructive Decisions</a:t>
            </a:r>
            <a:endParaRPr sz="1800" b="1" dirty="0"/>
          </a:p>
        </p:txBody>
      </p:sp>
      <p:pic>
        <p:nvPicPr>
          <p:cNvPr id="214" name="Google Shape;214;p29"/>
          <p:cNvPicPr preferRelativeResize="0"/>
          <p:nvPr/>
        </p:nvPicPr>
        <p:blipFill rotWithShape="1">
          <a:blip r:embed="rId3">
            <a:alphaModFix/>
          </a:blip>
          <a:srcRect t="14288" r="20236"/>
          <a:stretch/>
        </p:blipFill>
        <p:spPr>
          <a:xfrm>
            <a:off x="6681917" y="844565"/>
            <a:ext cx="2462082" cy="2391163"/>
          </a:xfrm>
          <a:prstGeom prst="rect">
            <a:avLst/>
          </a:prstGeom>
          <a:noFill/>
          <a:ln>
            <a:noFill/>
          </a:ln>
        </p:spPr>
      </p:pic>
      <p:sp>
        <p:nvSpPr>
          <p:cNvPr id="215" name="Google Shape;215;p29"/>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16" name="Google Shape;216;p29"/>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17" name="Google Shape;217;p29"/>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18" name="Google Shape;218;p29"/>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19" name="Google Shape;219;p29"/>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20" name="Google Shape;220;p29"/>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21" name="Google Shape;221;p29"/>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22" name="Google Shape;222;p29"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0"/>
          <p:cNvSpPr/>
          <p:nvPr/>
        </p:nvSpPr>
        <p:spPr>
          <a:xfrm>
            <a:off x="0" y="845550"/>
            <a:ext cx="4505400" cy="33936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28" name="Google Shape;228;p30"/>
          <p:cNvSpPr txBox="1"/>
          <p:nvPr/>
        </p:nvSpPr>
        <p:spPr>
          <a:xfrm>
            <a:off x="591799" y="1093771"/>
            <a:ext cx="39057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2400" b="1" dirty="0"/>
              <a:t>Community Coalition</a:t>
            </a:r>
            <a:endParaRPr sz="2400" b="1" dirty="0"/>
          </a:p>
        </p:txBody>
      </p:sp>
      <p:sp>
        <p:nvSpPr>
          <p:cNvPr id="229" name="Google Shape;229;p30"/>
          <p:cNvSpPr txBox="1"/>
          <p:nvPr/>
        </p:nvSpPr>
        <p:spPr>
          <a:xfrm>
            <a:off x="552147" y="1734785"/>
            <a:ext cx="3401100" cy="9925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t>Community Forums / Community Fun Days</a:t>
            </a:r>
          </a:p>
          <a:p>
            <a:pPr marL="0" marR="0" lvl="0" indent="0" algn="l" rtl="0">
              <a:lnSpc>
                <a:spcPct val="100000"/>
              </a:lnSpc>
              <a:spcBef>
                <a:spcPts val="0"/>
              </a:spcBef>
              <a:spcAft>
                <a:spcPts val="0"/>
              </a:spcAft>
              <a:buClr>
                <a:srgbClr val="000000"/>
              </a:buClr>
              <a:buSzPts val="1200"/>
              <a:buFont typeface="Arial"/>
              <a:buNone/>
            </a:pPr>
            <a:endParaRPr lang="en-US" sz="1200" dirty="0"/>
          </a:p>
          <a:p>
            <a:pPr marL="0" marR="0" lvl="0" indent="0" algn="l" rtl="0">
              <a:lnSpc>
                <a:spcPct val="100000"/>
              </a:lnSpc>
              <a:spcBef>
                <a:spcPts val="0"/>
              </a:spcBef>
              <a:spcAft>
                <a:spcPts val="0"/>
              </a:spcAft>
              <a:buClr>
                <a:srgbClr val="000000"/>
              </a:buClr>
              <a:buSzPts val="1200"/>
              <a:buFont typeface="Arial"/>
              <a:buNone/>
            </a:pPr>
            <a:r>
              <a:rPr lang="en-US" sz="1200" dirty="0"/>
              <a:t>Basketball Tournament</a:t>
            </a:r>
          </a:p>
          <a:p>
            <a:pPr marL="0" marR="0" lvl="0" indent="0" algn="l" rtl="0">
              <a:lnSpc>
                <a:spcPct val="100000"/>
              </a:lnSpc>
              <a:spcBef>
                <a:spcPts val="0"/>
              </a:spcBef>
              <a:spcAft>
                <a:spcPts val="0"/>
              </a:spcAft>
              <a:buClr>
                <a:srgbClr val="000000"/>
              </a:buClr>
              <a:buSzPts val="1200"/>
              <a:buFont typeface="Arial"/>
              <a:buNone/>
            </a:pPr>
            <a:endParaRPr lang="en-US" sz="1200" dirty="0"/>
          </a:p>
          <a:p>
            <a:pPr marL="0" marR="0" lvl="0" indent="0" algn="l" rtl="0">
              <a:lnSpc>
                <a:spcPct val="100000"/>
              </a:lnSpc>
              <a:spcBef>
                <a:spcPts val="0"/>
              </a:spcBef>
              <a:spcAft>
                <a:spcPts val="0"/>
              </a:spcAft>
              <a:buClr>
                <a:srgbClr val="000000"/>
              </a:buClr>
              <a:buSzPts val="1200"/>
              <a:buFont typeface="Arial"/>
              <a:buNone/>
            </a:pPr>
            <a:r>
              <a:rPr lang="en-US" sz="1200" dirty="0"/>
              <a:t>Students  Against Destructive Decisions Clubs</a:t>
            </a:r>
            <a:endParaRPr sz="1200" dirty="0"/>
          </a:p>
        </p:txBody>
      </p:sp>
      <p:sp>
        <p:nvSpPr>
          <p:cNvPr id="230" name="Google Shape;230;p30"/>
          <p:cNvSpPr txBox="1"/>
          <p:nvPr/>
        </p:nvSpPr>
        <p:spPr>
          <a:xfrm>
            <a:off x="5190753" y="1375675"/>
            <a:ext cx="3401100" cy="33316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dirty="0"/>
              <a:t> </a:t>
            </a:r>
            <a:r>
              <a:rPr lang="en-US" sz="2400" dirty="0"/>
              <a:t>Training in Policy Development</a:t>
            </a:r>
          </a:p>
          <a:p>
            <a:pPr marL="0" marR="0" lvl="0" indent="0" algn="l" rtl="0">
              <a:lnSpc>
                <a:spcPct val="100000"/>
              </a:lnSpc>
              <a:spcBef>
                <a:spcPts val="0"/>
              </a:spcBef>
              <a:spcAft>
                <a:spcPts val="0"/>
              </a:spcAft>
              <a:buClr>
                <a:srgbClr val="000000"/>
              </a:buClr>
              <a:buSzPts val="1200"/>
              <a:buFont typeface="Arial"/>
              <a:buNone/>
            </a:pPr>
            <a:endParaRPr lang="en-US" sz="2400" dirty="0"/>
          </a:p>
          <a:p>
            <a:pPr marL="0" marR="0" lvl="0" indent="0" algn="l" rtl="0">
              <a:lnSpc>
                <a:spcPct val="100000"/>
              </a:lnSpc>
              <a:spcBef>
                <a:spcPts val="0"/>
              </a:spcBef>
              <a:spcAft>
                <a:spcPts val="0"/>
              </a:spcAft>
              <a:buClr>
                <a:srgbClr val="000000"/>
              </a:buClr>
              <a:buSzPts val="1200"/>
              <a:buFont typeface="Arial"/>
              <a:buNone/>
            </a:pPr>
            <a:endParaRPr lang="en-US" sz="2400" dirty="0"/>
          </a:p>
          <a:p>
            <a:pPr marL="0" marR="0" lvl="0" indent="0" algn="l" rtl="0">
              <a:lnSpc>
                <a:spcPct val="100000"/>
              </a:lnSpc>
              <a:spcBef>
                <a:spcPts val="0"/>
              </a:spcBef>
              <a:spcAft>
                <a:spcPts val="0"/>
              </a:spcAft>
              <a:buClr>
                <a:srgbClr val="000000"/>
              </a:buClr>
              <a:buSzPts val="1200"/>
              <a:buFont typeface="Arial"/>
              <a:buNone/>
            </a:pPr>
            <a:endParaRPr lang="en-US" sz="2400" dirty="0"/>
          </a:p>
          <a:p>
            <a:pPr marL="0" marR="0" lvl="0" indent="0" algn="l" rtl="0">
              <a:lnSpc>
                <a:spcPct val="100000"/>
              </a:lnSpc>
              <a:spcBef>
                <a:spcPts val="0"/>
              </a:spcBef>
              <a:spcAft>
                <a:spcPts val="0"/>
              </a:spcAft>
              <a:buClr>
                <a:srgbClr val="000000"/>
              </a:buClr>
              <a:buSzPts val="1200"/>
              <a:buFont typeface="Arial"/>
              <a:buNone/>
            </a:pPr>
            <a:r>
              <a:rPr lang="en-US" sz="2400" dirty="0"/>
              <a:t>Financial and Human  Resources</a:t>
            </a:r>
          </a:p>
          <a:p>
            <a:pPr marL="0" marR="0" lvl="0" indent="0" algn="l" rtl="0">
              <a:lnSpc>
                <a:spcPct val="100000"/>
              </a:lnSpc>
              <a:spcBef>
                <a:spcPts val="0"/>
              </a:spcBef>
              <a:spcAft>
                <a:spcPts val="0"/>
              </a:spcAft>
              <a:buClr>
                <a:srgbClr val="000000"/>
              </a:buClr>
              <a:buSzPts val="1200"/>
              <a:buFont typeface="Arial"/>
              <a:buNone/>
            </a:pPr>
            <a:endParaRPr lang="en-US" sz="1100" dirty="0"/>
          </a:p>
          <a:p>
            <a:pPr marL="0" marR="0" lvl="0" indent="0" algn="l" rtl="0">
              <a:lnSpc>
                <a:spcPct val="100000"/>
              </a:lnSpc>
              <a:spcBef>
                <a:spcPts val="0"/>
              </a:spcBef>
              <a:spcAft>
                <a:spcPts val="0"/>
              </a:spcAft>
              <a:buClr>
                <a:srgbClr val="000000"/>
              </a:buClr>
              <a:buSzPts val="1200"/>
              <a:buFont typeface="Arial"/>
              <a:buNone/>
            </a:pPr>
            <a:endParaRPr lang="en-US" sz="1100" dirty="0"/>
          </a:p>
          <a:p>
            <a:pPr marL="0" marR="0" lvl="0" indent="0" algn="l" rtl="0">
              <a:lnSpc>
                <a:spcPct val="100000"/>
              </a:lnSpc>
              <a:spcBef>
                <a:spcPts val="0"/>
              </a:spcBef>
              <a:spcAft>
                <a:spcPts val="0"/>
              </a:spcAft>
              <a:buClr>
                <a:srgbClr val="000000"/>
              </a:buClr>
              <a:buSzPts val="1200"/>
              <a:buFont typeface="Arial"/>
              <a:buNone/>
            </a:pPr>
            <a:endParaRPr lang="en-US" sz="1100" dirty="0"/>
          </a:p>
          <a:p>
            <a:pPr marL="0" marR="0" lvl="0" indent="0" algn="l" rtl="0">
              <a:lnSpc>
                <a:spcPct val="100000"/>
              </a:lnSpc>
              <a:spcBef>
                <a:spcPts val="0"/>
              </a:spcBef>
              <a:spcAft>
                <a:spcPts val="0"/>
              </a:spcAft>
              <a:buClr>
                <a:srgbClr val="000000"/>
              </a:buClr>
              <a:buSzPts val="1200"/>
              <a:buFont typeface="Arial"/>
              <a:buNone/>
            </a:pPr>
            <a:endParaRPr sz="1100" dirty="0"/>
          </a:p>
        </p:txBody>
      </p:sp>
      <p:sp>
        <p:nvSpPr>
          <p:cNvPr id="233" name="Google Shape;233;p30"/>
          <p:cNvSpPr/>
          <p:nvPr/>
        </p:nvSpPr>
        <p:spPr>
          <a:xfrm>
            <a:off x="5016325" y="1521775"/>
            <a:ext cx="165600" cy="165600"/>
          </a:xfrm>
          <a:prstGeom prst="ellipse">
            <a:avLst/>
          </a:prstGeom>
          <a:solidFill>
            <a:srgbClr val="DE51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E5141"/>
              </a:solidFill>
              <a:latin typeface="Calibri"/>
              <a:ea typeface="Calibri"/>
              <a:cs typeface="Calibri"/>
              <a:sym typeface="Calibri"/>
            </a:endParaRPr>
          </a:p>
        </p:txBody>
      </p:sp>
      <p:sp>
        <p:nvSpPr>
          <p:cNvPr id="235" name="Google Shape;235;p30"/>
          <p:cNvSpPr/>
          <p:nvPr/>
        </p:nvSpPr>
        <p:spPr>
          <a:xfrm>
            <a:off x="5016325" y="3337550"/>
            <a:ext cx="165600" cy="165600"/>
          </a:xfrm>
          <a:prstGeom prst="ellipse">
            <a:avLst/>
          </a:prstGeom>
          <a:solidFill>
            <a:srgbClr val="DE51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DE5141"/>
              </a:solidFill>
              <a:latin typeface="Calibri"/>
              <a:ea typeface="Calibri"/>
              <a:cs typeface="Calibri"/>
              <a:sym typeface="Calibri"/>
            </a:endParaRPr>
          </a:p>
        </p:txBody>
      </p:sp>
      <p:sp>
        <p:nvSpPr>
          <p:cNvPr id="236" name="Google Shape;236;p30"/>
          <p:cNvSpPr txBox="1"/>
          <p:nvPr/>
        </p:nvSpPr>
        <p:spPr>
          <a:xfrm>
            <a:off x="552147" y="2967971"/>
            <a:ext cx="3401100" cy="99254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dirty="0">
                <a:solidFill>
                  <a:srgbClr val="000000"/>
                </a:solidFill>
                <a:latin typeface="Arial"/>
                <a:ea typeface="Arial"/>
                <a:cs typeface="Arial"/>
                <a:sym typeface="Arial"/>
              </a:rPr>
              <a:t>Summer School Programs</a:t>
            </a:r>
          </a:p>
          <a:p>
            <a:pPr marL="0" marR="0" lvl="0" indent="0" algn="l" rtl="0">
              <a:lnSpc>
                <a:spcPct val="100000"/>
              </a:lnSpc>
              <a:spcBef>
                <a:spcPts val="0"/>
              </a:spcBef>
              <a:spcAft>
                <a:spcPts val="0"/>
              </a:spcAft>
              <a:buClr>
                <a:srgbClr val="000000"/>
              </a:buClr>
              <a:buSzPts val="1200"/>
              <a:buFont typeface="Arial"/>
              <a:buNone/>
            </a:pPr>
            <a:endParaRPr lang="es" sz="1200" dirty="0"/>
          </a:p>
          <a:p>
            <a:pPr marL="0" marR="0" lvl="0" indent="0" algn="l" rtl="0">
              <a:lnSpc>
                <a:spcPct val="100000"/>
              </a:lnSpc>
              <a:spcBef>
                <a:spcPts val="0"/>
              </a:spcBef>
              <a:spcAft>
                <a:spcPts val="0"/>
              </a:spcAft>
              <a:buClr>
                <a:srgbClr val="000000"/>
              </a:buClr>
              <a:buSzPts val="1200"/>
              <a:buFont typeface="Arial"/>
              <a:buNone/>
            </a:pPr>
            <a:r>
              <a:rPr lang="es" sz="1200" dirty="0"/>
              <a:t>Parent Education Traininng</a:t>
            </a:r>
          </a:p>
          <a:p>
            <a:pPr marL="0" marR="0" lvl="0" indent="0" algn="l" rtl="0">
              <a:lnSpc>
                <a:spcPct val="100000"/>
              </a:lnSpc>
              <a:spcBef>
                <a:spcPts val="0"/>
              </a:spcBef>
              <a:spcAft>
                <a:spcPts val="0"/>
              </a:spcAft>
              <a:buClr>
                <a:srgbClr val="000000"/>
              </a:buClr>
              <a:buSzPts val="1200"/>
              <a:buFont typeface="Arial"/>
              <a:buNone/>
            </a:pPr>
            <a:endParaRPr lang="es" sz="1200" dirty="0"/>
          </a:p>
          <a:p>
            <a:pPr marL="0" marR="0" lvl="0" indent="0" algn="l" rtl="0">
              <a:lnSpc>
                <a:spcPct val="100000"/>
              </a:lnSpc>
              <a:spcBef>
                <a:spcPts val="0"/>
              </a:spcBef>
              <a:spcAft>
                <a:spcPts val="0"/>
              </a:spcAft>
              <a:buClr>
                <a:srgbClr val="000000"/>
              </a:buClr>
              <a:buSzPts val="1200"/>
              <a:buFont typeface="Arial"/>
              <a:buNone/>
            </a:pPr>
            <a:r>
              <a:rPr lang="es" sz="1200" dirty="0"/>
              <a:t>Neibourhood Community Clean up</a:t>
            </a:r>
            <a:endParaRPr sz="1100" dirty="0"/>
          </a:p>
        </p:txBody>
      </p:sp>
      <p:sp>
        <p:nvSpPr>
          <p:cNvPr id="237" name="Google Shape;237;p30"/>
          <p:cNvSpPr/>
          <p:nvPr/>
        </p:nvSpPr>
        <p:spPr>
          <a:xfrm>
            <a:off x="0" y="-396158"/>
            <a:ext cx="9144000" cy="1241700"/>
          </a:xfrm>
          <a:prstGeom prst="rect">
            <a:avLst/>
          </a:prstGeom>
          <a:solidFill>
            <a:srgbClr val="DE514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238" name="Google Shape;238;p30"/>
          <p:cNvPicPr preferRelativeResize="0"/>
          <p:nvPr/>
        </p:nvPicPr>
        <p:blipFill>
          <a:blip r:embed="rId3">
            <a:alphaModFix/>
          </a:blip>
          <a:stretch>
            <a:fillRect/>
          </a:stretch>
        </p:blipFill>
        <p:spPr>
          <a:xfrm>
            <a:off x="542275" y="6373"/>
            <a:ext cx="427167" cy="436660"/>
          </a:xfrm>
          <a:prstGeom prst="rect">
            <a:avLst/>
          </a:prstGeom>
          <a:noFill/>
          <a:ln>
            <a:noFill/>
          </a:ln>
        </p:spPr>
      </p:pic>
      <p:sp>
        <p:nvSpPr>
          <p:cNvPr id="239" name="Google Shape;239;p30"/>
          <p:cNvSpPr txBox="1"/>
          <p:nvPr/>
        </p:nvSpPr>
        <p:spPr>
          <a:xfrm>
            <a:off x="1255225" y="-12350"/>
            <a:ext cx="7687800" cy="485167"/>
          </a:xfrm>
          <a:prstGeom prst="rect">
            <a:avLst/>
          </a:prstGeom>
          <a:noFill/>
          <a:ln>
            <a:noFill/>
          </a:ln>
        </p:spPr>
        <p:txBody>
          <a:bodyPr spcFirstLastPara="1" wrap="square" lIns="91425" tIns="91425" rIns="91425" bIns="91425" anchor="t" anchorCtr="0">
            <a:spAutoFit/>
          </a:bodyPr>
          <a:lstStyle/>
          <a:p>
            <a:pPr marL="0" lvl="0" indent="0" algn="l" rtl="0">
              <a:lnSpc>
                <a:spcPct val="93000"/>
              </a:lnSpc>
              <a:spcBef>
                <a:spcPts val="0"/>
              </a:spcBef>
              <a:spcAft>
                <a:spcPts val="0"/>
              </a:spcAft>
              <a:buNone/>
            </a:pPr>
            <a:r>
              <a:rPr lang="es" sz="2100" b="1" dirty="0">
                <a:solidFill>
                  <a:srgbClr val="FFFFFF"/>
                </a:solidFill>
              </a:rPr>
              <a:t>Opportunities/ Challenges</a:t>
            </a:r>
            <a:endParaRPr sz="2100" b="1" dirty="0">
              <a:solidFill>
                <a:srgbClr val="FFFFFF"/>
              </a:solidFill>
            </a:endParaRPr>
          </a:p>
        </p:txBody>
      </p:sp>
      <p:sp>
        <p:nvSpPr>
          <p:cNvPr id="240" name="Google Shape;240;p30"/>
          <p:cNvSpPr txBox="1"/>
          <p:nvPr/>
        </p:nvSpPr>
        <p:spPr>
          <a:xfrm>
            <a:off x="365961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COPOLAD III es un consorcio formado por: </a:t>
            </a:r>
            <a:endParaRPr sz="800">
              <a:solidFill>
                <a:srgbClr val="595959"/>
              </a:solidFill>
            </a:endParaRPr>
          </a:p>
        </p:txBody>
      </p:sp>
      <p:sp>
        <p:nvSpPr>
          <p:cNvPr id="241" name="Google Shape;241;p30"/>
          <p:cNvSpPr txBox="1"/>
          <p:nvPr/>
        </p:nvSpPr>
        <p:spPr>
          <a:xfrm>
            <a:off x="5950062" y="4494229"/>
            <a:ext cx="3054000" cy="23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s" sz="800">
                <a:solidFill>
                  <a:srgbClr val="595959"/>
                </a:solidFill>
              </a:rPr>
              <a:t>Socios colaboradores:</a:t>
            </a:r>
            <a:endParaRPr sz="800">
              <a:solidFill>
                <a:srgbClr val="595959"/>
              </a:solidFill>
            </a:endParaRPr>
          </a:p>
        </p:txBody>
      </p:sp>
      <p:pic>
        <p:nvPicPr>
          <p:cNvPr id="242" name="Google Shape;242;p30"/>
          <p:cNvPicPr preferRelativeResize="0"/>
          <p:nvPr/>
        </p:nvPicPr>
        <p:blipFill rotWithShape="1">
          <a:blip r:embed="rId4">
            <a:alphaModFix/>
          </a:blip>
          <a:srcRect/>
          <a:stretch/>
        </p:blipFill>
        <p:spPr>
          <a:xfrm>
            <a:off x="276225" y="4741550"/>
            <a:ext cx="1359197" cy="284107"/>
          </a:xfrm>
          <a:prstGeom prst="rect">
            <a:avLst/>
          </a:prstGeom>
          <a:noFill/>
          <a:ln>
            <a:noFill/>
          </a:ln>
        </p:spPr>
      </p:pic>
      <p:pic>
        <p:nvPicPr>
          <p:cNvPr id="243" name="Google Shape;243;p30"/>
          <p:cNvPicPr preferRelativeResize="0"/>
          <p:nvPr/>
        </p:nvPicPr>
        <p:blipFill rotWithShape="1">
          <a:blip r:embed="rId5">
            <a:alphaModFix/>
          </a:blip>
          <a:srcRect/>
          <a:stretch/>
        </p:blipFill>
        <p:spPr>
          <a:xfrm>
            <a:off x="3562215" y="4615270"/>
            <a:ext cx="1359198" cy="564343"/>
          </a:xfrm>
          <a:prstGeom prst="rect">
            <a:avLst/>
          </a:prstGeom>
          <a:noFill/>
          <a:ln>
            <a:noFill/>
          </a:ln>
        </p:spPr>
      </p:pic>
      <p:pic>
        <p:nvPicPr>
          <p:cNvPr id="244" name="Google Shape;244;p30"/>
          <p:cNvPicPr preferRelativeResize="0"/>
          <p:nvPr/>
        </p:nvPicPr>
        <p:blipFill rotWithShape="1">
          <a:blip r:embed="rId6">
            <a:alphaModFix/>
          </a:blip>
          <a:srcRect/>
          <a:stretch/>
        </p:blipFill>
        <p:spPr>
          <a:xfrm>
            <a:off x="1830499" y="4539550"/>
            <a:ext cx="999586" cy="715799"/>
          </a:xfrm>
          <a:prstGeom prst="rect">
            <a:avLst/>
          </a:prstGeom>
          <a:noFill/>
          <a:ln>
            <a:noFill/>
          </a:ln>
        </p:spPr>
      </p:pic>
      <p:pic>
        <p:nvPicPr>
          <p:cNvPr id="245" name="Google Shape;245;p30"/>
          <p:cNvPicPr preferRelativeResize="0"/>
          <p:nvPr/>
        </p:nvPicPr>
        <p:blipFill rotWithShape="1">
          <a:blip r:embed="rId7">
            <a:alphaModFix/>
          </a:blip>
          <a:srcRect/>
          <a:stretch/>
        </p:blipFill>
        <p:spPr>
          <a:xfrm>
            <a:off x="7774222" y="4580808"/>
            <a:ext cx="1048440" cy="586925"/>
          </a:xfrm>
          <a:prstGeom prst="rect">
            <a:avLst/>
          </a:prstGeom>
          <a:noFill/>
          <a:ln>
            <a:noFill/>
          </a:ln>
        </p:spPr>
      </p:pic>
      <p:pic>
        <p:nvPicPr>
          <p:cNvPr id="246" name="Google Shape;246;p30"/>
          <p:cNvPicPr preferRelativeResize="0"/>
          <p:nvPr/>
        </p:nvPicPr>
        <p:blipFill rotWithShape="1">
          <a:blip r:embed="rId8">
            <a:alphaModFix/>
          </a:blip>
          <a:srcRect/>
          <a:stretch/>
        </p:blipFill>
        <p:spPr>
          <a:xfrm>
            <a:off x="5116491" y="4716201"/>
            <a:ext cx="601084" cy="314060"/>
          </a:xfrm>
          <a:prstGeom prst="rect">
            <a:avLst/>
          </a:prstGeom>
          <a:noFill/>
          <a:ln>
            <a:noFill/>
          </a:ln>
        </p:spPr>
      </p:pic>
      <p:pic>
        <p:nvPicPr>
          <p:cNvPr id="247" name="Google Shape;247;p30" descr="Imagen que contiene firmar, viendo, frente, gente&#10;&#10;El contenido generado por IA puede ser incorrecto."/>
          <p:cNvPicPr preferRelativeResize="0"/>
          <p:nvPr/>
        </p:nvPicPr>
        <p:blipFill rotWithShape="1">
          <a:blip r:embed="rId9">
            <a:alphaModFix/>
          </a:blip>
          <a:srcRect/>
          <a:stretch/>
        </p:blipFill>
        <p:spPr>
          <a:xfrm>
            <a:off x="5912653" y="4618088"/>
            <a:ext cx="1666492" cy="5310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C6FF5-22C4-4E37-A74E-53F2D5A36804}">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33d2ceeb-fd15-4065-892e-5be14dece4ff"/>
    <ds:schemaRef ds:uri="http://purl.org/dc/terms/"/>
    <ds:schemaRef ds:uri="http://purl.org/dc/dcmitype/"/>
    <ds:schemaRef ds:uri="http://schemas.openxmlformats.org/package/2006/metadata/core-properties"/>
    <ds:schemaRef ds:uri="61c22d5d-bdf7-4cb5-8a9c-6c28073473a9"/>
    <ds:schemaRef ds:uri="14feb837-75b8-4da0-839f-eb1c5ea2152d"/>
    <ds:schemaRef ds:uri="http://www.w3.org/XML/1998/namespace"/>
  </ds:schemaRefs>
</ds:datastoreItem>
</file>

<file path=customXml/itemProps2.xml><?xml version="1.0" encoding="utf-8"?>
<ds:datastoreItem xmlns:ds="http://schemas.openxmlformats.org/officeDocument/2006/customXml" ds:itemID="{9CD3DF12-508C-4BA6-B51B-BD683C6AC004}">
  <ds:schemaRefs>
    <ds:schemaRef ds:uri="http://schemas.microsoft.com/sharepoint/v3/contenttype/forms"/>
  </ds:schemaRefs>
</ds:datastoreItem>
</file>

<file path=customXml/itemProps3.xml><?xml version="1.0" encoding="utf-8"?>
<ds:datastoreItem xmlns:ds="http://schemas.openxmlformats.org/officeDocument/2006/customXml" ds:itemID="{3FB71BCA-3127-4B24-80A9-27113B9EA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TotalTime>
  <Words>357</Words>
  <Application>Microsoft Office PowerPoint</Application>
  <PresentationFormat>Presentación en pantalla (16:9)</PresentationFormat>
  <Paragraphs>52</Paragraphs>
  <Slides>6</Slides>
  <Notes>6</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6</vt:i4>
      </vt:variant>
    </vt:vector>
  </HeadingPairs>
  <TitlesOfParts>
    <vt:vector size="11" baseType="lpstr">
      <vt:lpstr>Arial</vt:lpstr>
      <vt:lpstr>Calibri</vt:lpstr>
      <vt:lpstr>Wingdings</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Mercedes Alonso Segoviano - FIIAPP</dc:creator>
  <cp:lastModifiedBy>Mercedes Alonso Segoviano - FIIAPP</cp:lastModifiedBy>
  <cp:revision>3</cp:revision>
  <dcterms:modified xsi:type="dcterms:W3CDTF">2025-03-25T11:48:08Z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0x01010041DA512BF9E793498E3011D39B1824AC</vt:lpwstr>
  </property>
  <property fmtid="{D5CDD505-2E9C-101B-9397-08002B2CF9AE}" pid="3" name="MediaServiceImageTags">
    <vt:lpwstr/>
  </property>
  <property fmtid="{D5CDD505-2E9C-101B-9397-08002B2CF9AE}" pid="4" name="palabrasclavesitio">
    <vt:lpwstr/>
  </property>
  <property fmtid="{D5CDD505-2E9C-101B-9397-08002B2CF9AE}" pid="5" name="palabrasclaveempresa">
    <vt:lpwstr/>
  </property>
</Properties>
</file>