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8"/>
  </p:notesMasterIdLst>
  <p:sldIdLst>
    <p:sldId id="256" r:id="rId6"/>
    <p:sldId id="257" r:id="rId7"/>
    <p:sldId id="258" r:id="rId8"/>
    <p:sldId id="263" r:id="rId9"/>
    <p:sldId id="264" r:id="rId10"/>
    <p:sldId id="266" r:id="rId11"/>
    <p:sldId id="259" r:id="rId12"/>
    <p:sldId id="265" r:id="rId13"/>
    <p:sldId id="260" r:id="rId14"/>
    <p:sldId id="261" r:id="rId15"/>
    <p:sldId id="267" r:id="rId16"/>
    <p:sldId id="262" r:id="rId17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9491e1ae2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9491e1ae2_0_5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9491e1ae2_0_64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5" name="Google Shape;225;g2d9491e1ae2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>
          <a:extLst>
            <a:ext uri="{FF2B5EF4-FFF2-40B4-BE49-F238E27FC236}">
              <a16:creationId xmlns:a16="http://schemas.microsoft.com/office/drawing/2014/main" id="{2C6E9FC5-DB31-6206-6D30-B15189CE7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d9491e1ae2_0_648:notes">
            <a:extLst>
              <a:ext uri="{FF2B5EF4-FFF2-40B4-BE49-F238E27FC236}">
                <a16:creationId xmlns:a16="http://schemas.microsoft.com/office/drawing/2014/main" id="{4D083844-AB14-AE1E-C766-B91C2545DE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5" name="Google Shape;225;g2d9491e1ae2_0_648:notes">
            <a:extLst>
              <a:ext uri="{FF2B5EF4-FFF2-40B4-BE49-F238E27FC236}">
                <a16:creationId xmlns:a16="http://schemas.microsoft.com/office/drawing/2014/main" id="{DB419CBE-166E-3789-2B03-950BA1717A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27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491e1ae2_0_669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0" name="Google Shape;250;g2d9491e1ae2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7" name="Google Shape;147;g2d9491e1ae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491e1ae2_0_15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6" name="Google Shape;166;g2d9491e1ae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CB2AFFB6-17B7-7E13-2B76-ACE7A8A69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491e1ae2_0_152:notes">
            <a:extLst>
              <a:ext uri="{FF2B5EF4-FFF2-40B4-BE49-F238E27FC236}">
                <a16:creationId xmlns:a16="http://schemas.microsoft.com/office/drawing/2014/main" id="{27C3854B-4137-872C-2B1D-B8029140F8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6" name="Google Shape;166;g2d9491e1ae2_0_152:notes">
            <a:extLst>
              <a:ext uri="{FF2B5EF4-FFF2-40B4-BE49-F238E27FC236}">
                <a16:creationId xmlns:a16="http://schemas.microsoft.com/office/drawing/2014/main" id="{5B11DC88-E93D-2C11-D197-EF355C07B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08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8F3661BE-1991-2A6F-D07A-FFE60F006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491e1ae2_0_152:notes">
            <a:extLst>
              <a:ext uri="{FF2B5EF4-FFF2-40B4-BE49-F238E27FC236}">
                <a16:creationId xmlns:a16="http://schemas.microsoft.com/office/drawing/2014/main" id="{657449EF-0480-9ABB-DA7D-8B6C3554C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6" name="Google Shape;166;g2d9491e1ae2_0_152:notes">
            <a:extLst>
              <a:ext uri="{FF2B5EF4-FFF2-40B4-BE49-F238E27FC236}">
                <a16:creationId xmlns:a16="http://schemas.microsoft.com/office/drawing/2014/main" id="{2528D258-2A0E-3EFF-FA8B-7C3E3502EB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38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E44E61A-B46E-E58A-AA23-454B6357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>
            <a:extLst>
              <a:ext uri="{FF2B5EF4-FFF2-40B4-BE49-F238E27FC236}">
                <a16:creationId xmlns:a16="http://schemas.microsoft.com/office/drawing/2014/main" id="{9CF3638E-C34B-317E-DCAD-4B869FC81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7" name="Google Shape;147;g2d9491e1ae2_0_135:notes">
            <a:extLst>
              <a:ext uri="{FF2B5EF4-FFF2-40B4-BE49-F238E27FC236}">
                <a16:creationId xmlns:a16="http://schemas.microsoft.com/office/drawing/2014/main" id="{E21E9173-666B-F02F-D437-1CA9EBF923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21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49a59502_2_2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5" name="Google Shape;185;g2d949a5950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C8DCEEB7-C644-3C48-E1E9-CC320BB40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49a59502_2_23:notes">
            <a:extLst>
              <a:ext uri="{FF2B5EF4-FFF2-40B4-BE49-F238E27FC236}">
                <a16:creationId xmlns:a16="http://schemas.microsoft.com/office/drawing/2014/main" id="{9A71C355-9A41-E5A4-F263-7D20DBA50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5" name="Google Shape;185;g2d949a59502_2_23:notes">
            <a:extLst>
              <a:ext uri="{FF2B5EF4-FFF2-40B4-BE49-F238E27FC236}">
                <a16:creationId xmlns:a16="http://schemas.microsoft.com/office/drawing/2014/main" id="{E0B8C02C-BAD0-797F-9AA3-556A983F70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291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9491e1ae2_0_17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5" name="Google Shape;205;g2d9491e1ae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jp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941512"/>
            <a:ext cx="9144000" cy="32772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06975" y="1242388"/>
            <a:ext cx="50037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FFFFFF"/>
                </a:solidFill>
              </a:rPr>
              <a:t>COPOLAD III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Abordaje de las vulnerabilidades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relacionadas con las drogas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en el territorio.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50" y="306550"/>
            <a:ext cx="1545701" cy="3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5875" y="-180787"/>
            <a:ext cx="1812250" cy="12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5">
            <a:alphaModFix/>
          </a:blip>
          <a:srcRect t="23015" r="19723" b="13266"/>
          <a:stretch/>
        </p:blipFill>
        <p:spPr>
          <a:xfrm>
            <a:off x="4572000" y="941500"/>
            <a:ext cx="4571999" cy="32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850" y="4337076"/>
            <a:ext cx="2078356" cy="86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3666" y="4388962"/>
            <a:ext cx="1319942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6069" y="4567876"/>
            <a:ext cx="745504" cy="389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646575" y="42574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COPOLAD III es un consorcio formado por: 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4915675" y="4284225"/>
            <a:ext cx="40719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595959"/>
                </a:solidFill>
              </a:rPr>
              <a:t>Socios colaboradores:</a:t>
            </a:r>
            <a:endParaRPr sz="1000">
              <a:solidFill>
                <a:srgbClr val="595959"/>
              </a:solidFill>
            </a:endParaRPr>
          </a:p>
        </p:txBody>
      </p:sp>
      <p:pic>
        <p:nvPicPr>
          <p:cNvPr id="139" name="Google Shape;139;p25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29742" y="4506950"/>
            <a:ext cx="1642010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352651" y="3327236"/>
            <a:ext cx="40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Puerto España (Trinidad y Tobago)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44517" y="3603868"/>
            <a:ext cx="26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 al 27 de marzo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129746" y="3345467"/>
            <a:ext cx="272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March, 25th - 27th 2025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5129746" y="3161478"/>
            <a:ext cx="445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i="1" dirty="0">
                <a:solidFill>
                  <a:srgbClr val="FFFFFF"/>
                </a:solidFill>
              </a:rPr>
              <a:t>Port of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i="1" dirty="0">
                <a:solidFill>
                  <a:srgbClr val="FFFFFF"/>
                </a:solidFill>
              </a:rPr>
              <a:t>Spain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(Trinidad and Tobago)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129742" y="2482432"/>
            <a:ext cx="6109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Addressing drug-related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vulnerabilities in the territory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0" y="845542"/>
            <a:ext cx="4505400" cy="3543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1151021" y="-46501"/>
            <a:ext cx="39057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Challenges and Opportunities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1800" b="1" dirty="0" err="1">
                <a:solidFill>
                  <a:srgbClr val="FFFFFF"/>
                </a:solidFill>
              </a:rPr>
              <a:t>Desafíos</a:t>
            </a:r>
            <a:r>
              <a:rPr lang="en-BZ" sz="1800" b="1" dirty="0">
                <a:solidFill>
                  <a:srgbClr val="FFFFFF"/>
                </a:solidFill>
              </a:rPr>
              <a:t> y </a:t>
            </a:r>
            <a:r>
              <a:rPr lang="en-BZ" sz="18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endParaRPr lang="en-BZ" sz="1800" dirty="0"/>
          </a:p>
        </p:txBody>
      </p:sp>
      <p:sp>
        <p:nvSpPr>
          <p:cNvPr id="229" name="Google Shape;229;p30"/>
          <p:cNvSpPr txBox="1"/>
          <p:nvPr/>
        </p:nvSpPr>
        <p:spPr>
          <a:xfrm>
            <a:off x="85400" y="1128333"/>
            <a:ext cx="4156414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/>
              <a:t>Limited Resources and Funding: </a:t>
            </a:r>
            <a:r>
              <a:rPr lang="en-US" sz="1200" dirty="0"/>
              <a:t>Insufficient financial and human resources to fully implement the manual at a national level.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/>
              <a:t>Resistance to Change</a:t>
            </a:r>
            <a:r>
              <a:rPr lang="en-US" sz="1200" dirty="0"/>
              <a:t>: Frontline health service providers may resist new protocols or practices.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/>
              <a:t>Cultural and Social Barriers: </a:t>
            </a:r>
            <a:r>
              <a:rPr lang="en-US" sz="1200" dirty="0"/>
              <a:t>Stigma and misconceptions about substance use may hinder open communication and treatment.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/>
              <a:t>Lack of Specialized Services: </a:t>
            </a:r>
            <a:r>
              <a:rPr lang="en-US" sz="1200" dirty="0"/>
              <a:t>Limited availability of specialized services such as rehab centers or detox programs.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/>
              <a:t>Coordination Across Agencies: </a:t>
            </a:r>
            <a:r>
              <a:rPr lang="en-US" sz="1200" dirty="0"/>
              <a:t>Fragmented services across different organizations and government agencies.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    </a:t>
            </a:r>
            <a:endParaRPr sz="1200" dirty="0"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8;p30">
            <a:extLst>
              <a:ext uri="{FF2B5EF4-FFF2-40B4-BE49-F238E27FC236}">
                <a16:creationId xmlns:a16="http://schemas.microsoft.com/office/drawing/2014/main" id="{6DF406C2-D3AB-D163-5AB0-8B8C40FAD3ED}"/>
              </a:ext>
            </a:extLst>
          </p:cNvPr>
          <p:cNvSpPr txBox="1"/>
          <p:nvPr/>
        </p:nvSpPr>
        <p:spPr>
          <a:xfrm>
            <a:off x="38901" y="803581"/>
            <a:ext cx="39057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lang="en-BZ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9020D-21E3-FB2C-8D01-DBA72D37C99D}"/>
              </a:ext>
            </a:extLst>
          </p:cNvPr>
          <p:cNvSpPr txBox="1"/>
          <p:nvPr/>
        </p:nvSpPr>
        <p:spPr>
          <a:xfrm>
            <a:off x="4505399" y="1093607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Recursos Limitados y Financiamiento: </a:t>
            </a:r>
            <a:r>
              <a:rPr lang="es-ES" sz="1200" dirty="0">
                <a:solidFill>
                  <a:srgbClr val="C00000"/>
                </a:solidFill>
              </a:rPr>
              <a:t>Recursos financieros y humanos insuficientes para implementar completamente el manual a nivel nacional.</a:t>
            </a:r>
          </a:p>
          <a:p>
            <a:endParaRPr lang="es-ES" sz="1200" dirty="0">
              <a:solidFill>
                <a:srgbClr val="C00000"/>
              </a:solidFill>
            </a:endParaRPr>
          </a:p>
          <a:p>
            <a:r>
              <a:rPr lang="es-ES" sz="1200" b="1" dirty="0">
                <a:solidFill>
                  <a:srgbClr val="C00000"/>
                </a:solidFill>
              </a:rPr>
              <a:t>Resistencia al Cambio: </a:t>
            </a:r>
            <a:r>
              <a:rPr lang="es-ES" sz="1200" dirty="0">
                <a:solidFill>
                  <a:srgbClr val="C00000"/>
                </a:solidFill>
              </a:rPr>
              <a:t>Los proveedores de servicios de salud en primera línea pueden resistirse a nuevos protocolos o prácticas.</a:t>
            </a:r>
          </a:p>
          <a:p>
            <a:endParaRPr lang="es-ES" sz="1200" dirty="0">
              <a:solidFill>
                <a:srgbClr val="C00000"/>
              </a:solidFill>
            </a:endParaRPr>
          </a:p>
          <a:p>
            <a:r>
              <a:rPr lang="es-ES" sz="1200" b="1" dirty="0">
                <a:solidFill>
                  <a:srgbClr val="C00000"/>
                </a:solidFill>
              </a:rPr>
              <a:t>Barreras Culturales y Sociales</a:t>
            </a:r>
            <a:r>
              <a:rPr lang="es-ES" sz="1200" dirty="0">
                <a:solidFill>
                  <a:srgbClr val="C00000"/>
                </a:solidFill>
              </a:rPr>
              <a:t>: El estigma y los conceptos erróneos sobre el uso de sustancias pueden obstaculizar la comunicación abierta y el tratamiento.</a:t>
            </a:r>
          </a:p>
          <a:p>
            <a:endParaRPr lang="es-ES" sz="1200" b="1" dirty="0">
              <a:solidFill>
                <a:srgbClr val="C00000"/>
              </a:solidFill>
            </a:endParaRPr>
          </a:p>
          <a:p>
            <a:r>
              <a:rPr lang="es-ES" sz="1200" b="1" dirty="0">
                <a:solidFill>
                  <a:srgbClr val="C00000"/>
                </a:solidFill>
              </a:rPr>
              <a:t>Falta de Servicios Especializados</a:t>
            </a:r>
            <a:r>
              <a:rPr lang="es-ES" sz="1200" dirty="0">
                <a:solidFill>
                  <a:srgbClr val="C00000"/>
                </a:solidFill>
              </a:rPr>
              <a:t>: Disponibilidad limitada de servicios especializados como centros de rehabilitación o programas de desintoxicación.</a:t>
            </a:r>
          </a:p>
          <a:p>
            <a:endParaRPr lang="es-ES" sz="1200" dirty="0">
              <a:solidFill>
                <a:srgbClr val="C00000"/>
              </a:solidFill>
            </a:endParaRPr>
          </a:p>
          <a:p>
            <a:r>
              <a:rPr lang="es-ES" sz="1200" b="1" dirty="0">
                <a:solidFill>
                  <a:srgbClr val="C00000"/>
                </a:solidFill>
              </a:rPr>
              <a:t>Coordinación entre Agencias: </a:t>
            </a:r>
            <a:r>
              <a:rPr lang="es-ES" sz="1200" dirty="0">
                <a:solidFill>
                  <a:srgbClr val="C00000"/>
                </a:solidFill>
              </a:rPr>
              <a:t>Servicios fragmentados entre diferentes organizaciones y agencias gubernamentales</a:t>
            </a:r>
            <a:r>
              <a:rPr lang="es-ES" sz="1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2EC19-58C3-7244-78F2-896462DB0ED6}"/>
              </a:ext>
            </a:extLst>
          </p:cNvPr>
          <p:cNvSpPr txBox="1"/>
          <p:nvPr/>
        </p:nvSpPr>
        <p:spPr>
          <a:xfrm>
            <a:off x="4492610" y="785076"/>
            <a:ext cx="462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Z" sz="1800" b="1" dirty="0" err="1">
                <a:solidFill>
                  <a:srgbClr val="C00000"/>
                </a:solidFill>
              </a:rPr>
              <a:t>Desafíos</a:t>
            </a:r>
            <a:endParaRPr lang="en-BZ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>
          <a:extLst>
            <a:ext uri="{FF2B5EF4-FFF2-40B4-BE49-F238E27FC236}">
              <a16:creationId xmlns:a16="http://schemas.microsoft.com/office/drawing/2014/main" id="{FD651153-0DEC-2E3F-9F81-C75726C34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>
            <a:extLst>
              <a:ext uri="{FF2B5EF4-FFF2-40B4-BE49-F238E27FC236}">
                <a16:creationId xmlns:a16="http://schemas.microsoft.com/office/drawing/2014/main" id="{2EAF69A0-C4FE-5D01-95E2-B009A822E609}"/>
              </a:ext>
            </a:extLst>
          </p:cNvPr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0">
            <a:extLst>
              <a:ext uri="{FF2B5EF4-FFF2-40B4-BE49-F238E27FC236}">
                <a16:creationId xmlns:a16="http://schemas.microsoft.com/office/drawing/2014/main" id="{1886B9F7-FBC0-CD3F-584F-34FB1C216258}"/>
              </a:ext>
            </a:extLst>
          </p:cNvPr>
          <p:cNvSpPr/>
          <p:nvPr/>
        </p:nvSpPr>
        <p:spPr>
          <a:xfrm>
            <a:off x="0" y="845542"/>
            <a:ext cx="4505400" cy="339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>
            <a:extLst>
              <a:ext uri="{FF2B5EF4-FFF2-40B4-BE49-F238E27FC236}">
                <a16:creationId xmlns:a16="http://schemas.microsoft.com/office/drawing/2014/main" id="{2249B1B3-60AC-C696-7D7E-FD85894F6753}"/>
              </a:ext>
            </a:extLst>
          </p:cNvPr>
          <p:cNvSpPr txBox="1"/>
          <p:nvPr/>
        </p:nvSpPr>
        <p:spPr>
          <a:xfrm>
            <a:off x="1210791" y="-81031"/>
            <a:ext cx="39057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Challenges and Opportunities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1800" b="1" dirty="0" err="1">
                <a:solidFill>
                  <a:srgbClr val="FFFFFF"/>
                </a:solidFill>
              </a:rPr>
              <a:t>Desafíos</a:t>
            </a:r>
            <a:r>
              <a:rPr lang="en-BZ" sz="1800" b="1" dirty="0">
                <a:solidFill>
                  <a:srgbClr val="FFFFFF"/>
                </a:solidFill>
              </a:rPr>
              <a:t> y </a:t>
            </a:r>
            <a:r>
              <a:rPr lang="en-BZ" sz="18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Oportunidades</a:t>
            </a:r>
            <a:endParaRPr lang="en-BZ" sz="1800" dirty="0"/>
          </a:p>
        </p:txBody>
      </p:sp>
      <p:sp>
        <p:nvSpPr>
          <p:cNvPr id="229" name="Google Shape;229;p30">
            <a:extLst>
              <a:ext uri="{FF2B5EF4-FFF2-40B4-BE49-F238E27FC236}">
                <a16:creationId xmlns:a16="http://schemas.microsoft.com/office/drawing/2014/main" id="{AB0AE6ED-1866-88B9-D400-F3FC57181860}"/>
              </a:ext>
            </a:extLst>
          </p:cNvPr>
          <p:cNvSpPr txBox="1"/>
          <p:nvPr/>
        </p:nvSpPr>
        <p:spPr>
          <a:xfrm>
            <a:off x="85400" y="1201476"/>
            <a:ext cx="4156414" cy="265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Leverage international partnerships and funding to enhance program sustainability.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Foster a culture of change through continuous training, support, and engagement with health workers.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Use community awareness campaigns to educate the public and reduce stigma.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Advocate for the development of specialized facilities and integrated services to fill gaps in care.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Strengthen coordination through a centralized referral system and multi-sector collaboration.</a:t>
            </a:r>
          </a:p>
        </p:txBody>
      </p:sp>
      <p:pic>
        <p:nvPicPr>
          <p:cNvPr id="238" name="Google Shape;238;p30">
            <a:extLst>
              <a:ext uri="{FF2B5EF4-FFF2-40B4-BE49-F238E27FC236}">
                <a16:creationId xmlns:a16="http://schemas.microsoft.com/office/drawing/2014/main" id="{E1F1E3B9-CDDF-F7B4-14C8-12875BFAAD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>
            <a:extLst>
              <a:ext uri="{FF2B5EF4-FFF2-40B4-BE49-F238E27FC236}">
                <a16:creationId xmlns:a16="http://schemas.microsoft.com/office/drawing/2014/main" id="{83E8FE12-62C8-6530-FFF9-A0D7FD9AB916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41" name="Google Shape;241;p30">
            <a:extLst>
              <a:ext uri="{FF2B5EF4-FFF2-40B4-BE49-F238E27FC236}">
                <a16:creationId xmlns:a16="http://schemas.microsoft.com/office/drawing/2014/main" id="{9ADBA98B-E147-3CD7-E0DF-2295FBFE7AC1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42" name="Google Shape;242;p30">
            <a:extLst>
              <a:ext uri="{FF2B5EF4-FFF2-40B4-BE49-F238E27FC236}">
                <a16:creationId xmlns:a16="http://schemas.microsoft.com/office/drawing/2014/main" id="{9A8B18EA-9BCD-0501-4E05-F6A2FDCCF2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>
            <a:extLst>
              <a:ext uri="{FF2B5EF4-FFF2-40B4-BE49-F238E27FC236}">
                <a16:creationId xmlns:a16="http://schemas.microsoft.com/office/drawing/2014/main" id="{4110ABC2-47C7-783D-46CE-74B9DE69ABC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>
            <a:extLst>
              <a:ext uri="{FF2B5EF4-FFF2-40B4-BE49-F238E27FC236}">
                <a16:creationId xmlns:a16="http://schemas.microsoft.com/office/drawing/2014/main" id="{16454B75-0503-3C67-0657-093B4698D21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>
            <a:extLst>
              <a:ext uri="{FF2B5EF4-FFF2-40B4-BE49-F238E27FC236}">
                <a16:creationId xmlns:a16="http://schemas.microsoft.com/office/drawing/2014/main" id="{A8CD3CE8-D13D-38E8-13D8-A775A1DAC3F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>
            <a:extLst>
              <a:ext uri="{FF2B5EF4-FFF2-40B4-BE49-F238E27FC236}">
                <a16:creationId xmlns:a16="http://schemas.microsoft.com/office/drawing/2014/main" id="{479DEE58-E6AA-2C16-5E0F-069CCF4E901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B8CCEE11-9A49-6A8D-D3D9-0694D55A9E9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8;p30">
            <a:extLst>
              <a:ext uri="{FF2B5EF4-FFF2-40B4-BE49-F238E27FC236}">
                <a16:creationId xmlns:a16="http://schemas.microsoft.com/office/drawing/2014/main" id="{31C89BBA-257F-C642-E792-3A1D58EEBA1E}"/>
              </a:ext>
            </a:extLst>
          </p:cNvPr>
          <p:cNvSpPr txBox="1"/>
          <p:nvPr/>
        </p:nvSpPr>
        <p:spPr>
          <a:xfrm>
            <a:off x="38901" y="803581"/>
            <a:ext cx="39057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1800" b="1" dirty="0" err="1">
                <a:solidFill>
                  <a:srgbClr val="FFFFFF"/>
                </a:solidFill>
              </a:rPr>
              <a:t>Opportunites</a:t>
            </a:r>
            <a:endParaRPr lang="en-BZ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2C690-F0DB-9803-7A6F-18192FA9D204}"/>
              </a:ext>
            </a:extLst>
          </p:cNvPr>
          <p:cNvSpPr txBox="1"/>
          <p:nvPr/>
        </p:nvSpPr>
        <p:spPr>
          <a:xfrm>
            <a:off x="4505400" y="1168398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</a:rPr>
              <a:t>Aprovechar las asociaciones internacionales y el financiamiento para mejorar la sostenibilidad del programa.</a:t>
            </a:r>
          </a:p>
          <a:p>
            <a:endParaRPr lang="es-ES" sz="1200" dirty="0">
              <a:solidFill>
                <a:srgbClr val="C00000"/>
              </a:solidFill>
            </a:endParaRPr>
          </a:p>
          <a:p>
            <a:r>
              <a:rPr lang="es-ES" sz="1200" dirty="0">
                <a:solidFill>
                  <a:srgbClr val="C00000"/>
                </a:solidFill>
              </a:rPr>
              <a:t>Fomentar una cultura de cambio a través de la capacitación continua, el apoyo y la participación de los trabajadores de la salud.</a:t>
            </a:r>
          </a:p>
          <a:p>
            <a:endParaRPr lang="es-ES" sz="1200" dirty="0">
              <a:solidFill>
                <a:srgbClr val="C00000"/>
              </a:solidFill>
            </a:endParaRPr>
          </a:p>
          <a:p>
            <a:r>
              <a:rPr lang="es-ES" sz="1200" dirty="0">
                <a:solidFill>
                  <a:srgbClr val="C00000"/>
                </a:solidFill>
              </a:rPr>
              <a:t>Utilizar campañas de concientización comunitaria para educar al público y reducir el estigma.</a:t>
            </a:r>
          </a:p>
          <a:p>
            <a:endParaRPr lang="es-ES" sz="1200" dirty="0">
              <a:solidFill>
                <a:srgbClr val="C00000"/>
              </a:solidFill>
            </a:endParaRPr>
          </a:p>
          <a:p>
            <a:r>
              <a:rPr lang="es-ES" sz="1200" dirty="0">
                <a:solidFill>
                  <a:srgbClr val="C00000"/>
                </a:solidFill>
              </a:rPr>
              <a:t>Abogar por el desarrollo de instalaciones especializadas y servicios integrados para cubrir las brechas en la atención.</a:t>
            </a:r>
          </a:p>
          <a:p>
            <a:endParaRPr lang="es-ES" sz="1200" dirty="0">
              <a:solidFill>
                <a:srgbClr val="C00000"/>
              </a:solidFill>
            </a:endParaRPr>
          </a:p>
          <a:p>
            <a:r>
              <a:rPr lang="es-ES" sz="1200" dirty="0">
                <a:solidFill>
                  <a:srgbClr val="C00000"/>
                </a:solidFill>
              </a:rPr>
              <a:t>Fortalecer la coordinación a través de un sistema de derivación centralizado y la colaboración entre sectores.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CB7F7-5F1A-28B0-4911-4FBA5BB8A89E}"/>
              </a:ext>
            </a:extLst>
          </p:cNvPr>
          <p:cNvSpPr txBox="1"/>
          <p:nvPr/>
        </p:nvSpPr>
        <p:spPr>
          <a:xfrm>
            <a:off x="4528149" y="807062"/>
            <a:ext cx="462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Z" sz="1800" b="1" dirty="0" err="1">
                <a:solidFill>
                  <a:srgbClr val="C00000"/>
                </a:solidFill>
              </a:rPr>
              <a:t>Oportunidades</a:t>
            </a:r>
            <a:endParaRPr lang="en-BZ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1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ity next to the water&#10;&#10;AI-generated content may be incorrect.">
            <a:extLst>
              <a:ext uri="{FF2B5EF4-FFF2-40B4-BE49-F238E27FC236}">
                <a16:creationId xmlns:a16="http://schemas.microsoft.com/office/drawing/2014/main" id="{0C9E50BC-14F2-C79F-B04E-95DF6FD98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6" y="-586929"/>
            <a:ext cx="7621736" cy="5081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2" name="Google Shape;252;p31"/>
          <p:cNvSpPr/>
          <p:nvPr/>
        </p:nvSpPr>
        <p:spPr>
          <a:xfrm>
            <a:off x="0" y="6199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276224" y="120938"/>
            <a:ext cx="6671227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2800" b="1" dirty="0">
                <a:solidFill>
                  <a:srgbClr val="FFFFFF"/>
                </a:solidFill>
              </a:rPr>
              <a:t>Thank You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2800" b="1" dirty="0">
                <a:solidFill>
                  <a:srgbClr val="FFFFFF"/>
                </a:solidFill>
              </a:rPr>
              <a:t>Gracias</a:t>
            </a:r>
            <a:endParaRPr lang="en-BZ" sz="2800" dirty="0"/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4">
            <a:alphaModFix/>
          </a:blip>
          <a:srcRect t="14288" r="20236"/>
          <a:stretch/>
        </p:blipFill>
        <p:spPr>
          <a:xfrm>
            <a:off x="6681917" y="5222"/>
            <a:ext cx="2462082" cy="239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64" name="Google Shape;26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tatue of drums and flags">
            <a:extLst>
              <a:ext uri="{FF2B5EF4-FFF2-40B4-BE49-F238E27FC236}">
                <a16:creationId xmlns:a16="http://schemas.microsoft.com/office/drawing/2014/main" id="{45CB19F8-E7BF-72A9-EFA8-9C42E7A7B5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656" y="1423689"/>
            <a:ext cx="2836497" cy="2836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street with people and cars&#10;&#10;AI-generated content may be incorrect.">
            <a:extLst>
              <a:ext uri="{FF2B5EF4-FFF2-40B4-BE49-F238E27FC236}">
                <a16:creationId xmlns:a16="http://schemas.microsoft.com/office/drawing/2014/main" id="{79AA75DE-4826-BDC5-7B77-D1C40EA263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224" y="2113523"/>
            <a:ext cx="2462082" cy="164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 person in a mask dancing in front of a crowd of people">
            <a:extLst>
              <a:ext uri="{FF2B5EF4-FFF2-40B4-BE49-F238E27FC236}">
                <a16:creationId xmlns:a16="http://schemas.microsoft.com/office/drawing/2014/main" id="{8164DFAB-D6B6-87D0-627F-74C6A89515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5675" y="2121849"/>
            <a:ext cx="2546338" cy="1697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Google Shape;253;p31">
            <a:extLst>
              <a:ext uri="{FF2B5EF4-FFF2-40B4-BE49-F238E27FC236}">
                <a16:creationId xmlns:a16="http://schemas.microsoft.com/office/drawing/2014/main" id="{02707E3F-5AF4-94C5-A4FE-1B7C76FC9D26}"/>
              </a:ext>
            </a:extLst>
          </p:cNvPr>
          <p:cNvSpPr txBox="1"/>
          <p:nvPr/>
        </p:nvSpPr>
        <p:spPr>
          <a:xfrm>
            <a:off x="3417342" y="3598871"/>
            <a:ext cx="6671227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BZ" sz="4000" b="1" dirty="0" err="1">
                <a:solidFill>
                  <a:schemeClr val="bg1"/>
                </a:solidFill>
              </a:rPr>
              <a:t>Seremei</a:t>
            </a:r>
            <a:endParaRPr lang="en-B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4589268" y="2805463"/>
            <a:ext cx="4095300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 dirty="0"/>
              <a:t>Fortalecimiento del sistema de apoyo y atención del servicio de alcance para el uso de sustancias entre los proveedores de servicios de salud de primera línea en </a:t>
            </a:r>
            <a:r>
              <a:rPr lang="es-ES" sz="1600" dirty="0" err="1"/>
              <a:t>Dangriga</a:t>
            </a:r>
            <a:r>
              <a:rPr lang="es-ES" sz="1600" dirty="0"/>
              <a:t>.</a:t>
            </a:r>
            <a:endParaRPr sz="1600" dirty="0"/>
          </a:p>
        </p:txBody>
      </p:sp>
      <p:sp>
        <p:nvSpPr>
          <p:cNvPr id="152" name="Google Shape;152;p26"/>
          <p:cNvSpPr/>
          <p:nvPr/>
        </p:nvSpPr>
        <p:spPr>
          <a:xfrm>
            <a:off x="0" y="-8290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0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6"/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6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4619268" y="1521211"/>
            <a:ext cx="4203394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rgbClr val="DE5141"/>
                </a:solidFill>
              </a:rPr>
              <a:t>Strengthening the Substance Use Outreach Service Support and Care System among frontline health service providers in Dangriga.</a:t>
            </a:r>
            <a:endParaRPr lang="en-BZ" sz="1600" b="1" dirty="0">
              <a:solidFill>
                <a:srgbClr val="DE514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88927F-1C26-0415-70C0-539EF52520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48" y="1529653"/>
            <a:ext cx="3896722" cy="259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/>
        </p:nvSpPr>
        <p:spPr>
          <a:xfrm>
            <a:off x="743233" y="239997"/>
            <a:ext cx="4200785" cy="459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Community Participation &amp; Ownership</a:t>
            </a:r>
            <a:r>
              <a:rPr lang="en-US" dirty="0">
                <a:solidFill>
                  <a:srgbClr val="C00000"/>
                </a:solidFill>
              </a:rPr>
              <a:t> – Engaging local leaders, community health workers, and grassroots organizations ensures interventions are locally relevant and sustainable.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s-ES" b="1" dirty="0"/>
              <a:t>Participación y Apropiación Comunitaria</a:t>
            </a:r>
            <a:r>
              <a:rPr lang="es-ES" dirty="0"/>
              <a:t> – Involucrar a líderes locales, trabajadores comunitarios de salud y organizaciones de base garantiza que las intervenciones sean relevantes a nivel local y sostenibles.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Cultural Sensitivity &amp; Inclusivity</a:t>
            </a:r>
            <a:r>
              <a:rPr lang="en-US" dirty="0">
                <a:solidFill>
                  <a:srgbClr val="C00000"/>
                </a:solidFill>
              </a:rPr>
              <a:t> – Tailoring programs to respect and integrate indigenous and multicultural perspectives strengthens community trust and participation.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s-ES" b="1" dirty="0"/>
              <a:t>Sensibilidad Cultural e Inclusión</a:t>
            </a:r>
            <a:r>
              <a:rPr lang="es-ES" dirty="0"/>
              <a:t> – Adaptar los programas para respetar e integrar perspectivas indígenas y multiculturales fortalece la confianza y la participación de la comunidad.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5563191" y="3294063"/>
            <a:ext cx="340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orem ipsum dolor sit amet, consectetuer adipiscing elit, sed diam nonummy nibh euismod tincidunt ut laoreet dolore magna </a:t>
            </a:r>
            <a:endParaRPr sz="1100" dirty="0"/>
          </a:p>
        </p:txBody>
      </p:sp>
      <p:sp>
        <p:nvSpPr>
          <p:cNvPr id="172" name="Google Shape;172;p27"/>
          <p:cNvSpPr/>
          <p:nvPr/>
        </p:nvSpPr>
        <p:spPr>
          <a:xfrm>
            <a:off x="5041557" y="-8290"/>
            <a:ext cx="4102500" cy="42435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5412909" y="0"/>
            <a:ext cx="3731090" cy="362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7"/>
          <p:cNvCxnSpPr/>
          <p:nvPr/>
        </p:nvCxnSpPr>
        <p:spPr>
          <a:xfrm>
            <a:off x="610375" y="1334530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27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DB5B4392-3CF2-9FD8-43B3-E8BC3B86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>
            <a:extLst>
              <a:ext uri="{FF2B5EF4-FFF2-40B4-BE49-F238E27FC236}">
                <a16:creationId xmlns:a16="http://schemas.microsoft.com/office/drawing/2014/main" id="{87061D96-D57C-2D28-D80A-66273F2B5C65}"/>
              </a:ext>
            </a:extLst>
          </p:cNvPr>
          <p:cNvSpPr txBox="1"/>
          <p:nvPr/>
        </p:nvSpPr>
        <p:spPr>
          <a:xfrm>
            <a:off x="765631" y="42206"/>
            <a:ext cx="4200785" cy="480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Decentralized &amp; Adaptive Strategies</a:t>
            </a:r>
            <a:r>
              <a:rPr lang="en-US" dirty="0">
                <a:solidFill>
                  <a:srgbClr val="C00000"/>
                </a:solidFill>
              </a:rPr>
              <a:t> – Adjusting implementation methods based on urban, rural, and remote community needs enhances accessibility and impact.</a:t>
            </a:r>
          </a:p>
          <a:p>
            <a:endParaRPr lang="en-US" dirty="0"/>
          </a:p>
          <a:p>
            <a:r>
              <a:rPr lang="es-ES" b="1" dirty="0"/>
              <a:t>Estrategias Descentralizadas y Adaptativas</a:t>
            </a:r>
            <a:r>
              <a:rPr lang="es-ES" dirty="0"/>
              <a:t> – Ajustar los métodos de implementación según las necesidades de las comunidades urbanas, rurales y remotas mejora la accesibilidad y el impacto.</a:t>
            </a:r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Interagency Collaboration</a:t>
            </a:r>
            <a:r>
              <a:rPr lang="en-US" dirty="0">
                <a:solidFill>
                  <a:srgbClr val="C00000"/>
                </a:solidFill>
              </a:rPr>
              <a:t> – Strengthening partnerships between government agencies, NGOs, and international partners improves resource allocation and service delivery.</a:t>
            </a:r>
          </a:p>
          <a:p>
            <a:endParaRPr lang="en-US" dirty="0"/>
          </a:p>
          <a:p>
            <a:r>
              <a:rPr lang="es-ES" b="1" dirty="0"/>
              <a:t>Colaboración Interinstitucional</a:t>
            </a:r>
            <a:r>
              <a:rPr lang="es-ES" dirty="0"/>
              <a:t> – Fortalecer las alianzas entre agencias gubernamentales, ONG y socios internacionales mejora la asignación de recursos y la prestación de servicios.</a:t>
            </a:r>
            <a:endParaRPr lang="en-US" dirty="0"/>
          </a:p>
          <a:p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dirty="0">
              <a:solidFill>
                <a:srgbClr val="DE5141"/>
              </a:solidFill>
            </a:endParaRPr>
          </a:p>
        </p:txBody>
      </p:sp>
      <p:sp>
        <p:nvSpPr>
          <p:cNvPr id="170" name="Google Shape;170;p27">
            <a:extLst>
              <a:ext uri="{FF2B5EF4-FFF2-40B4-BE49-F238E27FC236}">
                <a16:creationId xmlns:a16="http://schemas.microsoft.com/office/drawing/2014/main" id="{2E5D59A9-57F9-16ED-4B78-F87D2769D38F}"/>
              </a:ext>
            </a:extLst>
          </p:cNvPr>
          <p:cNvSpPr txBox="1"/>
          <p:nvPr/>
        </p:nvSpPr>
        <p:spPr>
          <a:xfrm>
            <a:off x="5563191" y="3294063"/>
            <a:ext cx="340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orem ipsum dolor sit amet, consectetuer adipiscing elit, sed diam nonummy nibh euismod tincidunt ut laoreet dolore magna </a:t>
            </a:r>
            <a:endParaRPr sz="1100" dirty="0"/>
          </a:p>
        </p:txBody>
      </p:sp>
      <p:sp>
        <p:nvSpPr>
          <p:cNvPr id="172" name="Google Shape;172;p27">
            <a:extLst>
              <a:ext uri="{FF2B5EF4-FFF2-40B4-BE49-F238E27FC236}">
                <a16:creationId xmlns:a16="http://schemas.microsoft.com/office/drawing/2014/main" id="{5512F519-CED3-5D00-A75F-0AD22FC47BA3}"/>
              </a:ext>
            </a:extLst>
          </p:cNvPr>
          <p:cNvSpPr/>
          <p:nvPr/>
        </p:nvSpPr>
        <p:spPr>
          <a:xfrm>
            <a:off x="5041557" y="-8290"/>
            <a:ext cx="4102500" cy="42435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7">
            <a:extLst>
              <a:ext uri="{FF2B5EF4-FFF2-40B4-BE49-F238E27FC236}">
                <a16:creationId xmlns:a16="http://schemas.microsoft.com/office/drawing/2014/main" id="{9C3B262E-B911-03BE-89EC-A5093443DF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5412909" y="0"/>
            <a:ext cx="3731090" cy="362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7">
            <a:extLst>
              <a:ext uri="{FF2B5EF4-FFF2-40B4-BE49-F238E27FC236}">
                <a16:creationId xmlns:a16="http://schemas.microsoft.com/office/drawing/2014/main" id="{ECD7E97C-3E92-D8E8-C08A-6EE72FD739B6}"/>
              </a:ext>
            </a:extLst>
          </p:cNvPr>
          <p:cNvCxnSpPr/>
          <p:nvPr/>
        </p:nvCxnSpPr>
        <p:spPr>
          <a:xfrm>
            <a:off x="610375" y="1334530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27">
            <a:extLst>
              <a:ext uri="{FF2B5EF4-FFF2-40B4-BE49-F238E27FC236}">
                <a16:creationId xmlns:a16="http://schemas.microsoft.com/office/drawing/2014/main" id="{5C6D07F1-AE6E-5370-4A1F-FAAAF0A77E77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76" name="Google Shape;176;p27">
            <a:extLst>
              <a:ext uri="{FF2B5EF4-FFF2-40B4-BE49-F238E27FC236}">
                <a16:creationId xmlns:a16="http://schemas.microsoft.com/office/drawing/2014/main" id="{2CF83711-37CB-D70D-1DA3-DBFC16A7E179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77" name="Google Shape;177;p27">
            <a:extLst>
              <a:ext uri="{FF2B5EF4-FFF2-40B4-BE49-F238E27FC236}">
                <a16:creationId xmlns:a16="http://schemas.microsoft.com/office/drawing/2014/main" id="{98BD6B6A-1D15-769F-4962-600EBF4B78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>
            <a:extLst>
              <a:ext uri="{FF2B5EF4-FFF2-40B4-BE49-F238E27FC236}">
                <a16:creationId xmlns:a16="http://schemas.microsoft.com/office/drawing/2014/main" id="{1D1E9B3C-C312-1D6C-8637-90FE74791D3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>
            <a:extLst>
              <a:ext uri="{FF2B5EF4-FFF2-40B4-BE49-F238E27FC236}">
                <a16:creationId xmlns:a16="http://schemas.microsoft.com/office/drawing/2014/main" id="{956A2EC6-16B3-BA72-3D1C-C74811C929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>
            <a:extLst>
              <a:ext uri="{FF2B5EF4-FFF2-40B4-BE49-F238E27FC236}">
                <a16:creationId xmlns:a16="http://schemas.microsoft.com/office/drawing/2014/main" id="{59FD0B82-0093-8DEF-76C5-D203FE67105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>
            <a:extLst>
              <a:ext uri="{FF2B5EF4-FFF2-40B4-BE49-F238E27FC236}">
                <a16:creationId xmlns:a16="http://schemas.microsoft.com/office/drawing/2014/main" id="{1909F3D9-8EEB-B5E6-EEF9-BE8DF517FA6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9B32C72A-672D-6340-6BE2-58B836B544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80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>
          <a:extLst>
            <a:ext uri="{FF2B5EF4-FFF2-40B4-BE49-F238E27FC236}">
              <a16:creationId xmlns:a16="http://schemas.microsoft.com/office/drawing/2014/main" id="{F1E7A81F-9499-B16D-3450-05FD2FFF7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>
            <a:extLst>
              <a:ext uri="{FF2B5EF4-FFF2-40B4-BE49-F238E27FC236}">
                <a16:creationId xmlns:a16="http://schemas.microsoft.com/office/drawing/2014/main" id="{6D1E37E2-75D4-98B4-ECCD-0DEE8B7EA543}"/>
              </a:ext>
            </a:extLst>
          </p:cNvPr>
          <p:cNvSpPr txBox="1"/>
          <p:nvPr/>
        </p:nvSpPr>
        <p:spPr>
          <a:xfrm>
            <a:off x="661006" y="269094"/>
            <a:ext cx="4200785" cy="416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Evidence-Based Approaches</a:t>
            </a:r>
            <a:r>
              <a:rPr lang="en-US" dirty="0">
                <a:solidFill>
                  <a:srgbClr val="C00000"/>
                </a:solidFill>
              </a:rPr>
              <a:t> – Using data-driven decision-making to help refine and adapt interventions for effectiveness.</a:t>
            </a:r>
          </a:p>
          <a:p>
            <a:endParaRPr lang="en-US" dirty="0"/>
          </a:p>
          <a:p>
            <a:r>
              <a:rPr lang="es-ES" b="1" dirty="0"/>
              <a:t>Enfoques Basados en Evidencia</a:t>
            </a:r>
            <a:r>
              <a:rPr lang="es-ES" dirty="0"/>
              <a:t> – Utilizar la toma de decisiones basada en datos ayuda a refinar y adaptar las intervenciones para mayor efectividad.</a:t>
            </a: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Capacity Building &amp; Training</a:t>
            </a:r>
            <a:r>
              <a:rPr lang="en-US" dirty="0">
                <a:solidFill>
                  <a:srgbClr val="C00000"/>
                </a:solidFill>
              </a:rPr>
              <a:t> – Equipping local actors with skills and knowledge to ensure long-term sustainability beyond external support.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lang="en-BZ" dirty="0">
              <a:solidFill>
                <a:srgbClr val="DE5141"/>
              </a:solidFill>
            </a:endParaRPr>
          </a:p>
          <a:p>
            <a:pPr>
              <a:buClr>
                <a:srgbClr val="FF0000"/>
              </a:buClr>
              <a:buSzPts val="1400"/>
            </a:pPr>
            <a:r>
              <a:rPr lang="es-ES" b="1" dirty="0"/>
              <a:t>Desarrollo de Capacidades y Formación</a:t>
            </a:r>
            <a:r>
              <a:rPr lang="es-ES" dirty="0"/>
              <a:t> – Proporcionar a los actores locales habilidades y conocimientos garantiza la sostenibilidad a largo plazo más allá del apoyo externo.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endParaRPr dirty="0">
              <a:solidFill>
                <a:srgbClr val="DE5141"/>
              </a:solidFill>
            </a:endParaRPr>
          </a:p>
        </p:txBody>
      </p:sp>
      <p:sp>
        <p:nvSpPr>
          <p:cNvPr id="170" name="Google Shape;170;p27">
            <a:extLst>
              <a:ext uri="{FF2B5EF4-FFF2-40B4-BE49-F238E27FC236}">
                <a16:creationId xmlns:a16="http://schemas.microsoft.com/office/drawing/2014/main" id="{00B8B292-B342-6FA8-695F-A20718B5D672}"/>
              </a:ext>
            </a:extLst>
          </p:cNvPr>
          <p:cNvSpPr txBox="1"/>
          <p:nvPr/>
        </p:nvSpPr>
        <p:spPr>
          <a:xfrm>
            <a:off x="5563191" y="3294063"/>
            <a:ext cx="3401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orem ipsum dolor sit amet, consectetuer adipiscing elit, sed diam nonummy nibh euismod tincidunt ut laoreet dolore magna </a:t>
            </a:r>
            <a:endParaRPr sz="1100" dirty="0"/>
          </a:p>
        </p:txBody>
      </p:sp>
      <p:sp>
        <p:nvSpPr>
          <p:cNvPr id="172" name="Google Shape;172;p27">
            <a:extLst>
              <a:ext uri="{FF2B5EF4-FFF2-40B4-BE49-F238E27FC236}">
                <a16:creationId xmlns:a16="http://schemas.microsoft.com/office/drawing/2014/main" id="{DD4F495C-E459-0276-1B0B-81D4B736D1C0}"/>
              </a:ext>
            </a:extLst>
          </p:cNvPr>
          <p:cNvSpPr/>
          <p:nvPr/>
        </p:nvSpPr>
        <p:spPr>
          <a:xfrm>
            <a:off x="5041557" y="-8290"/>
            <a:ext cx="4102500" cy="42435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7">
            <a:extLst>
              <a:ext uri="{FF2B5EF4-FFF2-40B4-BE49-F238E27FC236}">
                <a16:creationId xmlns:a16="http://schemas.microsoft.com/office/drawing/2014/main" id="{1F75A534-0592-120E-051A-E830708B69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5412909" y="0"/>
            <a:ext cx="3731090" cy="362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7">
            <a:extLst>
              <a:ext uri="{FF2B5EF4-FFF2-40B4-BE49-F238E27FC236}">
                <a16:creationId xmlns:a16="http://schemas.microsoft.com/office/drawing/2014/main" id="{81750842-E9EB-3115-89DF-174D9649C3CE}"/>
              </a:ext>
            </a:extLst>
          </p:cNvPr>
          <p:cNvCxnSpPr/>
          <p:nvPr/>
        </p:nvCxnSpPr>
        <p:spPr>
          <a:xfrm>
            <a:off x="610375" y="1334530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27">
            <a:extLst>
              <a:ext uri="{FF2B5EF4-FFF2-40B4-BE49-F238E27FC236}">
                <a16:creationId xmlns:a16="http://schemas.microsoft.com/office/drawing/2014/main" id="{73AC47A3-B011-E160-D77A-5139A6B1229B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76" name="Google Shape;176;p27">
            <a:extLst>
              <a:ext uri="{FF2B5EF4-FFF2-40B4-BE49-F238E27FC236}">
                <a16:creationId xmlns:a16="http://schemas.microsoft.com/office/drawing/2014/main" id="{98F4BB28-529C-1164-D403-23F2AA8C67D6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77" name="Google Shape;177;p27">
            <a:extLst>
              <a:ext uri="{FF2B5EF4-FFF2-40B4-BE49-F238E27FC236}">
                <a16:creationId xmlns:a16="http://schemas.microsoft.com/office/drawing/2014/main" id="{978DD91F-04FB-D073-91EC-775E3F331B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>
            <a:extLst>
              <a:ext uri="{FF2B5EF4-FFF2-40B4-BE49-F238E27FC236}">
                <a16:creationId xmlns:a16="http://schemas.microsoft.com/office/drawing/2014/main" id="{4E25E238-9F5F-CF5C-55F7-4E5BDAE528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>
            <a:extLst>
              <a:ext uri="{FF2B5EF4-FFF2-40B4-BE49-F238E27FC236}">
                <a16:creationId xmlns:a16="http://schemas.microsoft.com/office/drawing/2014/main" id="{213CEDEF-3BB5-5290-5239-AF8C52684B0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>
            <a:extLst>
              <a:ext uri="{FF2B5EF4-FFF2-40B4-BE49-F238E27FC236}">
                <a16:creationId xmlns:a16="http://schemas.microsoft.com/office/drawing/2014/main" id="{F9E479FF-6735-5AF7-87A5-6405D407E6D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>
            <a:extLst>
              <a:ext uri="{FF2B5EF4-FFF2-40B4-BE49-F238E27FC236}">
                <a16:creationId xmlns:a16="http://schemas.microsoft.com/office/drawing/2014/main" id="{9B68A9AF-90CD-654B-58E1-211F729405A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9AE2D4F9-2212-FD18-6BF9-B8ED7EBA03FA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33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01EE34B-CE19-FC5F-E30F-CB577FC23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>
            <a:extLst>
              <a:ext uri="{FF2B5EF4-FFF2-40B4-BE49-F238E27FC236}">
                <a16:creationId xmlns:a16="http://schemas.microsoft.com/office/drawing/2014/main" id="{F360A794-4147-0695-8DD3-FE088A96DD9C}"/>
              </a:ext>
            </a:extLst>
          </p:cNvPr>
          <p:cNvSpPr txBox="1"/>
          <p:nvPr/>
        </p:nvSpPr>
        <p:spPr>
          <a:xfrm>
            <a:off x="4589268" y="2805463"/>
            <a:ext cx="4095300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600"/>
              <a:t>Manual para Fortalecer el Sistema de Apoyo y Atención del Servicio de Alcance para el Uso de Sustancias entre los Proveedores de Servicios de Salud de Primera Línea en Dangriga.</a:t>
            </a:r>
            <a:endParaRPr lang="es-ES" sz="1600" dirty="0"/>
          </a:p>
        </p:txBody>
      </p:sp>
      <p:sp>
        <p:nvSpPr>
          <p:cNvPr id="152" name="Google Shape;152;p26">
            <a:extLst>
              <a:ext uri="{FF2B5EF4-FFF2-40B4-BE49-F238E27FC236}">
                <a16:creationId xmlns:a16="http://schemas.microsoft.com/office/drawing/2014/main" id="{D261F646-7DED-416E-69B7-5C0D35716793}"/>
              </a:ext>
            </a:extLst>
          </p:cNvPr>
          <p:cNvSpPr/>
          <p:nvPr/>
        </p:nvSpPr>
        <p:spPr>
          <a:xfrm>
            <a:off x="0" y="-8290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>
            <a:extLst>
              <a:ext uri="{FF2B5EF4-FFF2-40B4-BE49-F238E27FC236}">
                <a16:creationId xmlns:a16="http://schemas.microsoft.com/office/drawing/2014/main" id="{9A1E5A09-0770-9AF9-4B33-B0FA510072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0"/>
            <a:ext cx="2462082" cy="2391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6">
            <a:extLst>
              <a:ext uri="{FF2B5EF4-FFF2-40B4-BE49-F238E27FC236}">
                <a16:creationId xmlns:a16="http://schemas.microsoft.com/office/drawing/2014/main" id="{A5EB4A1B-EB0E-7327-2082-66509040CC5E}"/>
              </a:ext>
            </a:extLst>
          </p:cNvPr>
          <p:cNvCxnSpPr/>
          <p:nvPr/>
        </p:nvCxnSpPr>
        <p:spPr>
          <a:xfrm>
            <a:off x="4456416" y="1483129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5" name="Google Shape;155;p26">
            <a:extLst>
              <a:ext uri="{FF2B5EF4-FFF2-40B4-BE49-F238E27FC236}">
                <a16:creationId xmlns:a16="http://schemas.microsoft.com/office/drawing/2014/main" id="{8BBF385C-6382-96D6-7901-76553D742FD6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56" name="Google Shape;156;p26">
            <a:extLst>
              <a:ext uri="{FF2B5EF4-FFF2-40B4-BE49-F238E27FC236}">
                <a16:creationId xmlns:a16="http://schemas.microsoft.com/office/drawing/2014/main" id="{CFEB9587-899E-965D-FC4A-F4D48E2B77FE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57" name="Google Shape;157;p26">
            <a:extLst>
              <a:ext uri="{FF2B5EF4-FFF2-40B4-BE49-F238E27FC236}">
                <a16:creationId xmlns:a16="http://schemas.microsoft.com/office/drawing/2014/main" id="{0F54837B-2A80-B75B-F69A-A898A831C6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>
            <a:extLst>
              <a:ext uri="{FF2B5EF4-FFF2-40B4-BE49-F238E27FC236}">
                <a16:creationId xmlns:a16="http://schemas.microsoft.com/office/drawing/2014/main" id="{FDB1830F-DBDB-7663-F5A6-4CCBED0A91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>
            <a:extLst>
              <a:ext uri="{FF2B5EF4-FFF2-40B4-BE49-F238E27FC236}">
                <a16:creationId xmlns:a16="http://schemas.microsoft.com/office/drawing/2014/main" id="{29AE959A-3550-2E61-62B4-C805E09B0E8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>
            <a:extLst>
              <a:ext uri="{FF2B5EF4-FFF2-40B4-BE49-F238E27FC236}">
                <a16:creationId xmlns:a16="http://schemas.microsoft.com/office/drawing/2014/main" id="{4AD206A0-259D-7D6E-18FC-3A8E52BDA36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>
            <a:extLst>
              <a:ext uri="{FF2B5EF4-FFF2-40B4-BE49-F238E27FC236}">
                <a16:creationId xmlns:a16="http://schemas.microsoft.com/office/drawing/2014/main" id="{86200442-E15D-723B-A1A7-C8D362C9F7E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DA25CAD5-B0BC-93DC-A904-5A5CF73B763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>
            <a:extLst>
              <a:ext uri="{FF2B5EF4-FFF2-40B4-BE49-F238E27FC236}">
                <a16:creationId xmlns:a16="http://schemas.microsoft.com/office/drawing/2014/main" id="{E8B434FA-4207-D415-BC87-4E84B0278557}"/>
              </a:ext>
            </a:extLst>
          </p:cNvPr>
          <p:cNvSpPr txBox="1"/>
          <p:nvPr/>
        </p:nvSpPr>
        <p:spPr>
          <a:xfrm>
            <a:off x="4619268" y="1521211"/>
            <a:ext cx="4203394" cy="105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rgbClr val="C00000"/>
                </a:solidFill>
              </a:rPr>
              <a:t>Manual to Strengthen Substance Use Outreach Service Support and Care System Among Frontline Health Service Providers in Dangriga. </a:t>
            </a:r>
            <a:endParaRPr lang="en-BZ" sz="16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A553E-24CC-823F-4875-FEF28932E4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546" y="1503926"/>
            <a:ext cx="4013268" cy="267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5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0" y="845550"/>
            <a:ext cx="5590050" cy="369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57475" y="619729"/>
            <a:ext cx="5513899" cy="394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Understanding Substance Use and Its Impact. </a:t>
            </a:r>
            <a:r>
              <a:rPr lang="es-ES" dirty="0"/>
              <a:t>Comprensión del Uso de Sustancias y su Impacto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Territorialization Based on the Community Treatment Model (TCM). </a:t>
            </a:r>
            <a:r>
              <a:rPr lang="es-ES" dirty="0"/>
              <a:t>La Territorialización Basada en el Modelo de Tratamiento Comunitario (TCM)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Collaborative Community Network. </a:t>
            </a:r>
            <a:r>
              <a:rPr lang="es-ES" dirty="0"/>
              <a:t>Construcción de una Red Comunitaria Colaborativa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Training and Capacity Building for Frontline Health Providers. </a:t>
            </a:r>
            <a:r>
              <a:rPr lang="es-ES" dirty="0"/>
              <a:t>Capacitación y Desarrollo de Capacidades para los Proveedores de Salud de Primera Línea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Assessing Substance Use Needs and Service Gaps in Dangriga.</a:t>
            </a:r>
            <a:r>
              <a:rPr lang="es-ES" dirty="0"/>
              <a:t> Evaluación de las Necesidades sobre el Uso de Sustancias y las Brechas en los Servicios en </a:t>
            </a:r>
            <a:r>
              <a:rPr lang="es-ES" dirty="0" err="1"/>
              <a:t>Dangriga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9AFF5EBB-83F9-4BD3-7094-7B19B75099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210" y="1263570"/>
            <a:ext cx="3258823" cy="2857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>
          <a:extLst>
            <a:ext uri="{FF2B5EF4-FFF2-40B4-BE49-F238E27FC236}">
              <a16:creationId xmlns:a16="http://schemas.microsoft.com/office/drawing/2014/main" id="{5921FA3E-C837-A21A-E8D5-5FD7820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FF2B5EF4-FFF2-40B4-BE49-F238E27FC236}">
                <a16:creationId xmlns:a16="http://schemas.microsoft.com/office/drawing/2014/main" id="{54DD3C67-1DC0-9F93-A6BC-68B59D41A965}"/>
              </a:ext>
            </a:extLst>
          </p:cNvPr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>
            <a:extLst>
              <a:ext uri="{FF2B5EF4-FFF2-40B4-BE49-F238E27FC236}">
                <a16:creationId xmlns:a16="http://schemas.microsoft.com/office/drawing/2014/main" id="{A15487C7-4B2D-F4A1-00B5-310104C01697}"/>
              </a:ext>
            </a:extLst>
          </p:cNvPr>
          <p:cNvSpPr/>
          <p:nvPr/>
        </p:nvSpPr>
        <p:spPr>
          <a:xfrm>
            <a:off x="0" y="845550"/>
            <a:ext cx="5116500" cy="3769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8">
            <a:extLst>
              <a:ext uri="{FF2B5EF4-FFF2-40B4-BE49-F238E27FC236}">
                <a16:creationId xmlns:a16="http://schemas.microsoft.com/office/drawing/2014/main" id="{AA8C270E-10C9-A7FD-A26A-05F607C0F93A}"/>
              </a:ext>
            </a:extLst>
          </p:cNvPr>
          <p:cNvSpPr txBox="1"/>
          <p:nvPr/>
        </p:nvSpPr>
        <p:spPr>
          <a:xfrm>
            <a:off x="175960" y="830581"/>
            <a:ext cx="4764579" cy="394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Implementing the Community-Based Outreach Strategy. </a:t>
            </a:r>
            <a:r>
              <a:rPr lang="es-ES" dirty="0"/>
              <a:t>Implementación de la Estrategia de Alcance Basada en la Comunidad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Integrated Care Approaches: Prevention, Treatment, and Aftercare. </a:t>
            </a:r>
            <a:r>
              <a:rPr lang="es-ES" dirty="0"/>
              <a:t>Enfoques de Atención Integral: Prevención, Tratamiento y Seguimiento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Community Engagement and Empowerment. </a:t>
            </a:r>
            <a:r>
              <a:rPr lang="en-BZ" dirty="0" err="1"/>
              <a:t>Participación</a:t>
            </a:r>
            <a:r>
              <a:rPr lang="en-BZ" dirty="0"/>
              <a:t> y </a:t>
            </a:r>
            <a:r>
              <a:rPr lang="en-BZ" dirty="0" err="1"/>
              <a:t>Empoderamiento</a:t>
            </a:r>
            <a:r>
              <a:rPr lang="en-BZ" dirty="0"/>
              <a:t> </a:t>
            </a:r>
            <a:r>
              <a:rPr lang="en-BZ" dirty="0" err="1"/>
              <a:t>Comunitario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Monitoring and Evaluation of Outreach Services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  <a:r>
              <a:rPr lang="es-ES" dirty="0"/>
              <a:t>Monitoreo y Evaluación de los Servicios de Alcance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Sustainability of Substance Use Outreach Programs. </a:t>
            </a:r>
            <a:r>
              <a:rPr lang="es-ES" dirty="0"/>
              <a:t>Sostenibilidad de los Programas de Alcance para el Uso de Sustancias</a:t>
            </a: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lang="en-US" sz="14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8">
            <a:extLst>
              <a:ext uri="{FF2B5EF4-FFF2-40B4-BE49-F238E27FC236}">
                <a16:creationId xmlns:a16="http://schemas.microsoft.com/office/drawing/2014/main" id="{1F94FF75-60A8-4794-66BD-C838B037A25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>
            <a:extLst>
              <a:ext uri="{FF2B5EF4-FFF2-40B4-BE49-F238E27FC236}">
                <a16:creationId xmlns:a16="http://schemas.microsoft.com/office/drawing/2014/main" id="{19B0A18B-15B8-4D1F-A73D-34449F5B09C4}"/>
              </a:ext>
            </a:extLst>
          </p:cNvPr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196" name="Google Shape;196;p28">
            <a:extLst>
              <a:ext uri="{FF2B5EF4-FFF2-40B4-BE49-F238E27FC236}">
                <a16:creationId xmlns:a16="http://schemas.microsoft.com/office/drawing/2014/main" id="{B8D42B6A-CE84-FCE8-6006-A804DAA53D75}"/>
              </a:ext>
            </a:extLst>
          </p:cNvPr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97" name="Google Shape;197;p28">
            <a:extLst>
              <a:ext uri="{FF2B5EF4-FFF2-40B4-BE49-F238E27FC236}">
                <a16:creationId xmlns:a16="http://schemas.microsoft.com/office/drawing/2014/main" id="{6E167CE3-D1A1-34D7-024B-8001934818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>
            <a:extLst>
              <a:ext uri="{FF2B5EF4-FFF2-40B4-BE49-F238E27FC236}">
                <a16:creationId xmlns:a16="http://schemas.microsoft.com/office/drawing/2014/main" id="{E86FD094-F6F5-699C-9D01-29F963C094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>
            <a:extLst>
              <a:ext uri="{FF2B5EF4-FFF2-40B4-BE49-F238E27FC236}">
                <a16:creationId xmlns:a16="http://schemas.microsoft.com/office/drawing/2014/main" id="{1B4BE1DE-61E7-C1FA-71D5-95A46ADF44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>
            <a:extLst>
              <a:ext uri="{FF2B5EF4-FFF2-40B4-BE49-F238E27FC236}">
                <a16:creationId xmlns:a16="http://schemas.microsoft.com/office/drawing/2014/main" id="{A74E8D8D-B12C-98FF-03A2-173E528BB3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>
            <a:extLst>
              <a:ext uri="{FF2B5EF4-FFF2-40B4-BE49-F238E27FC236}">
                <a16:creationId xmlns:a16="http://schemas.microsoft.com/office/drawing/2014/main" id="{5885F51E-9455-1AC7-798F-978691863E4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 descr="Imagen que contiene firmar, viendo, frente, gente&#10;&#10;El contenido generado por IA puede ser incorrecto.">
            <a:extLst>
              <a:ext uri="{FF2B5EF4-FFF2-40B4-BE49-F238E27FC236}">
                <a16:creationId xmlns:a16="http://schemas.microsoft.com/office/drawing/2014/main" id="{9EC6708D-5828-201B-91B7-9AFAD0C15A8C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women writing on a whiteboard&#10;&#10;AI-generated content may be incorrect.">
            <a:extLst>
              <a:ext uri="{FF2B5EF4-FFF2-40B4-BE49-F238E27FC236}">
                <a16:creationId xmlns:a16="http://schemas.microsoft.com/office/drawing/2014/main" id="{D5421995-B6DC-E45D-7F00-BA6769326B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6438" y="1289658"/>
            <a:ext cx="3711602" cy="27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/>
        </p:nvSpPr>
        <p:spPr>
          <a:xfrm>
            <a:off x="0" y="7808"/>
            <a:ext cx="9144000" cy="758644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565384" y="-219463"/>
            <a:ext cx="2462082" cy="239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221750" y="214021"/>
            <a:ext cx="62271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s" sz="1800" b="1" dirty="0">
                <a:solidFill>
                  <a:srgbClr val="FFFFFF"/>
                </a:solidFill>
              </a:rPr>
              <a:t>Future National Implementation</a:t>
            </a:r>
            <a:endParaRPr sz="1800" dirty="0"/>
          </a:p>
        </p:txBody>
      </p:sp>
      <p:sp>
        <p:nvSpPr>
          <p:cNvPr id="209" name="Google Shape;209;p29"/>
          <p:cNvSpPr txBox="1"/>
          <p:nvPr/>
        </p:nvSpPr>
        <p:spPr>
          <a:xfrm>
            <a:off x="51544" y="766452"/>
            <a:ext cx="8975922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DE5141"/>
                </a:solidFill>
              </a:rPr>
              <a:t>National Training Programs</a:t>
            </a:r>
            <a:r>
              <a:rPr lang="en-US" sz="1200" dirty="0">
                <a:solidFill>
                  <a:srgbClr val="DE5141"/>
                </a:solidFill>
              </a:rPr>
              <a:t>: Rollout of comprehensive training for frontline health service providers, including community health workers, nurses, and doctors.</a:t>
            </a:r>
            <a:r>
              <a:rPr lang="es-ES" sz="1200" dirty="0">
                <a:solidFill>
                  <a:srgbClr val="DE5141"/>
                </a:solidFill>
              </a:rPr>
              <a:t> </a:t>
            </a:r>
            <a:r>
              <a:rPr lang="es-ES" sz="1200" b="1" dirty="0">
                <a:solidFill>
                  <a:schemeClr val="tx1"/>
                </a:solidFill>
              </a:rPr>
              <a:t>Programas Nacionales de Capacitación: </a:t>
            </a:r>
            <a:r>
              <a:rPr lang="es-ES" sz="1200" dirty="0">
                <a:solidFill>
                  <a:schemeClr val="tx1"/>
                </a:solidFill>
              </a:rPr>
              <a:t>Implementación de una capacitación integral para los proveedores de servicios de salud en primera línea, incluyendo a los trabajadores de salud comunitarios, enfermeras y médicos.</a:t>
            </a: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 lang="en-US" sz="1200" dirty="0">
              <a:solidFill>
                <a:srgbClr val="DE5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DE5141"/>
                </a:solidFill>
              </a:rPr>
              <a:t>Standardized Protocols</a:t>
            </a:r>
            <a:r>
              <a:rPr lang="en-US" sz="1200" dirty="0">
                <a:solidFill>
                  <a:srgbClr val="DE5141"/>
                </a:solidFill>
              </a:rPr>
              <a:t>: Implementation of consistent service delivery protocols across all healthcare facilities to ensure quality care for substance use issues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s-ES" sz="1200" b="1" dirty="0">
                <a:solidFill>
                  <a:schemeClr val="tx1"/>
                </a:solidFill>
              </a:rPr>
              <a:t>Protocolos Estandarizados</a:t>
            </a:r>
            <a:r>
              <a:rPr lang="es-ES" sz="1200" dirty="0">
                <a:solidFill>
                  <a:schemeClr val="tx1"/>
                </a:solidFill>
              </a:rPr>
              <a:t>: Implementación de protocolos consistentes de entrega de servicios en todas las instalaciones de atención médica para garantizar una atención de calidad en los problemas de uso de sustancias.</a:t>
            </a: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 lang="en-US" sz="1200" dirty="0">
              <a:solidFill>
                <a:srgbClr val="DE5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DE5141"/>
                </a:solidFill>
              </a:rPr>
              <a:t>Collaborative Network: </a:t>
            </a:r>
            <a:r>
              <a:rPr lang="en-US" sz="1200" dirty="0">
                <a:solidFill>
                  <a:srgbClr val="DE5141"/>
                </a:solidFill>
              </a:rPr>
              <a:t>Establishment of partnerships between local health departments, non-governmental organizations, and community stakeholders to create an integrated service network. </a:t>
            </a:r>
            <a:r>
              <a:rPr lang="es-ES" sz="1200" b="1" dirty="0">
                <a:solidFill>
                  <a:schemeClr val="tx1"/>
                </a:solidFill>
              </a:rPr>
              <a:t>Red Colaborativa</a:t>
            </a:r>
            <a:r>
              <a:rPr lang="es-ES" sz="1200" dirty="0">
                <a:solidFill>
                  <a:schemeClr val="tx1"/>
                </a:solidFill>
              </a:rPr>
              <a:t>: Establecimiento de asociaciones entre los departamentos de salud locales, organizaciones no gubernamentales y partes interesadas comunitarias para crear una red de servicios integrada.</a:t>
            </a: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 lang="en-US" sz="1200" dirty="0">
              <a:solidFill>
                <a:srgbClr val="DE514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DE5141"/>
                </a:solidFill>
              </a:rPr>
              <a:t>Monitoring and Evaluation: </a:t>
            </a:r>
            <a:r>
              <a:rPr lang="en-US" sz="1200" dirty="0">
                <a:solidFill>
                  <a:srgbClr val="DE5141"/>
                </a:solidFill>
              </a:rPr>
              <a:t>Development of a national system for tracking service delivery, outcomes, and quality of care, to ensure effectiveness and accountability. </a:t>
            </a:r>
            <a:r>
              <a:rPr lang="es-ES" sz="1200" b="1" dirty="0">
                <a:solidFill>
                  <a:schemeClr val="tx1"/>
                </a:solidFill>
              </a:rPr>
              <a:t>Monitoreo y Evaluación</a:t>
            </a:r>
            <a:r>
              <a:rPr lang="es-ES" sz="1200" dirty="0">
                <a:solidFill>
                  <a:schemeClr val="tx1"/>
                </a:solidFill>
              </a:rPr>
              <a:t>: Desarrollo de un sistema nacional para rastrear la entrega de servicios, resultados y calidad de la atención, para garantizar la efectividad y la responsabilidad.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DE5141"/>
                </a:solidFill>
              </a:rPr>
              <a:t>Sustainability and Policy </a:t>
            </a:r>
            <a:r>
              <a:rPr lang="en-US" sz="1200" dirty="0">
                <a:solidFill>
                  <a:srgbClr val="DE5141"/>
                </a:solidFill>
              </a:rPr>
              <a:t>Integration: Integration of the manual's guidelines into national health policies, with long-term funding and continuous improvement for sustained support. </a:t>
            </a:r>
            <a:r>
              <a:rPr lang="es-ES" sz="1200" b="1" dirty="0">
                <a:solidFill>
                  <a:schemeClr val="tx1"/>
                </a:solidFill>
              </a:rPr>
              <a:t>Sostenibilidad e Integración de Políticas: </a:t>
            </a:r>
            <a:r>
              <a:rPr lang="es-ES" sz="1200" dirty="0">
                <a:solidFill>
                  <a:schemeClr val="tx1"/>
                </a:solidFill>
              </a:rPr>
              <a:t>Integración de las pautas del manual en las políticas nacionales de salud, con financiamiento a largo plazo y mejora continua para un apoyo sostenido.</a:t>
            </a:r>
            <a:endParaRPr lang="en-BZ" sz="1200" dirty="0">
              <a:solidFill>
                <a:schemeClr val="tx1"/>
              </a:solidFill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365961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COPOLAD III es un consorcio formado por: </a:t>
            </a:r>
            <a:endParaRPr sz="800">
              <a:solidFill>
                <a:srgbClr val="595959"/>
              </a:solidFill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5950062" y="4494229"/>
            <a:ext cx="30540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95959"/>
                </a:solidFill>
              </a:rPr>
              <a:t>Socios colaboradores: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15" y="4615270"/>
            <a:ext cx="1359198" cy="56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4222" y="4580808"/>
            <a:ext cx="1048440" cy="5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6491" y="4716201"/>
            <a:ext cx="601084" cy="31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 descr="Imagen que contiene firmar, viendo, frente, gente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12653" y="4618088"/>
            <a:ext cx="1666492" cy="53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D3DF12-508C-4BA6-B51B-BD683C6AC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0C6FF5-22C4-4E37-A74E-53F2D5A36804}">
  <ds:schemaRefs>
    <ds:schemaRef ds:uri="http://purl.org/dc/dcmitype/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14feb837-75b8-4da0-839f-eb1c5ea2152d"/>
    <ds:schemaRef ds:uri="33d2ceeb-fd15-4065-892e-5be14dece4f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FB71BCA-3127-4B24-80A9-27113B9E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1434</Words>
  <Application>Microsoft Office PowerPoint</Application>
  <PresentationFormat>On-screen Show (16:9)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Simple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Mercedes Alonso Segoviano - FIIAPP</dc:creator>
  <cp:lastModifiedBy>NDACC Central Office</cp:lastModifiedBy>
  <cp:revision>6</cp:revision>
  <cp:lastPrinted>2025-03-14T17:53:34Z</cp:lastPrinted>
  <dcterms:modified xsi:type="dcterms:W3CDTF">2025-03-14T19:12:35Z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  <property fmtid="{D5CDD505-2E9C-101B-9397-08002B2CF9AE}" pid="4" name="palabrasclavesitio">
    <vt:lpwstr/>
  </property>
  <property fmtid="{D5CDD505-2E9C-101B-9397-08002B2CF9AE}" pid="5" name="palabrasclaveempresa">
    <vt:lpwstr/>
  </property>
</Properties>
</file>