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5"/>
  </p:notesMasterIdLst>
  <p:sldIdLst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AFDD0-B3E4-4B73-9FF3-E5B2A53D8988}" v="13" dt="2025-03-23T11:35:1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lonso Segoviano - FIIAPP" userId="2119bbcc-7b0b-45fd-ae80-88cf7c99f0cd" providerId="ADAL" clId="{0EBAFDD0-B3E4-4B73-9FF3-E5B2A53D8988}"/>
    <pc:docChg chg="modSld">
      <pc:chgData name="Mercedes Alonso Segoviano - FIIAPP" userId="2119bbcc-7b0b-45fd-ae80-88cf7c99f0cd" providerId="ADAL" clId="{0EBAFDD0-B3E4-4B73-9FF3-E5B2A53D8988}" dt="2025-03-23T11:35:18.594" v="21" actId="1076"/>
      <pc:docMkLst>
        <pc:docMk/>
      </pc:docMkLst>
      <pc:sldChg chg="modSp mod">
        <pc:chgData name="Mercedes Alonso Segoviano - FIIAPP" userId="2119bbcc-7b0b-45fd-ae80-88cf7c99f0cd" providerId="ADAL" clId="{0EBAFDD0-B3E4-4B73-9FF3-E5B2A53D8988}" dt="2025-03-23T11:33:40.593" v="1" actId="207"/>
        <pc:sldMkLst>
          <pc:docMk/>
          <pc:sldMk cId="0" sldId="257"/>
        </pc:sldMkLst>
        <pc:spChg chg="mod">
          <ac:chgData name="Mercedes Alonso Segoviano - FIIAPP" userId="2119bbcc-7b0b-45fd-ae80-88cf7c99f0cd" providerId="ADAL" clId="{0EBAFDD0-B3E4-4B73-9FF3-E5B2A53D8988}" dt="2025-03-23T11:33:40.593" v="1" actId="207"/>
          <ac:spMkLst>
            <pc:docMk/>
            <pc:sldMk cId="0" sldId="257"/>
            <ac:spMk id="4" creationId="{4B9C6F29-2B97-1002-D4CC-49D6EA34A345}"/>
          </ac:spMkLst>
        </pc:spChg>
        <pc:spChg chg="mod">
          <ac:chgData name="Mercedes Alonso Segoviano - FIIAPP" userId="2119bbcc-7b0b-45fd-ae80-88cf7c99f0cd" providerId="ADAL" clId="{0EBAFDD0-B3E4-4B73-9FF3-E5B2A53D8988}" dt="2025-03-23T11:33:34.541" v="0" actId="207"/>
          <ac:spMkLst>
            <pc:docMk/>
            <pc:sldMk cId="0" sldId="257"/>
            <ac:spMk id="5" creationId="{712B37A3-CFB7-91E6-AA5A-BE1DF59BCA9F}"/>
          </ac:spMkLst>
        </pc:spChg>
      </pc:sldChg>
      <pc:sldChg chg="modSp">
        <pc:chgData name="Mercedes Alonso Segoviano - FIIAPP" userId="2119bbcc-7b0b-45fd-ae80-88cf7c99f0cd" providerId="ADAL" clId="{0EBAFDD0-B3E4-4B73-9FF3-E5B2A53D8988}" dt="2025-03-23T11:33:59.232" v="6" actId="207"/>
        <pc:sldMkLst>
          <pc:docMk/>
          <pc:sldMk cId="0" sldId="262"/>
        </pc:sldMkLst>
        <pc:spChg chg="mod">
          <ac:chgData name="Mercedes Alonso Segoviano - FIIAPP" userId="2119bbcc-7b0b-45fd-ae80-88cf7c99f0cd" providerId="ADAL" clId="{0EBAFDD0-B3E4-4B73-9FF3-E5B2A53D8988}" dt="2025-03-23T11:33:47.118" v="2" actId="207"/>
          <ac:spMkLst>
            <pc:docMk/>
            <pc:sldMk cId="0" sldId="262"/>
            <ac:spMk id="18" creationId="{E2D1E1E0-84CC-EAC8-FAAE-B3A5E4F300C1}"/>
          </ac:spMkLst>
        </pc:spChg>
        <pc:spChg chg="mod">
          <ac:chgData name="Mercedes Alonso Segoviano - FIIAPP" userId="2119bbcc-7b0b-45fd-ae80-88cf7c99f0cd" providerId="ADAL" clId="{0EBAFDD0-B3E4-4B73-9FF3-E5B2A53D8988}" dt="2025-03-23T11:33:50.710" v="3" actId="207"/>
          <ac:spMkLst>
            <pc:docMk/>
            <pc:sldMk cId="0" sldId="262"/>
            <ac:spMk id="19" creationId="{4C86EF8F-E2FE-4AB8-2604-010160A7164C}"/>
          </ac:spMkLst>
        </pc:spChg>
        <pc:spChg chg="mod">
          <ac:chgData name="Mercedes Alonso Segoviano - FIIAPP" userId="2119bbcc-7b0b-45fd-ae80-88cf7c99f0cd" providerId="ADAL" clId="{0EBAFDD0-B3E4-4B73-9FF3-E5B2A53D8988}" dt="2025-03-23T11:33:52.986" v="4" actId="207"/>
          <ac:spMkLst>
            <pc:docMk/>
            <pc:sldMk cId="0" sldId="262"/>
            <ac:spMk id="20" creationId="{12F1DC48-9F5B-1807-6184-D8CE2E782294}"/>
          </ac:spMkLst>
        </pc:spChg>
        <pc:spChg chg="mod">
          <ac:chgData name="Mercedes Alonso Segoviano - FIIAPP" userId="2119bbcc-7b0b-45fd-ae80-88cf7c99f0cd" providerId="ADAL" clId="{0EBAFDD0-B3E4-4B73-9FF3-E5B2A53D8988}" dt="2025-03-23T11:33:56.063" v="5" actId="207"/>
          <ac:spMkLst>
            <pc:docMk/>
            <pc:sldMk cId="0" sldId="262"/>
            <ac:spMk id="21" creationId="{D25FE9DB-69DB-BBE7-AE02-EA5F709BFB65}"/>
          </ac:spMkLst>
        </pc:spChg>
        <pc:spChg chg="mod">
          <ac:chgData name="Mercedes Alonso Segoviano - FIIAPP" userId="2119bbcc-7b0b-45fd-ae80-88cf7c99f0cd" providerId="ADAL" clId="{0EBAFDD0-B3E4-4B73-9FF3-E5B2A53D8988}" dt="2025-03-23T11:33:59.232" v="6" actId="207"/>
          <ac:spMkLst>
            <pc:docMk/>
            <pc:sldMk cId="0" sldId="262"/>
            <ac:spMk id="22" creationId="{83B9EC99-1418-6428-99C0-C361B69F5D97}"/>
          </ac:spMkLst>
        </pc:spChg>
      </pc:sldChg>
      <pc:sldChg chg="modSp">
        <pc:chgData name="Mercedes Alonso Segoviano - FIIAPP" userId="2119bbcc-7b0b-45fd-ae80-88cf7c99f0cd" providerId="ADAL" clId="{0EBAFDD0-B3E4-4B73-9FF3-E5B2A53D8988}" dt="2025-03-23T11:34:03.912" v="7" actId="207"/>
        <pc:sldMkLst>
          <pc:docMk/>
          <pc:sldMk cId="2951323379" sldId="263"/>
        </pc:sldMkLst>
        <pc:spChg chg="mod">
          <ac:chgData name="Mercedes Alonso Segoviano - FIIAPP" userId="2119bbcc-7b0b-45fd-ae80-88cf7c99f0cd" providerId="ADAL" clId="{0EBAFDD0-B3E4-4B73-9FF3-E5B2A53D8988}" dt="2025-03-23T11:34:03.912" v="7" actId="207"/>
          <ac:spMkLst>
            <pc:docMk/>
            <pc:sldMk cId="2951323379" sldId="263"/>
            <ac:spMk id="2" creationId="{29666CCB-FBFF-A35B-F038-8FF1F514B767}"/>
          </ac:spMkLst>
        </pc:spChg>
      </pc:sldChg>
      <pc:sldChg chg="modSp">
        <pc:chgData name="Mercedes Alonso Segoviano - FIIAPP" userId="2119bbcc-7b0b-45fd-ae80-88cf7c99f0cd" providerId="ADAL" clId="{0EBAFDD0-B3E4-4B73-9FF3-E5B2A53D8988}" dt="2025-03-23T11:34:11.610" v="8" actId="207"/>
        <pc:sldMkLst>
          <pc:docMk/>
          <pc:sldMk cId="3378728369" sldId="264"/>
        </pc:sldMkLst>
        <pc:spChg chg="mod">
          <ac:chgData name="Mercedes Alonso Segoviano - FIIAPP" userId="2119bbcc-7b0b-45fd-ae80-88cf7c99f0cd" providerId="ADAL" clId="{0EBAFDD0-B3E4-4B73-9FF3-E5B2A53D8988}" dt="2025-03-23T11:34:11.610" v="8" actId="207"/>
          <ac:spMkLst>
            <pc:docMk/>
            <pc:sldMk cId="3378728369" sldId="264"/>
            <ac:spMk id="28" creationId="{E700D39D-D904-C1F5-6ADD-642BB36C7E61}"/>
          </ac:spMkLst>
        </pc:spChg>
      </pc:sldChg>
      <pc:sldChg chg="modSp mod">
        <pc:chgData name="Mercedes Alonso Segoviano - FIIAPP" userId="2119bbcc-7b0b-45fd-ae80-88cf7c99f0cd" providerId="ADAL" clId="{0EBAFDD0-B3E4-4B73-9FF3-E5B2A53D8988}" dt="2025-03-23T11:34:46.100" v="17" actId="207"/>
        <pc:sldMkLst>
          <pc:docMk/>
          <pc:sldMk cId="3067690621" sldId="265"/>
        </pc:sldMkLst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3" creationId="{73F97533-22EC-43B7-3B69-375F71B36695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4" creationId="{92B6D059-8F66-DC88-C765-103DD505EBE4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5" creationId="{0F00D3B3-AE5F-4138-D17F-568344B4F198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6" creationId="{772644E9-E2F6-6610-0870-A6C70264D376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233" creationId="{584480F3-0AAE-B903-850D-5CD787EE1AFD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234" creationId="{91C415AB-6274-2E5A-459A-BCBA274BD56B}"/>
          </ac:spMkLst>
        </pc:spChg>
        <pc:spChg chg="mod">
          <ac:chgData name="Mercedes Alonso Segoviano - FIIAPP" userId="2119bbcc-7b0b-45fd-ae80-88cf7c99f0cd" providerId="ADAL" clId="{0EBAFDD0-B3E4-4B73-9FF3-E5B2A53D8988}" dt="2025-03-23T11:34:46.100" v="17" actId="207"/>
          <ac:spMkLst>
            <pc:docMk/>
            <pc:sldMk cId="3067690621" sldId="265"/>
            <ac:spMk id="235" creationId="{0FD8F1D9-17C6-D592-9CAB-0B215ED1BA3E}"/>
          </ac:spMkLst>
        </pc:spChg>
      </pc:sldChg>
      <pc:sldChg chg="modSp">
        <pc:chgData name="Mercedes Alonso Segoviano - FIIAPP" userId="2119bbcc-7b0b-45fd-ae80-88cf7c99f0cd" providerId="ADAL" clId="{0EBAFDD0-B3E4-4B73-9FF3-E5B2A53D8988}" dt="2025-03-23T11:34:58.205" v="18" actId="207"/>
        <pc:sldMkLst>
          <pc:docMk/>
          <pc:sldMk cId="3899834788" sldId="266"/>
        </pc:sldMkLst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7" creationId="{E5C5F6A5-2E89-6CF4-8025-4403A615A74C}"/>
          </ac:spMkLst>
        </pc:spChg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8" creationId="{A149428F-6008-9AF4-D29F-CE6F804A29FE}"/>
          </ac:spMkLst>
        </pc:spChg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9" creationId="{1CF5991C-F833-611F-1999-959B5A2C828C}"/>
          </ac:spMkLst>
        </pc:spChg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10" creationId="{0C490DC1-9950-0D67-622F-787F73DC0382}"/>
          </ac:spMkLst>
        </pc:spChg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11" creationId="{08877B28-CD92-0DE8-C9E2-E71BF6EF0113}"/>
          </ac:spMkLst>
        </pc:spChg>
        <pc:spChg chg="mod">
          <ac:chgData name="Mercedes Alonso Segoviano - FIIAPP" userId="2119bbcc-7b0b-45fd-ae80-88cf7c99f0cd" providerId="ADAL" clId="{0EBAFDD0-B3E4-4B73-9FF3-E5B2A53D8988}" dt="2025-03-23T11:34:58.205" v="18" actId="207"/>
          <ac:spMkLst>
            <pc:docMk/>
            <pc:sldMk cId="3899834788" sldId="266"/>
            <ac:spMk id="241" creationId="{1F0F0F55-316E-F1A8-6956-E6036E056E58}"/>
          </ac:spMkLst>
        </pc:spChg>
        <pc:picChg chg="mod">
          <ac:chgData name="Mercedes Alonso Segoviano - FIIAPP" userId="2119bbcc-7b0b-45fd-ae80-88cf7c99f0cd" providerId="ADAL" clId="{0EBAFDD0-B3E4-4B73-9FF3-E5B2A53D8988}" dt="2025-03-23T11:34:58.205" v="18" actId="207"/>
          <ac:picMkLst>
            <pc:docMk/>
            <pc:sldMk cId="3899834788" sldId="266"/>
            <ac:picMk id="246" creationId="{5B59C0C7-F352-1E35-C6CA-81BF994CE651}"/>
          </ac:picMkLst>
        </pc:picChg>
        <pc:picChg chg="mod">
          <ac:chgData name="Mercedes Alonso Segoviano - FIIAPP" userId="2119bbcc-7b0b-45fd-ae80-88cf7c99f0cd" providerId="ADAL" clId="{0EBAFDD0-B3E4-4B73-9FF3-E5B2A53D8988}" dt="2025-03-23T11:34:58.205" v="18" actId="207"/>
          <ac:picMkLst>
            <pc:docMk/>
            <pc:sldMk cId="3899834788" sldId="266"/>
            <ac:picMk id="247" creationId="{EAFF2387-A033-8F72-5379-6C2D20C527AF}"/>
          </ac:picMkLst>
        </pc:picChg>
      </pc:sldChg>
      <pc:sldChg chg="modSp">
        <pc:chgData name="Mercedes Alonso Segoviano - FIIAPP" userId="2119bbcc-7b0b-45fd-ae80-88cf7c99f0cd" providerId="ADAL" clId="{0EBAFDD0-B3E4-4B73-9FF3-E5B2A53D8988}" dt="2025-03-23T11:35:18.594" v="21" actId="1076"/>
        <pc:sldMkLst>
          <pc:docMk/>
          <pc:sldMk cId="4062459056" sldId="267"/>
        </pc:sldMkLst>
        <pc:spChg chg="mod">
          <ac:chgData name="Mercedes Alonso Segoviano - FIIAPP" userId="2119bbcc-7b0b-45fd-ae80-88cf7c99f0cd" providerId="ADAL" clId="{0EBAFDD0-B3E4-4B73-9FF3-E5B2A53D8988}" dt="2025-03-23T11:35:07.856" v="19" actId="207"/>
          <ac:spMkLst>
            <pc:docMk/>
            <pc:sldMk cId="4062459056" sldId="267"/>
            <ac:spMk id="2" creationId="{8F80328D-0271-F36E-373F-35BEFC307A3D}"/>
          </ac:spMkLst>
        </pc:spChg>
        <pc:spChg chg="mod">
          <ac:chgData name="Mercedes Alonso Segoviano - FIIAPP" userId="2119bbcc-7b0b-45fd-ae80-88cf7c99f0cd" providerId="ADAL" clId="{0EBAFDD0-B3E4-4B73-9FF3-E5B2A53D8988}" dt="2025-03-23T11:35:07.856" v="19" actId="207"/>
          <ac:spMkLst>
            <pc:docMk/>
            <pc:sldMk cId="4062459056" sldId="267"/>
            <ac:spMk id="3" creationId="{291A8490-2DFE-879F-82B3-BC911976FC27}"/>
          </ac:spMkLst>
        </pc:spChg>
        <pc:spChg chg="mod">
          <ac:chgData name="Mercedes Alonso Segoviano - FIIAPP" userId="2119bbcc-7b0b-45fd-ae80-88cf7c99f0cd" providerId="ADAL" clId="{0EBAFDD0-B3E4-4B73-9FF3-E5B2A53D8988}" dt="2025-03-23T11:35:18.594" v="21" actId="1076"/>
          <ac:spMkLst>
            <pc:docMk/>
            <pc:sldMk cId="4062459056" sldId="267"/>
            <ac:spMk id="4" creationId="{4BCD2D45-3194-0CEB-813F-B9C4CB2C16A8}"/>
          </ac:spMkLst>
        </pc:spChg>
        <pc:cxnChg chg="mod">
          <ac:chgData name="Mercedes Alonso Segoviano - FIIAPP" userId="2119bbcc-7b0b-45fd-ae80-88cf7c99f0cd" providerId="ADAL" clId="{0EBAFDD0-B3E4-4B73-9FF3-E5B2A53D8988}" dt="2025-03-23T11:35:07.856" v="19" actId="207"/>
          <ac:cxnSpMkLst>
            <pc:docMk/>
            <pc:sldMk cId="4062459056" sldId="267"/>
            <ac:cxnSpMk id="258" creationId="{032F9BAA-D866-DDC4-F561-5BB4C76ED94D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1T01:43:47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626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11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2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Intersectorialidad </a:t>
            </a:r>
            <a:r>
              <a:rPr lang="es-UY" dirty="0" err="1"/>
              <a:t>Interistitucionalidad</a:t>
            </a:r>
            <a:r>
              <a:rPr lang="es-UY" dirty="0"/>
              <a:t> OSC Vecindad </a:t>
            </a:r>
            <a:endParaRPr dirty="0"/>
          </a:p>
        </p:txBody>
      </p:sp>
      <p:sp>
        <p:nvSpPr>
          <p:cNvPr id="250" name="Google Shape;250;g2d9491e1ae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Por qué es necesario una </a:t>
            </a:r>
            <a:r>
              <a:rPr lang="es-UY" dirty="0" err="1"/>
              <a:t>PPdeD</a:t>
            </a:r>
            <a:r>
              <a:rPr lang="es-UY" dirty="0"/>
              <a:t> con perspectiva de género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Interseccionalidad </a:t>
            </a:r>
          </a:p>
        </p:txBody>
      </p:sp>
      <p:sp>
        <p:nvSpPr>
          <p:cNvPr id="250" name="Google Shape;250;g2d9491e1ae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51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6D090A69-ACAE-2477-435F-AF6AD6F8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>
            <a:extLst>
              <a:ext uri="{FF2B5EF4-FFF2-40B4-BE49-F238E27FC236}">
                <a16:creationId xmlns:a16="http://schemas.microsoft.com/office/drawing/2014/main" id="{04EF0652-0C3D-3DD2-66FD-10514E33ED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Por qué es necesario una </a:t>
            </a:r>
            <a:r>
              <a:rPr lang="es-UY" dirty="0" err="1"/>
              <a:t>PPdeD</a:t>
            </a:r>
            <a:r>
              <a:rPr lang="es-UY" dirty="0"/>
              <a:t> con perspectiva de género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Interseccionalidad </a:t>
            </a:r>
          </a:p>
        </p:txBody>
      </p:sp>
      <p:sp>
        <p:nvSpPr>
          <p:cNvPr id="250" name="Google Shape;250;g2d9491e1ae2_0_669:notes">
            <a:extLst>
              <a:ext uri="{FF2B5EF4-FFF2-40B4-BE49-F238E27FC236}">
                <a16:creationId xmlns:a16="http://schemas.microsoft.com/office/drawing/2014/main" id="{8ED95D76-51D0-F5EB-4659-613F3E7DCC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59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5B242C51-3A6D-D801-A8F5-9157AE0A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9491e1ae2_0_648:notes">
            <a:extLst>
              <a:ext uri="{FF2B5EF4-FFF2-40B4-BE49-F238E27FC236}">
                <a16:creationId xmlns:a16="http://schemas.microsoft.com/office/drawing/2014/main" id="{D90D6CB0-8094-A295-98A7-C660299624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d9491e1ae2_0_648:notes">
            <a:extLst>
              <a:ext uri="{FF2B5EF4-FFF2-40B4-BE49-F238E27FC236}">
                <a16:creationId xmlns:a16="http://schemas.microsoft.com/office/drawing/2014/main" id="{3F5385C1-0AAB-3EEF-3E34-FB302E238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87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D5A82EDF-8326-F76B-5A0A-C6E1B7741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9491e1ae2_0_648:notes">
            <a:extLst>
              <a:ext uri="{FF2B5EF4-FFF2-40B4-BE49-F238E27FC236}">
                <a16:creationId xmlns:a16="http://schemas.microsoft.com/office/drawing/2014/main" id="{65B5F0FC-6D80-87D5-1AE8-7D80E83F0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d9491e1ae2_0_648:notes">
            <a:extLst>
              <a:ext uri="{FF2B5EF4-FFF2-40B4-BE49-F238E27FC236}">
                <a16:creationId xmlns:a16="http://schemas.microsoft.com/office/drawing/2014/main" id="{B5F1FD85-0C5F-668D-7ABB-83F3F806D7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29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FD57B254-7439-AEDA-8C47-C9BCFD5E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>
            <a:extLst>
              <a:ext uri="{FF2B5EF4-FFF2-40B4-BE49-F238E27FC236}">
                <a16:creationId xmlns:a16="http://schemas.microsoft.com/office/drawing/2014/main" id="{766DA98E-DEFD-A52E-2880-F93C433919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Por qué es necesario una </a:t>
            </a:r>
            <a:r>
              <a:rPr lang="es-UY" dirty="0" err="1"/>
              <a:t>PPdeD</a:t>
            </a:r>
            <a:r>
              <a:rPr lang="es-UY" dirty="0"/>
              <a:t> con perspectiva de género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Interseccionalidad </a:t>
            </a:r>
          </a:p>
        </p:txBody>
      </p:sp>
      <p:sp>
        <p:nvSpPr>
          <p:cNvPr id="250" name="Google Shape;250;g2d9491e1ae2_0_669:notes">
            <a:extLst>
              <a:ext uri="{FF2B5EF4-FFF2-40B4-BE49-F238E27FC236}">
                <a16:creationId xmlns:a16="http://schemas.microsoft.com/office/drawing/2014/main" id="{B09A5CED-AA94-9827-7B1A-F0B63F89C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95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1E8E07B8-862C-D927-F89B-F74DA12AC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>
            <a:extLst>
              <a:ext uri="{FF2B5EF4-FFF2-40B4-BE49-F238E27FC236}">
                <a16:creationId xmlns:a16="http://schemas.microsoft.com/office/drawing/2014/main" id="{97CD87DF-980D-43A5-231D-03F11D770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Por qué es necesario una </a:t>
            </a:r>
            <a:r>
              <a:rPr lang="es-UY" dirty="0" err="1"/>
              <a:t>PPdeD</a:t>
            </a:r>
            <a:r>
              <a:rPr lang="es-UY" dirty="0"/>
              <a:t> con perspectiva de género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Y" dirty="0"/>
              <a:t>Interseccionalidad </a:t>
            </a:r>
          </a:p>
        </p:txBody>
      </p:sp>
      <p:sp>
        <p:nvSpPr>
          <p:cNvPr id="250" name="Google Shape;250;g2d9491e1ae2_0_669:notes">
            <a:extLst>
              <a:ext uri="{FF2B5EF4-FFF2-40B4-BE49-F238E27FC236}">
                <a16:creationId xmlns:a16="http://schemas.microsoft.com/office/drawing/2014/main" id="{3DF5A480-2F77-6D85-73D8-C55A9E52C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78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customXml" Target="../ink/ink1.xml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satahides@presidencia.gub.uy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mailto:jnd@presidencia.gub.uy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941512"/>
            <a:ext cx="9144000" cy="32772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6975" y="1242388"/>
            <a:ext cx="5003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Abordaje de las vulnerabilidades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relacionadas con las drogas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en el territorio.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875" y="-180787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t="23015" r="19723" b="13266"/>
          <a:stretch/>
        </p:blipFill>
        <p:spPr>
          <a:xfrm>
            <a:off x="4572000" y="941500"/>
            <a:ext cx="4571999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50" y="4337076"/>
            <a:ext cx="2078356" cy="8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3666" y="4388962"/>
            <a:ext cx="131994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6069" y="4567876"/>
            <a:ext cx="745504" cy="38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46575" y="42574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COPOLAD III es un consorcio formado por: 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915675" y="42842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Socios colaboradores:</a:t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139" name="Google Shape;139;p25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9742" y="4506950"/>
            <a:ext cx="1642010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352651" y="3327236"/>
            <a:ext cx="40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Puerto España (Trinidad y Tobago)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44517" y="3603868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al 27 de marzo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129746" y="3345467"/>
            <a:ext cx="272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March, 25th - 27th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129746" y="3161478"/>
            <a:ext cx="445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i="1" dirty="0">
                <a:solidFill>
                  <a:srgbClr val="FFFFFF"/>
                </a:solidFill>
              </a:rPr>
              <a:t>Port of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i="1" dirty="0">
                <a:solidFill>
                  <a:srgbClr val="FFFFFF"/>
                </a:solidFill>
              </a:rPr>
              <a:t>Spain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(Trinidad and Tobago)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129742" y="2482432"/>
            <a:ext cx="60423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Addressing drug-related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vulnerabilities in the territory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4619268" y="1203282"/>
            <a:ext cx="3985889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lang="es" b="1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lang="es" b="1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DE5141"/>
                </a:solidFill>
              </a:rPr>
              <a:t>Mujeres e Identidades de género diverso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lang="es" b="1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lang="es" b="1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" b="1" dirty="0">
                <a:solidFill>
                  <a:srgbClr val="DE5141"/>
                </a:solidFill>
              </a:rPr>
              <a:t> </a:t>
            </a:r>
            <a:endParaRPr sz="1100" dirty="0">
              <a:solidFill>
                <a:srgbClr val="DE5141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619268" y="2558040"/>
            <a:ext cx="37017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/>
              <a:t>Centro</a:t>
            </a:r>
            <a:r>
              <a:rPr lang="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atención de base comunitaria para mujeres y personas de género diverso consumidoras de drogas</a:t>
            </a:r>
            <a:endParaRPr sz="1100" dirty="0"/>
          </a:p>
        </p:txBody>
      </p:sp>
      <p:sp>
        <p:nvSpPr>
          <p:cNvPr id="151" name="Google Shape;151;p26"/>
          <p:cNvSpPr txBox="1"/>
          <p:nvPr/>
        </p:nvSpPr>
        <p:spPr>
          <a:xfrm>
            <a:off x="6612212" y="3946577"/>
            <a:ext cx="4095300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UY" sz="1100" dirty="0"/>
              <a:t>Junta Nacional de Drogas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UY" sz="1100" dirty="0"/>
              <a:t>Uruguay, Presidencia de la República</a:t>
            </a:r>
            <a:endParaRPr sz="1100" dirty="0"/>
          </a:p>
        </p:txBody>
      </p:sp>
      <p:sp>
        <p:nvSpPr>
          <p:cNvPr id="152" name="Google Shape;152;p26"/>
          <p:cNvSpPr/>
          <p:nvPr/>
        </p:nvSpPr>
        <p:spPr>
          <a:xfrm>
            <a:off x="0" y="-829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7119257" y="0"/>
            <a:ext cx="2024743" cy="1175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4"/>
          <a:stretch/>
        </p:blipFill>
        <p:spPr>
          <a:xfrm>
            <a:off x="1081901" y="2436167"/>
            <a:ext cx="2649178" cy="6678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9C6F29-2B97-1002-D4CC-49D6EA34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79" y="1975303"/>
            <a:ext cx="4572000" cy="19621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Diverse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Identities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B37A3-CFB7-91E6-AA5A-BE1DF59B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79" y="3371583"/>
            <a:ext cx="3659612" cy="3501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Community-based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care center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users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556697" y="2369320"/>
            <a:ext cx="3401100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Presidencia Uruguay - Junta Nacional de Drogas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Secretaría Nacional de Drogas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Juntas Departamentales de Drogas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Juntas Locales de Drogas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" sz="1200" dirty="0"/>
          </a:p>
        </p:txBody>
      </p:sp>
      <p:sp>
        <p:nvSpPr>
          <p:cNvPr id="256" name="Google Shape;256;p31"/>
          <p:cNvSpPr txBox="1"/>
          <p:nvPr/>
        </p:nvSpPr>
        <p:spPr>
          <a:xfrm>
            <a:off x="556697" y="1753020"/>
            <a:ext cx="34011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dirty="0">
                <a:solidFill>
                  <a:srgbClr val="DE51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Institucional </a:t>
            </a:r>
            <a:endParaRPr sz="1100" dirty="0">
              <a:solidFill>
                <a:srgbClr val="DE51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31"/>
          <p:cNvSpPr txBox="1"/>
          <p:nvPr/>
        </p:nvSpPr>
        <p:spPr>
          <a:xfrm>
            <a:off x="10662502" y="3574594"/>
            <a:ext cx="984529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1100" dirty="0">
              <a:solidFill>
                <a:srgbClr val="DE5141"/>
              </a:solidFill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AAC7F0F2-A5F7-B783-3E19-321AB13E36CF}"/>
              </a:ext>
            </a:extLst>
          </p:cNvPr>
          <p:cNvSpPr/>
          <p:nvPr/>
        </p:nvSpPr>
        <p:spPr>
          <a:xfrm>
            <a:off x="2091049" y="2890377"/>
            <a:ext cx="59209" cy="1679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362CE365-A7E4-BFA7-1758-9B291B9A5FB4}"/>
              </a:ext>
            </a:extLst>
          </p:cNvPr>
          <p:cNvSpPr/>
          <p:nvPr/>
        </p:nvSpPr>
        <p:spPr>
          <a:xfrm>
            <a:off x="2104539" y="3449069"/>
            <a:ext cx="45719" cy="1707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FAD8819E-BE87-9558-72BB-FF8D9B8021FD}"/>
              </a:ext>
            </a:extLst>
          </p:cNvPr>
          <p:cNvSpPr/>
          <p:nvPr/>
        </p:nvSpPr>
        <p:spPr>
          <a:xfrm>
            <a:off x="2078765" y="3995707"/>
            <a:ext cx="59209" cy="1679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EC4E84E6-6123-5ABA-4785-9703834111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4764" y="3034321"/>
            <a:ext cx="661398" cy="2641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250C0179-434B-5428-416F-BE1191F00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60031" y="3983795"/>
            <a:ext cx="357121" cy="2383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CEFED22F-9340-D3BA-F249-5C1D45CE5719}"/>
              </a:ext>
            </a:extLst>
          </p:cNvPr>
          <p:cNvCxnSpPr/>
          <p:nvPr/>
        </p:nvCxnSpPr>
        <p:spPr>
          <a:xfrm rot="16200000" flipV="1">
            <a:off x="3008478" y="3351262"/>
            <a:ext cx="341404" cy="3213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CFB289E0-8871-A8FB-F81C-84C3D639B69B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07262" y="2860544"/>
            <a:ext cx="300432" cy="2507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>
            <a:extLst>
              <a:ext uri="{FF2B5EF4-FFF2-40B4-BE49-F238E27FC236}">
                <a16:creationId xmlns:a16="http://schemas.microsoft.com/office/drawing/2014/main" id="{E2D1E1E0-84CC-EAC8-FAAE-B3A5E4F3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90" y="1798882"/>
            <a:ext cx="2646947" cy="30393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2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Institutional</a:t>
            </a:r>
            <a:r>
              <a:rPr kumimoji="0" lang="es-UY" altLang="es-UY" sz="2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 Framework</a:t>
            </a:r>
            <a:r>
              <a:rPr kumimoji="0" lang="es-UY" altLang="es-UY" sz="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es-UY" altLang="es-UY" sz="1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4C86EF8F-E2FE-4AB8-2604-010160A7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425" y="2530511"/>
            <a:ext cx="2768374" cy="1654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Uruguay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Presidency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2F1DC48-9F5B-1807-6184-D8CE2E78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314" y="3094772"/>
            <a:ext cx="1729140" cy="1654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25FE9DB-69DB-BBE7-AE02-EA5F709B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315" y="3605782"/>
            <a:ext cx="1729140" cy="1654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Departmental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83B9EC99-1418-6428-99C0-C361B69F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94" y="4137692"/>
            <a:ext cx="1227541" cy="1654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Drug Boards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138793" y="2260050"/>
            <a:ext cx="421276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políticas de drogas, sus planes y programas tienen un impacto diferente entre los distintos grupos poblacionales y colectivos y si no se abordan desde  la interseccionalidad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desde </a:t>
            </a:r>
            <a:r>
              <a:rPr lang="es-ES" sz="1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 particularidades, tienden a reproducir y profundizar las  desigualdades existentes en la sociedad.</a:t>
            </a:r>
            <a:endParaRPr sz="1600" dirty="0"/>
          </a:p>
        </p:txBody>
      </p:sp>
      <p:sp>
        <p:nvSpPr>
          <p:cNvPr id="256" name="Google Shape;256;p31"/>
          <p:cNvSpPr txBox="1"/>
          <p:nvPr/>
        </p:nvSpPr>
        <p:spPr>
          <a:xfrm>
            <a:off x="564756" y="1578084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UY" sz="24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" sz="24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nfoque de Género </a:t>
            </a:r>
            <a:endParaRPr sz="1100" dirty="0">
              <a:solidFill>
                <a:srgbClr val="DE5141"/>
              </a:solidFill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1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666CCB-FBFF-A35B-F038-8FF1F514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911" y="2319955"/>
            <a:ext cx="3812751" cy="1458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intersectionality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particularities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reproduce and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deepen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inequalities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24CB73-8CAA-B0EC-B580-D2AF52CE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37" y="1611765"/>
            <a:ext cx="2957497" cy="3501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Gender</a:t>
            </a:r>
            <a:r>
              <a:rPr kumimoji="0" lang="es-UY" altLang="es-UY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s-UY" altLang="es-UY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Approach</a:t>
            </a:r>
            <a:r>
              <a:rPr kumimoji="0" lang="es-UY" altLang="es-UY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3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>
          <a:extLst>
            <a:ext uri="{FF2B5EF4-FFF2-40B4-BE49-F238E27FC236}">
              <a16:creationId xmlns:a16="http://schemas.microsoft.com/office/drawing/2014/main" id="{FA77618A-2EC0-7BA7-15B2-44662F29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>
            <a:extLst>
              <a:ext uri="{FF2B5EF4-FFF2-40B4-BE49-F238E27FC236}">
                <a16:creationId xmlns:a16="http://schemas.microsoft.com/office/drawing/2014/main" id="{D2710E17-9DC7-D4B2-4850-74D2A69DDB52}"/>
              </a:ext>
            </a:extLst>
          </p:cNvPr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UY" sz="1800" b="0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  </a:t>
            </a:r>
            <a:r>
              <a:rPr lang="es-UY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Por  qué es necesario diseñar políticas públicas (de drogas)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UY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  para mujeres y personas de género diverso?</a:t>
            </a:r>
            <a:endParaRPr sz="1800" b="1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>
            <a:extLst>
              <a:ext uri="{FF2B5EF4-FFF2-40B4-BE49-F238E27FC236}">
                <a16:creationId xmlns:a16="http://schemas.microsoft.com/office/drawing/2014/main" id="{F04CB081-4648-7718-07FA-E4BD67646688}"/>
              </a:ext>
            </a:extLst>
          </p:cNvPr>
          <p:cNvSpPr txBox="1"/>
          <p:nvPr/>
        </p:nvSpPr>
        <p:spPr>
          <a:xfrm>
            <a:off x="1221631" y="1241445"/>
            <a:ext cx="2709149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UY" sz="20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" sz="20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nfoque de Género </a:t>
            </a:r>
            <a:endParaRPr sz="2000" dirty="0">
              <a:solidFill>
                <a:srgbClr val="DE5141"/>
              </a:solidFill>
            </a:endParaRPr>
          </a:p>
        </p:txBody>
      </p:sp>
      <p:pic>
        <p:nvPicPr>
          <p:cNvPr id="257" name="Google Shape;257;p31">
            <a:extLst>
              <a:ext uri="{FF2B5EF4-FFF2-40B4-BE49-F238E27FC236}">
                <a16:creationId xmlns:a16="http://schemas.microsoft.com/office/drawing/2014/main" id="{AE1C5616-EA20-EB35-A689-8FDFAA25B5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7026442" y="0"/>
            <a:ext cx="2149252" cy="2297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>
            <a:extLst>
              <a:ext uri="{FF2B5EF4-FFF2-40B4-BE49-F238E27FC236}">
                <a16:creationId xmlns:a16="http://schemas.microsoft.com/office/drawing/2014/main" id="{C51D01DB-D7BA-321E-CDD3-6D1A621BCF5F}"/>
              </a:ext>
            </a:extLst>
          </p:cNvPr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1">
            <a:extLst>
              <a:ext uri="{FF2B5EF4-FFF2-40B4-BE49-F238E27FC236}">
                <a16:creationId xmlns:a16="http://schemas.microsoft.com/office/drawing/2014/main" id="{B308DCF0-2EF6-E3BC-7167-6C428A9FC3E5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rgbClr val="595959"/>
                </a:solidFill>
              </a:rPr>
              <a:t>COPOLAD III es un consorcio formado por: </a:t>
            </a:r>
            <a:endParaRPr sz="800" dirty="0">
              <a:solidFill>
                <a:srgbClr val="595959"/>
              </a:solidFill>
            </a:endParaRPr>
          </a:p>
        </p:txBody>
      </p:sp>
      <p:sp>
        <p:nvSpPr>
          <p:cNvPr id="263" name="Google Shape;263;p31">
            <a:extLst>
              <a:ext uri="{FF2B5EF4-FFF2-40B4-BE49-F238E27FC236}">
                <a16:creationId xmlns:a16="http://schemas.microsoft.com/office/drawing/2014/main" id="{4167F0E2-E92E-9BE5-0DDD-ADACC079B68A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>
            <a:extLst>
              <a:ext uri="{FF2B5EF4-FFF2-40B4-BE49-F238E27FC236}">
                <a16:creationId xmlns:a16="http://schemas.microsoft.com/office/drawing/2014/main" id="{10CACEB6-0E0C-20E7-06DE-C4A6BDBEAA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>
            <a:extLst>
              <a:ext uri="{FF2B5EF4-FFF2-40B4-BE49-F238E27FC236}">
                <a16:creationId xmlns:a16="http://schemas.microsoft.com/office/drawing/2014/main" id="{F89C8817-4CFC-5238-3CB9-B66391CDD0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>
            <a:extLst>
              <a:ext uri="{FF2B5EF4-FFF2-40B4-BE49-F238E27FC236}">
                <a16:creationId xmlns:a16="http://schemas.microsoft.com/office/drawing/2014/main" id="{EE7EF74A-27F6-967F-58C8-4A67417696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>
            <a:extLst>
              <a:ext uri="{FF2B5EF4-FFF2-40B4-BE49-F238E27FC236}">
                <a16:creationId xmlns:a16="http://schemas.microsoft.com/office/drawing/2014/main" id="{719C6D9B-B4A9-0199-0974-F82A8A12FC2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>
            <a:extLst>
              <a:ext uri="{FF2B5EF4-FFF2-40B4-BE49-F238E27FC236}">
                <a16:creationId xmlns:a16="http://schemas.microsoft.com/office/drawing/2014/main" id="{0C191FC5-124B-3218-A3D3-D89E797FF28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BE36D80D-6183-D1C1-3593-476A1A44C75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98EDD3D9-2BE0-1FC3-727D-B1E51E000F15}"/>
                  </a:ext>
                </a:extLst>
              </p14:cNvPr>
              <p14:cNvContentPartPr/>
              <p14:nvPr/>
            </p14:nvContentPartPr>
            <p14:xfrm>
              <a:off x="10090993" y="1338583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98EDD3D9-2BE0-1FC3-727D-B1E51E000F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84873" y="133246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60B1CC-B9A7-301D-5144-FA6B99461B27}"/>
              </a:ext>
            </a:extLst>
          </p:cNvPr>
          <p:cNvSpPr/>
          <p:nvPr/>
        </p:nvSpPr>
        <p:spPr>
          <a:xfrm>
            <a:off x="412955" y="2218157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migrantes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1366D4A-E1D8-678A-3C96-CACF8145BBEC}"/>
              </a:ext>
            </a:extLst>
          </p:cNvPr>
          <p:cNvSpPr/>
          <p:nvPr/>
        </p:nvSpPr>
        <p:spPr>
          <a:xfrm rot="621169">
            <a:off x="1559632" y="2694267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pobreza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6045D72-5C50-8D83-F7EB-831CB7132293}"/>
              </a:ext>
            </a:extLst>
          </p:cNvPr>
          <p:cNvSpPr/>
          <p:nvPr/>
        </p:nvSpPr>
        <p:spPr>
          <a:xfrm>
            <a:off x="398765" y="3230308"/>
            <a:ext cx="1359197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señalamiento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2957365-E0A6-B7EE-1AEE-6438A94D6206}"/>
              </a:ext>
            </a:extLst>
          </p:cNvPr>
          <p:cNvSpPr/>
          <p:nvPr/>
        </p:nvSpPr>
        <p:spPr>
          <a:xfrm rot="1125062">
            <a:off x="-2783" y="3826316"/>
            <a:ext cx="1635997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Perdida de la patria potestad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6F74408-D612-3C30-8778-5AD0FFC17091}"/>
              </a:ext>
            </a:extLst>
          </p:cNvPr>
          <p:cNvSpPr/>
          <p:nvPr/>
        </p:nvSpPr>
        <p:spPr>
          <a:xfrm rot="258215">
            <a:off x="2873735" y="3522926"/>
            <a:ext cx="1428233" cy="353593"/>
          </a:xfrm>
          <a:prstGeom prst="roundRect">
            <a:avLst>
              <a:gd name="adj" fmla="val 999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Privación de libertad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6161B58-C86C-84AC-07DD-2B65210071AA}"/>
              </a:ext>
            </a:extLst>
          </p:cNvPr>
          <p:cNvSpPr/>
          <p:nvPr/>
        </p:nvSpPr>
        <p:spPr>
          <a:xfrm rot="20525724">
            <a:off x="1815372" y="3603082"/>
            <a:ext cx="1177363" cy="6010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Explotación sexual y trata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4CAA57-3949-7E0A-3E1B-8B49B500CE04}"/>
              </a:ext>
            </a:extLst>
          </p:cNvPr>
          <p:cNvSpPr/>
          <p:nvPr/>
        </p:nvSpPr>
        <p:spPr>
          <a:xfrm rot="1145150">
            <a:off x="2672906" y="2735626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calle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4A9BD90-3344-10CA-BEA3-8E23196337AC}"/>
              </a:ext>
            </a:extLst>
          </p:cNvPr>
          <p:cNvSpPr/>
          <p:nvPr/>
        </p:nvSpPr>
        <p:spPr>
          <a:xfrm>
            <a:off x="1626075" y="3017396"/>
            <a:ext cx="1226924" cy="5166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ESTIGMA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C865A40-D457-F443-8238-C76DA0688307}"/>
              </a:ext>
            </a:extLst>
          </p:cNvPr>
          <p:cNvSpPr/>
          <p:nvPr/>
        </p:nvSpPr>
        <p:spPr>
          <a:xfrm rot="1964135">
            <a:off x="953432" y="3811690"/>
            <a:ext cx="1428233" cy="353593"/>
          </a:xfrm>
          <a:prstGeom prst="roundRect">
            <a:avLst>
              <a:gd name="adj" fmla="val 999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Identidades</a:t>
            </a:r>
          </a:p>
          <a:p>
            <a:pPr algn="ctr"/>
            <a:r>
              <a:rPr lang="es-UY" dirty="0" err="1"/>
              <a:t>hormonización</a:t>
            </a:r>
            <a:endParaRPr lang="es-UY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A0EADF8E-8719-FADD-5F3A-6DA3E50B9E4F}"/>
              </a:ext>
            </a:extLst>
          </p:cNvPr>
          <p:cNvSpPr/>
          <p:nvPr/>
        </p:nvSpPr>
        <p:spPr>
          <a:xfrm rot="20558799">
            <a:off x="2864607" y="2995053"/>
            <a:ext cx="1389071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medicalización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39F6A47-EECE-592F-846B-D8B9732C8AD1}"/>
              </a:ext>
            </a:extLst>
          </p:cNvPr>
          <p:cNvSpPr/>
          <p:nvPr/>
        </p:nvSpPr>
        <p:spPr>
          <a:xfrm rot="1145150">
            <a:off x="158989" y="2744355"/>
            <a:ext cx="1432645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enfermedades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C4492EF-1F9F-59CC-E8E2-51F25736941D}"/>
              </a:ext>
            </a:extLst>
          </p:cNvPr>
          <p:cNvSpPr/>
          <p:nvPr/>
        </p:nvSpPr>
        <p:spPr>
          <a:xfrm rot="1043592">
            <a:off x="2411126" y="1966855"/>
            <a:ext cx="1511523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Mercado ilícito 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B86C9FA-D7D0-6D79-FC0E-CCF33AF32366}"/>
              </a:ext>
            </a:extLst>
          </p:cNvPr>
          <p:cNvSpPr/>
          <p:nvPr/>
        </p:nvSpPr>
        <p:spPr>
          <a:xfrm rot="20734777">
            <a:off x="1678328" y="2259222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Expulsión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A0D41CE-CE1B-DCB8-61A1-BA60036438D8}"/>
              </a:ext>
            </a:extLst>
          </p:cNvPr>
          <p:cNvSpPr/>
          <p:nvPr/>
        </p:nvSpPr>
        <p:spPr>
          <a:xfrm rot="617983">
            <a:off x="3091408" y="2391884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Trabajo </a:t>
            </a:r>
            <a:r>
              <a:rPr lang="es-UY" dirty="0" err="1"/>
              <a:t>sexula</a:t>
            </a:r>
            <a:endParaRPr lang="es-UY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BB9915C-BC06-2CB9-63A0-15514C4C66FA}"/>
              </a:ext>
            </a:extLst>
          </p:cNvPr>
          <p:cNvSpPr/>
          <p:nvPr/>
        </p:nvSpPr>
        <p:spPr>
          <a:xfrm rot="21376650">
            <a:off x="1294317" y="1848469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exposición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1240FEC-F8C7-E99B-DC94-D4A4760608A4}"/>
              </a:ext>
            </a:extLst>
          </p:cNvPr>
          <p:cNvSpPr/>
          <p:nvPr/>
        </p:nvSpPr>
        <p:spPr>
          <a:xfrm>
            <a:off x="2794079" y="4178834"/>
            <a:ext cx="1694222" cy="3398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Infancias y adolescencias a cargo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13CCE2A-2CF0-E4E2-3B9F-D3622DDDA21F}"/>
              </a:ext>
            </a:extLst>
          </p:cNvPr>
          <p:cNvSpPr/>
          <p:nvPr/>
        </p:nvSpPr>
        <p:spPr>
          <a:xfrm rot="19558777">
            <a:off x="14399" y="1938273"/>
            <a:ext cx="1091379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ciclos 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BBA003A-B9F5-0C17-A69F-29C4AC1A0244}"/>
              </a:ext>
            </a:extLst>
          </p:cNvPr>
          <p:cNvSpPr/>
          <p:nvPr/>
        </p:nvSpPr>
        <p:spPr>
          <a:xfrm rot="20641761">
            <a:off x="93036" y="4188658"/>
            <a:ext cx="678518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dirty="0"/>
              <a:t>Carga mental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5CA4CA4-743E-B154-6B33-0E5DB1A8655D}"/>
              </a:ext>
            </a:extLst>
          </p:cNvPr>
          <p:cNvSpPr/>
          <p:nvPr/>
        </p:nvSpPr>
        <p:spPr>
          <a:xfrm>
            <a:off x="3591521" y="1793068"/>
            <a:ext cx="678518" cy="3535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100" dirty="0"/>
              <a:t>Carga social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E700D39D-D904-C1F5-6ADD-642BB36C7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228" y="1092615"/>
            <a:ext cx="3862658" cy="41165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kumimoji="0" lang="es-UY" altLang="es-UY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kumimoji="0" lang="es-UY" altLang="es-UY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2A4B96C4-48B0-F33C-2FF9-328B9E39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660" y="1592868"/>
            <a:ext cx="2030931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Gender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Approach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260DBACD-C9E8-CFA3-FB59-97751CB1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34" y="2054983"/>
            <a:ext cx="1368237" cy="23506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migrants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Cycles</a:t>
            </a:r>
            <a:endParaRPr kumimoji="0" lang="es-UY" altLang="es-UY" sz="11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medicalization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expulsion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crime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parental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illegal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deprivation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liberty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load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burden</a:t>
            </a:r>
            <a:endParaRPr kumimoji="0" lang="es-UY" altLang="es-UY" sz="11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kumimoji="0" lang="es-UY" altLang="es-UY" sz="11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E7E9F41-3491-1902-6567-F5EAF7E0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038" y="2409019"/>
            <a:ext cx="1722738" cy="2269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STIGMA 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DF56A8F-34A9-E0D6-2767-4D8A0CDB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038" y="3701262"/>
            <a:ext cx="2148532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kumimoji="0" lang="es-UY" altLang="es-UY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adolescence</a:t>
            </a:r>
            <a:r>
              <a:rPr kumimoji="0" lang="es-UY" altLang="es-UY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s-UY" altLang="es-UY" sz="1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kumimoji="0" lang="es-UY" altLang="es-UY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2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>
          <a:extLst>
            <a:ext uri="{FF2B5EF4-FFF2-40B4-BE49-F238E27FC236}">
              <a16:creationId xmlns:a16="http://schemas.microsoft.com/office/drawing/2014/main" id="{50249106-2BB1-5E2F-C8B9-E439754B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>
            <a:extLst>
              <a:ext uri="{FF2B5EF4-FFF2-40B4-BE49-F238E27FC236}">
                <a16:creationId xmlns:a16="http://schemas.microsoft.com/office/drawing/2014/main" id="{4E7D2B63-6A8B-F1B5-000C-4C97A8546845}"/>
              </a:ext>
            </a:extLst>
          </p:cNvPr>
          <p:cNvSpPr/>
          <p:nvPr/>
        </p:nvSpPr>
        <p:spPr>
          <a:xfrm>
            <a:off x="106517" y="618303"/>
            <a:ext cx="4505400" cy="33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0">
            <a:extLst>
              <a:ext uri="{FF2B5EF4-FFF2-40B4-BE49-F238E27FC236}">
                <a16:creationId xmlns:a16="http://schemas.microsoft.com/office/drawing/2014/main" id="{396E020C-FBB3-3C08-3DA6-2E59A4BC7DC7}"/>
              </a:ext>
            </a:extLst>
          </p:cNvPr>
          <p:cNvSpPr txBox="1"/>
          <p:nvPr/>
        </p:nvSpPr>
        <p:spPr>
          <a:xfrm>
            <a:off x="529139" y="1094728"/>
            <a:ext cx="34011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años de Tratamiento comunitario como politica pública en Uruguay en co-gestión con organizaciones de la sociedad civil y gobiernos departamentales. 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30">
            <a:extLst>
              <a:ext uri="{FF2B5EF4-FFF2-40B4-BE49-F238E27FC236}">
                <a16:creationId xmlns:a16="http://schemas.microsoft.com/office/drawing/2014/main" id="{584480F3-0AAE-B903-850D-5CD787EE1AFD}"/>
              </a:ext>
            </a:extLst>
          </p:cNvPr>
          <p:cNvSpPr/>
          <p:nvPr/>
        </p:nvSpPr>
        <p:spPr>
          <a:xfrm>
            <a:off x="5103812" y="1659055"/>
            <a:ext cx="165600" cy="165600"/>
          </a:xfrm>
          <a:prstGeom prst="ellipse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>
            <a:extLst>
              <a:ext uri="{FF2B5EF4-FFF2-40B4-BE49-F238E27FC236}">
                <a16:creationId xmlns:a16="http://schemas.microsoft.com/office/drawing/2014/main" id="{91C415AB-6274-2E5A-459A-BCBA274BD56B}"/>
              </a:ext>
            </a:extLst>
          </p:cNvPr>
          <p:cNvSpPr/>
          <p:nvPr/>
        </p:nvSpPr>
        <p:spPr>
          <a:xfrm>
            <a:off x="5094976" y="2488950"/>
            <a:ext cx="165600" cy="165600"/>
          </a:xfrm>
          <a:prstGeom prst="ellipse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>
            <a:extLst>
              <a:ext uri="{FF2B5EF4-FFF2-40B4-BE49-F238E27FC236}">
                <a16:creationId xmlns:a16="http://schemas.microsoft.com/office/drawing/2014/main" id="{0FD8F1D9-17C6-D592-9CAB-0B215ED1BA3E}"/>
              </a:ext>
            </a:extLst>
          </p:cNvPr>
          <p:cNvSpPr/>
          <p:nvPr/>
        </p:nvSpPr>
        <p:spPr>
          <a:xfrm>
            <a:off x="5099125" y="3520322"/>
            <a:ext cx="165600" cy="165600"/>
          </a:xfrm>
          <a:prstGeom prst="ellipse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>
            <a:extLst>
              <a:ext uri="{FF2B5EF4-FFF2-40B4-BE49-F238E27FC236}">
                <a16:creationId xmlns:a16="http://schemas.microsoft.com/office/drawing/2014/main" id="{3A8CEF60-7D6E-13E3-2DAF-49F46DBE2869}"/>
              </a:ext>
            </a:extLst>
          </p:cNvPr>
          <p:cNvSpPr txBox="1"/>
          <p:nvPr/>
        </p:nvSpPr>
        <p:spPr>
          <a:xfrm>
            <a:off x="412489" y="3470198"/>
            <a:ext cx="34011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Creación e implementación de políticas públicas inclusivas y efectivas en el ámbito del Tratamiento Comunitario de drogas, con un fuerte compromiso con los Derechos Humanos y la equidad de género.</a:t>
            </a:r>
            <a:endParaRPr lang="es-UY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7" name="Google Shape;237;p30">
            <a:extLst>
              <a:ext uri="{FF2B5EF4-FFF2-40B4-BE49-F238E27FC236}">
                <a16:creationId xmlns:a16="http://schemas.microsoft.com/office/drawing/2014/main" id="{17F47B84-C54D-B9D3-F7D4-C865782488A4}"/>
              </a:ext>
            </a:extLst>
          </p:cNvPr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0">
            <a:extLst>
              <a:ext uri="{FF2B5EF4-FFF2-40B4-BE49-F238E27FC236}">
                <a16:creationId xmlns:a16="http://schemas.microsoft.com/office/drawing/2014/main" id="{9D5D1837-B748-5695-921C-23E761B10D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>
            <a:extLst>
              <a:ext uri="{FF2B5EF4-FFF2-40B4-BE49-F238E27FC236}">
                <a16:creationId xmlns:a16="http://schemas.microsoft.com/office/drawing/2014/main" id="{85E7C1DC-019C-ED96-F780-B87A74EAC580}"/>
              </a:ext>
            </a:extLst>
          </p:cNvPr>
          <p:cNvSpPr txBox="1"/>
          <p:nvPr/>
        </p:nvSpPr>
        <p:spPr>
          <a:xfrm>
            <a:off x="1255225" y="-12350"/>
            <a:ext cx="5834636" cy="78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dirty="0">
                <a:solidFill>
                  <a:srgbClr val="FFFFFF"/>
                </a:solidFill>
              </a:rPr>
              <a:t>Tratamiento comunitario  para mujeres y personas de género diverso 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240" name="Google Shape;240;p30">
            <a:extLst>
              <a:ext uri="{FF2B5EF4-FFF2-40B4-BE49-F238E27FC236}">
                <a16:creationId xmlns:a16="http://schemas.microsoft.com/office/drawing/2014/main" id="{0FAC338B-CEB1-01A4-CDFC-FFF8D402EF48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41" name="Google Shape;241;p30">
            <a:extLst>
              <a:ext uri="{FF2B5EF4-FFF2-40B4-BE49-F238E27FC236}">
                <a16:creationId xmlns:a16="http://schemas.microsoft.com/office/drawing/2014/main" id="{C9F9A2A9-D3E8-5D4D-745C-739DA98F9E8E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42" name="Google Shape;242;p30">
            <a:extLst>
              <a:ext uri="{FF2B5EF4-FFF2-40B4-BE49-F238E27FC236}">
                <a16:creationId xmlns:a16="http://schemas.microsoft.com/office/drawing/2014/main" id="{54F685CA-0849-139C-1134-536E16DA75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>
            <a:extLst>
              <a:ext uri="{FF2B5EF4-FFF2-40B4-BE49-F238E27FC236}">
                <a16:creationId xmlns:a16="http://schemas.microsoft.com/office/drawing/2014/main" id="{9FB759A4-F92F-11ED-1EE9-A552D05783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>
            <a:extLst>
              <a:ext uri="{FF2B5EF4-FFF2-40B4-BE49-F238E27FC236}">
                <a16:creationId xmlns:a16="http://schemas.microsoft.com/office/drawing/2014/main" id="{1D0C8330-8C19-103A-A069-DC2A9C4270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>
            <a:extLst>
              <a:ext uri="{FF2B5EF4-FFF2-40B4-BE49-F238E27FC236}">
                <a16:creationId xmlns:a16="http://schemas.microsoft.com/office/drawing/2014/main" id="{B61F9B90-7889-1B98-DC8B-87547D64E4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>
            <a:extLst>
              <a:ext uri="{FF2B5EF4-FFF2-40B4-BE49-F238E27FC236}">
                <a16:creationId xmlns:a16="http://schemas.microsoft.com/office/drawing/2014/main" id="{8CB14767-D8A9-B015-5221-2B247D2E5EE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CB559C61-A754-33B3-2D88-05EB9457FBF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6;p30">
            <a:extLst>
              <a:ext uri="{FF2B5EF4-FFF2-40B4-BE49-F238E27FC236}">
                <a16:creationId xmlns:a16="http://schemas.microsoft.com/office/drawing/2014/main" id="{90AFFAFA-7AFA-B2E6-ADF0-27071DEDED88}"/>
              </a:ext>
            </a:extLst>
          </p:cNvPr>
          <p:cNvSpPr txBox="1"/>
          <p:nvPr/>
        </p:nvSpPr>
        <p:spPr>
          <a:xfrm>
            <a:off x="462441" y="2103008"/>
            <a:ext cx="34011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Uruguay cuenta con una red nacional de atención en drogas, la cual brinda en todo el país servicios de atención, tratamiento e inclusión social de forma gratuita a todas las personas, en este marco es que se diseña este centro de atención. </a:t>
            </a:r>
            <a:endParaRPr lang="es-UY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F97533-22EC-43B7-3B69-375F71B3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331" y="1630317"/>
            <a:ext cx="3332331" cy="5347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Uruguay in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co-management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departmental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B6D059-8F66-DC88-C765-103DD505E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721" y="2468019"/>
            <a:ext cx="3332331" cy="7194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Uruguay has a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care,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social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free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throughout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country.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center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00D3B3-AE5F-4138-D17F-568344B4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033" y="3488585"/>
            <a:ext cx="3314478" cy="8579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inclusive and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kumimoji="0" lang="es-UY" altLang="es-UY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2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kumimoji="0" lang="es-UY" altLang="es-UY" sz="2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inherit"/>
              </a:rPr>
              <a:t>.</a:t>
            </a:r>
            <a:r>
              <a:rPr kumimoji="0" lang="es-UY" altLang="es-UY" sz="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es-UY" altLang="es-UY" sz="1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2644E9-E2F6-6610-0870-A6C70264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13" y="910067"/>
            <a:ext cx="3302591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Community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Treatment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for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Women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and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Gender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Diverse People </a:t>
            </a:r>
          </a:p>
        </p:txBody>
      </p:sp>
    </p:spTree>
    <p:extLst>
      <p:ext uri="{BB962C8B-B14F-4D97-AF65-F5344CB8AC3E}">
        <p14:creationId xmlns:p14="http://schemas.microsoft.com/office/powerpoint/2010/main" val="306769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>
          <a:extLst>
            <a:ext uri="{FF2B5EF4-FFF2-40B4-BE49-F238E27FC236}">
              <a16:creationId xmlns:a16="http://schemas.microsoft.com/office/drawing/2014/main" id="{EBAA8006-1F99-212C-E1F5-DA10DC646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>
            <a:extLst>
              <a:ext uri="{FF2B5EF4-FFF2-40B4-BE49-F238E27FC236}">
                <a16:creationId xmlns:a16="http://schemas.microsoft.com/office/drawing/2014/main" id="{FFB57188-3442-13AF-D957-369EB4690768}"/>
              </a:ext>
            </a:extLst>
          </p:cNvPr>
          <p:cNvSpPr/>
          <p:nvPr/>
        </p:nvSpPr>
        <p:spPr>
          <a:xfrm>
            <a:off x="106517" y="641898"/>
            <a:ext cx="4505400" cy="3897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lang="es-UY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>
            <a:extLst>
              <a:ext uri="{FF2B5EF4-FFF2-40B4-BE49-F238E27FC236}">
                <a16:creationId xmlns:a16="http://schemas.microsoft.com/office/drawing/2014/main" id="{138014D0-596A-F042-623A-B1C66655E4EC}"/>
              </a:ext>
            </a:extLst>
          </p:cNvPr>
          <p:cNvSpPr txBox="1"/>
          <p:nvPr/>
        </p:nvSpPr>
        <p:spPr>
          <a:xfrm>
            <a:off x="842413" y="944724"/>
            <a:ext cx="3401100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Espacio de Tratamiento Comunitario: 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 de centro basado en el enfoque del TC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Lugar de referencia y escucha en y para la comunidad </a:t>
            </a: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37" name="Google Shape;237;p30">
            <a:extLst>
              <a:ext uri="{FF2B5EF4-FFF2-40B4-BE49-F238E27FC236}">
                <a16:creationId xmlns:a16="http://schemas.microsoft.com/office/drawing/2014/main" id="{9A3B2C90-591E-D43A-1BAA-1B570AD45C99}"/>
              </a:ext>
            </a:extLst>
          </p:cNvPr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0">
            <a:extLst>
              <a:ext uri="{FF2B5EF4-FFF2-40B4-BE49-F238E27FC236}">
                <a16:creationId xmlns:a16="http://schemas.microsoft.com/office/drawing/2014/main" id="{9BE90B17-E61E-2858-8890-F49903313F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>
            <a:extLst>
              <a:ext uri="{FF2B5EF4-FFF2-40B4-BE49-F238E27FC236}">
                <a16:creationId xmlns:a16="http://schemas.microsoft.com/office/drawing/2014/main" id="{77EA62AC-7E81-4CBB-3E38-F14D6F4CE01C}"/>
              </a:ext>
            </a:extLst>
          </p:cNvPr>
          <p:cNvSpPr txBox="1"/>
          <p:nvPr/>
        </p:nvSpPr>
        <p:spPr>
          <a:xfrm>
            <a:off x="1255225" y="-12350"/>
            <a:ext cx="7687800" cy="78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dirty="0">
                <a:solidFill>
                  <a:srgbClr val="FFFFFF"/>
                </a:solidFill>
              </a:rPr>
              <a:t>Tratamiento comunitario  para mujeres y personas de género diverso que usan drogas</a:t>
            </a:r>
            <a:endParaRPr sz="2100" b="1" dirty="0">
              <a:solidFill>
                <a:srgbClr val="FFFFFF"/>
              </a:solidFill>
            </a:endParaRPr>
          </a:p>
        </p:txBody>
      </p:sp>
      <p:sp>
        <p:nvSpPr>
          <p:cNvPr id="240" name="Google Shape;240;p30">
            <a:extLst>
              <a:ext uri="{FF2B5EF4-FFF2-40B4-BE49-F238E27FC236}">
                <a16:creationId xmlns:a16="http://schemas.microsoft.com/office/drawing/2014/main" id="{4028F358-7F7A-9BAB-D899-2923524F1733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41" name="Google Shape;241;p30">
            <a:extLst>
              <a:ext uri="{FF2B5EF4-FFF2-40B4-BE49-F238E27FC236}">
                <a16:creationId xmlns:a16="http://schemas.microsoft.com/office/drawing/2014/main" id="{1F0F0F55-316E-F1A8-6956-E6036E056E58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5">
                    <a:lumMod val="75000"/>
                  </a:schemeClr>
                </a:solidFill>
              </a:rPr>
              <a:t>Socios colaboradores:</a:t>
            </a:r>
            <a:endParaRPr sz="8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2" name="Google Shape;242;p30">
            <a:extLst>
              <a:ext uri="{FF2B5EF4-FFF2-40B4-BE49-F238E27FC236}">
                <a16:creationId xmlns:a16="http://schemas.microsoft.com/office/drawing/2014/main" id="{2DC97B3E-1090-F649-C1C8-BC06E2D3B6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>
            <a:extLst>
              <a:ext uri="{FF2B5EF4-FFF2-40B4-BE49-F238E27FC236}">
                <a16:creationId xmlns:a16="http://schemas.microsoft.com/office/drawing/2014/main" id="{2726F520-F703-0BEC-4A62-74E1A2CB2F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>
            <a:extLst>
              <a:ext uri="{FF2B5EF4-FFF2-40B4-BE49-F238E27FC236}">
                <a16:creationId xmlns:a16="http://schemas.microsoft.com/office/drawing/2014/main" id="{EBD7D831-C810-D539-2B9F-BF7D38F4DC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>
            <a:extLst>
              <a:ext uri="{FF2B5EF4-FFF2-40B4-BE49-F238E27FC236}">
                <a16:creationId xmlns:a16="http://schemas.microsoft.com/office/drawing/2014/main" id="{35D9CB95-E416-0FC3-50C2-45328CDE53E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>
            <a:extLst>
              <a:ext uri="{FF2B5EF4-FFF2-40B4-BE49-F238E27FC236}">
                <a16:creationId xmlns:a16="http://schemas.microsoft.com/office/drawing/2014/main" id="{5B59C0C7-F352-1E35-C6CA-81BF994CE65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EAFF2387-A033-8F72-5379-6C2D20C527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6;p30">
            <a:extLst>
              <a:ext uri="{FF2B5EF4-FFF2-40B4-BE49-F238E27FC236}">
                <a16:creationId xmlns:a16="http://schemas.microsoft.com/office/drawing/2014/main" id="{B51B45B7-0A3F-B133-10C1-C55FBEA96381}"/>
              </a:ext>
            </a:extLst>
          </p:cNvPr>
          <p:cNvSpPr txBox="1"/>
          <p:nvPr/>
        </p:nvSpPr>
        <p:spPr>
          <a:xfrm>
            <a:off x="129949" y="1630207"/>
            <a:ext cx="34011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 del Centro: </a:t>
            </a:r>
            <a:endParaRPr lang="es-UY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Bajo umbral de exigencia y apertura comunitaria 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Horario en relación a los circuitos de las poblaciones 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Atención psicológica, orientación en pre</a:t>
            </a: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staciones sociales, referencia a servicios de salud y especializados en drogas,  consultorio jurídico, servicio de VBG, cuidados para infancia, enfoque laboral, enfoque educativo formal,  cultura, deporte …   </a:t>
            </a:r>
            <a:endParaRPr lang="es-UY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36;p30">
            <a:extLst>
              <a:ext uri="{FF2B5EF4-FFF2-40B4-BE49-F238E27FC236}">
                <a16:creationId xmlns:a16="http://schemas.microsoft.com/office/drawing/2014/main" id="{F179D585-13D1-3305-BD1D-0EAD1C3804C2}"/>
              </a:ext>
            </a:extLst>
          </p:cNvPr>
          <p:cNvSpPr txBox="1"/>
          <p:nvPr/>
        </p:nvSpPr>
        <p:spPr>
          <a:xfrm>
            <a:off x="542275" y="3129986"/>
            <a:ext cx="1708522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Co-gestión: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Otros gubernamentales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Sociedad civil </a:t>
            </a:r>
          </a:p>
          <a:p>
            <a:pPr marL="171450" indent="-171450" algn="just">
              <a:buFontTx/>
              <a:buChar char="-"/>
            </a:pPr>
            <a:r>
              <a:rPr lang="es-UY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UY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UY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erentes</a:t>
            </a: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pares</a:t>
            </a:r>
          </a:p>
        </p:txBody>
      </p:sp>
      <p:sp>
        <p:nvSpPr>
          <p:cNvPr id="5" name="Google Shape;236;p30">
            <a:extLst>
              <a:ext uri="{FF2B5EF4-FFF2-40B4-BE49-F238E27FC236}">
                <a16:creationId xmlns:a16="http://schemas.microsoft.com/office/drawing/2014/main" id="{3B39ACAE-780F-D01A-4157-E9AA2084C235}"/>
              </a:ext>
            </a:extLst>
          </p:cNvPr>
          <p:cNvSpPr txBox="1"/>
          <p:nvPr/>
        </p:nvSpPr>
        <p:spPr>
          <a:xfrm>
            <a:off x="2806723" y="3149460"/>
            <a:ext cx="1649511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Integración de equipo: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RRHH 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Formación y perfiles </a:t>
            </a:r>
          </a:p>
        </p:txBody>
      </p:sp>
      <p:sp>
        <p:nvSpPr>
          <p:cNvPr id="6" name="Google Shape;236;p30">
            <a:extLst>
              <a:ext uri="{FF2B5EF4-FFF2-40B4-BE49-F238E27FC236}">
                <a16:creationId xmlns:a16="http://schemas.microsoft.com/office/drawing/2014/main" id="{D50ED249-1491-B948-2063-A2F15A980517}"/>
              </a:ext>
            </a:extLst>
          </p:cNvPr>
          <p:cNvSpPr txBox="1"/>
          <p:nvPr/>
        </p:nvSpPr>
        <p:spPr>
          <a:xfrm>
            <a:off x="1781845" y="3876314"/>
            <a:ext cx="1649511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/>
            <a:r>
              <a:rPr lang="es-UY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Monitoreo y Evaluación: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Supervisión SND</a:t>
            </a:r>
          </a:p>
          <a:p>
            <a:pPr marL="171450" indent="-171450" algn="just">
              <a:buFontTx/>
              <a:buChar char="-"/>
            </a:pPr>
            <a:r>
              <a:rPr lang="es-UY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SGC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5C5F6A5-2E89-6CF4-8025-4403A615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813" y="985049"/>
            <a:ext cx="3231346" cy="48860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plan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Place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UY" altLang="es-UY" sz="1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and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149428F-6008-9AF4-D29F-CE6F804A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13" y="1759070"/>
            <a:ext cx="3309347" cy="11657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UY" altLang="es-UY" sz="11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openness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-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in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circuits</a:t>
            </a:r>
            <a:endParaRPr kumimoji="0" lang="es-UY" altLang="es-UY" sz="11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altLang="es-UY" sz="1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care,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orientation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social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legal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GBV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care,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formal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culture, sport...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CF5991C-F833-611F-1999-959B5A2C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442" y="3043099"/>
            <a:ext cx="1255225" cy="6578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Co-management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altLang="es-UY" sz="1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ivil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Peer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C490DC1-9950-0D67-622F-787F73DC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062" y="3149460"/>
            <a:ext cx="1366787" cy="48860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Training and 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8877B28-CD92-0DE8-C9E2-E71BF6EF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334" y="3853191"/>
            <a:ext cx="1944303" cy="48860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s-UY" altLang="es-UY" sz="11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kumimoji="0" lang="es-UY" altLang="es-UY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altLang="es-UY" sz="1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UY" altLang="es-UY" sz="11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es-UY" altLang="es-UY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onitoring</a:t>
            </a:r>
            <a:r>
              <a:rPr kumimoji="0" lang="es-UY" altLang="es-UY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SGC</a:t>
            </a:r>
          </a:p>
        </p:txBody>
      </p:sp>
    </p:spTree>
    <p:extLst>
      <p:ext uri="{BB962C8B-B14F-4D97-AF65-F5344CB8AC3E}">
        <p14:creationId xmlns:p14="http://schemas.microsoft.com/office/powerpoint/2010/main" val="389983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>
          <a:extLst>
            <a:ext uri="{FF2B5EF4-FFF2-40B4-BE49-F238E27FC236}">
              <a16:creationId xmlns:a16="http://schemas.microsoft.com/office/drawing/2014/main" id="{0E1090D3-44EA-8963-1A51-5D0FB103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>
            <a:extLst>
              <a:ext uri="{FF2B5EF4-FFF2-40B4-BE49-F238E27FC236}">
                <a16:creationId xmlns:a16="http://schemas.microsoft.com/office/drawing/2014/main" id="{3D978644-031D-B8F2-A84B-69E86D277D4E}"/>
              </a:ext>
            </a:extLst>
          </p:cNvPr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>
            <a:extLst>
              <a:ext uri="{FF2B5EF4-FFF2-40B4-BE49-F238E27FC236}">
                <a16:creationId xmlns:a16="http://schemas.microsoft.com/office/drawing/2014/main" id="{2FAD446C-155D-665C-6020-35F8F3D6E241}"/>
              </a:ext>
            </a:extLst>
          </p:cNvPr>
          <p:cNvSpPr txBox="1"/>
          <p:nvPr/>
        </p:nvSpPr>
        <p:spPr>
          <a:xfrm>
            <a:off x="276229" y="240632"/>
            <a:ext cx="3208116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s" sz="1800" b="1" dirty="0">
                <a:solidFill>
                  <a:srgbClr val="FFFFFF"/>
                </a:solidFill>
              </a:rPr>
              <a:t>Implementación de la Politica </a:t>
            </a:r>
            <a:endParaRPr sz="1800" dirty="0"/>
          </a:p>
        </p:txBody>
      </p:sp>
      <p:sp>
        <p:nvSpPr>
          <p:cNvPr id="255" name="Google Shape;255;p31">
            <a:extLst>
              <a:ext uri="{FF2B5EF4-FFF2-40B4-BE49-F238E27FC236}">
                <a16:creationId xmlns:a16="http://schemas.microsoft.com/office/drawing/2014/main" id="{4C314D08-2688-1629-2376-C67A3A32B4A4}"/>
              </a:ext>
            </a:extLst>
          </p:cNvPr>
          <p:cNvSpPr txBox="1"/>
          <p:nvPr/>
        </p:nvSpPr>
        <p:spPr>
          <a:xfrm>
            <a:off x="138793" y="2260050"/>
            <a:ext cx="4212768" cy="17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Nivel Nacional: ámbitos JDD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Nivel Departamental: niveles de gobiernos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Nivel Comunitario: mapeo de redes, JLD, otros espacios</a:t>
            </a:r>
            <a:endParaRPr sz="1600" dirty="0"/>
          </a:p>
        </p:txBody>
      </p:sp>
      <p:sp>
        <p:nvSpPr>
          <p:cNvPr id="256" name="Google Shape;256;p31">
            <a:extLst>
              <a:ext uri="{FF2B5EF4-FFF2-40B4-BE49-F238E27FC236}">
                <a16:creationId xmlns:a16="http://schemas.microsoft.com/office/drawing/2014/main" id="{245E2A8C-75A0-0F94-9C5B-805C587ECB54}"/>
              </a:ext>
            </a:extLst>
          </p:cNvPr>
          <p:cNvSpPr txBox="1"/>
          <p:nvPr/>
        </p:nvSpPr>
        <p:spPr>
          <a:xfrm>
            <a:off x="1313753" y="1695594"/>
            <a:ext cx="1834325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UY" sz="1600" b="1" dirty="0">
                <a:solidFill>
                  <a:srgbClr val="DE5141"/>
                </a:solidFill>
              </a:rPr>
              <a:t>Territorialización </a:t>
            </a:r>
            <a:endParaRPr sz="1600" dirty="0">
              <a:solidFill>
                <a:srgbClr val="DE5141"/>
              </a:solidFill>
            </a:endParaRPr>
          </a:p>
        </p:txBody>
      </p:sp>
      <p:pic>
        <p:nvPicPr>
          <p:cNvPr id="257" name="Google Shape;257;p31">
            <a:extLst>
              <a:ext uri="{FF2B5EF4-FFF2-40B4-BE49-F238E27FC236}">
                <a16:creationId xmlns:a16="http://schemas.microsoft.com/office/drawing/2014/main" id="{36F2434C-3275-A6FE-4B96-1977813EEE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>
            <a:extLst>
              <a:ext uri="{FF2B5EF4-FFF2-40B4-BE49-F238E27FC236}">
                <a16:creationId xmlns:a16="http://schemas.microsoft.com/office/drawing/2014/main" id="{032F9BAA-D866-DDC4-F561-5BB4C76ED94D}"/>
              </a:ext>
            </a:extLst>
          </p:cNvPr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1">
            <a:extLst>
              <a:ext uri="{FF2B5EF4-FFF2-40B4-BE49-F238E27FC236}">
                <a16:creationId xmlns:a16="http://schemas.microsoft.com/office/drawing/2014/main" id="{B8C10818-5590-A57F-50DB-60FCE81A8BFB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>
            <a:extLst>
              <a:ext uri="{FF2B5EF4-FFF2-40B4-BE49-F238E27FC236}">
                <a16:creationId xmlns:a16="http://schemas.microsoft.com/office/drawing/2014/main" id="{50124E43-0BE6-97ED-79D5-657DBFCB8E64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>
            <a:extLst>
              <a:ext uri="{FF2B5EF4-FFF2-40B4-BE49-F238E27FC236}">
                <a16:creationId xmlns:a16="http://schemas.microsoft.com/office/drawing/2014/main" id="{484F2003-C8B2-0E39-7F6D-B8CB023FC8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>
            <a:extLst>
              <a:ext uri="{FF2B5EF4-FFF2-40B4-BE49-F238E27FC236}">
                <a16:creationId xmlns:a16="http://schemas.microsoft.com/office/drawing/2014/main" id="{690B655D-6ABC-B806-3BA5-9698CF38D2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>
            <a:extLst>
              <a:ext uri="{FF2B5EF4-FFF2-40B4-BE49-F238E27FC236}">
                <a16:creationId xmlns:a16="http://schemas.microsoft.com/office/drawing/2014/main" id="{8B8D8A1B-9C82-4477-9D46-CD7CFE2F58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>
            <a:extLst>
              <a:ext uri="{FF2B5EF4-FFF2-40B4-BE49-F238E27FC236}">
                <a16:creationId xmlns:a16="http://schemas.microsoft.com/office/drawing/2014/main" id="{4FF60A4C-3FF2-8CC3-8400-699F2EC009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>
            <a:extLst>
              <a:ext uri="{FF2B5EF4-FFF2-40B4-BE49-F238E27FC236}">
                <a16:creationId xmlns:a16="http://schemas.microsoft.com/office/drawing/2014/main" id="{6187FC65-F3E3-9BDB-07B2-34C089C038C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F5DA71A1-E572-23D4-0A7C-E8E44529A6C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80328D-0271-F36E-373F-35BEFC30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879" y="2618357"/>
            <a:ext cx="3630075" cy="1458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JDD áreas</a:t>
            </a:r>
            <a:endParaRPr lang="es-UY" altLang="es-UY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altLang="es-UY" sz="16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Departmental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UY" altLang="es-UY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JLD,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1A8490-2DFE-879F-82B3-BC911976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563" y="2057165"/>
            <a:ext cx="1830499" cy="2269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Territorialization</a:t>
            </a:r>
            <a:r>
              <a:rPr kumimoji="0" lang="es-UY" altLang="es-UY" sz="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es-UY" altLang="es-UY" sz="1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D2D45-3194-0CEB-813F-B9C4CB2C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092" y="1409375"/>
            <a:ext cx="2579571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Policy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Implementation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45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>
          <a:extLst>
            <a:ext uri="{FF2B5EF4-FFF2-40B4-BE49-F238E27FC236}">
              <a16:creationId xmlns:a16="http://schemas.microsoft.com/office/drawing/2014/main" id="{4BA1328B-41BA-05E0-3BC4-DEFC2483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>
            <a:extLst>
              <a:ext uri="{FF2B5EF4-FFF2-40B4-BE49-F238E27FC236}">
                <a16:creationId xmlns:a16="http://schemas.microsoft.com/office/drawing/2014/main" id="{3EB03688-02B5-DDBF-77DA-F4C8320398EC}"/>
              </a:ext>
            </a:extLst>
          </p:cNvPr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>
            <a:extLst>
              <a:ext uri="{FF2B5EF4-FFF2-40B4-BE49-F238E27FC236}">
                <a16:creationId xmlns:a16="http://schemas.microsoft.com/office/drawing/2014/main" id="{B8C3BDA5-A850-858D-2325-BCB9F79DB198}"/>
              </a:ext>
            </a:extLst>
          </p:cNvPr>
          <p:cNvSpPr txBox="1"/>
          <p:nvPr/>
        </p:nvSpPr>
        <p:spPr>
          <a:xfrm>
            <a:off x="243650" y="1656055"/>
            <a:ext cx="4212768" cy="280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8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Gracias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Sheila Atahides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Asesora Técnica Secretaría Nacional de Drogas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Coordinadora Área de Gestión Territorial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satahides@presidencia.gub.uy</a:t>
            </a: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jnd@presidencia.gub.uy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(598) 150 1215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7" name="Google Shape;257;p31">
            <a:extLst>
              <a:ext uri="{FF2B5EF4-FFF2-40B4-BE49-F238E27FC236}">
                <a16:creationId xmlns:a16="http://schemas.microsoft.com/office/drawing/2014/main" id="{59003CF2-34F7-3407-8BB9-39A5756BE7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4288" r="20236"/>
          <a:stretch/>
        </p:blipFill>
        <p:spPr>
          <a:xfrm>
            <a:off x="6681915" y="52317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1">
            <a:extLst>
              <a:ext uri="{FF2B5EF4-FFF2-40B4-BE49-F238E27FC236}">
                <a16:creationId xmlns:a16="http://schemas.microsoft.com/office/drawing/2014/main" id="{3577C54A-BEB3-E2C3-0D5D-5C480F4E776D}"/>
              </a:ext>
            </a:extLst>
          </p:cNvPr>
          <p:cNvCxnSpPr>
            <a:cxnSpLocks/>
          </p:cNvCxnSpPr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31">
            <a:extLst>
              <a:ext uri="{FF2B5EF4-FFF2-40B4-BE49-F238E27FC236}">
                <a16:creationId xmlns:a16="http://schemas.microsoft.com/office/drawing/2014/main" id="{999B4644-1A0C-0246-03D3-EE1E380D75A0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>
            <a:extLst>
              <a:ext uri="{FF2B5EF4-FFF2-40B4-BE49-F238E27FC236}">
                <a16:creationId xmlns:a16="http://schemas.microsoft.com/office/drawing/2014/main" id="{EF9E15A9-856A-A8EA-F981-7B5985FBD427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>
            <a:extLst>
              <a:ext uri="{FF2B5EF4-FFF2-40B4-BE49-F238E27FC236}">
                <a16:creationId xmlns:a16="http://schemas.microsoft.com/office/drawing/2014/main" id="{25742618-3182-98FB-0399-EE41100EE5C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>
            <a:extLst>
              <a:ext uri="{FF2B5EF4-FFF2-40B4-BE49-F238E27FC236}">
                <a16:creationId xmlns:a16="http://schemas.microsoft.com/office/drawing/2014/main" id="{0A1E05D4-7154-F3AF-9A34-662C2841114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>
            <a:extLst>
              <a:ext uri="{FF2B5EF4-FFF2-40B4-BE49-F238E27FC236}">
                <a16:creationId xmlns:a16="http://schemas.microsoft.com/office/drawing/2014/main" id="{1F3061A2-030B-5A18-B7B2-B51900BCB54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>
            <a:extLst>
              <a:ext uri="{FF2B5EF4-FFF2-40B4-BE49-F238E27FC236}">
                <a16:creationId xmlns:a16="http://schemas.microsoft.com/office/drawing/2014/main" id="{E8B60B0E-EAED-2CE6-8F9B-9F48B162629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>
            <a:extLst>
              <a:ext uri="{FF2B5EF4-FFF2-40B4-BE49-F238E27FC236}">
                <a16:creationId xmlns:a16="http://schemas.microsoft.com/office/drawing/2014/main" id="{643B21E1-E9A5-4326-3A7E-1A20B949290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12FEA33C-06F5-4761-2B5F-A271C2001AD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1DBB00-4798-A0D1-D667-CA1B38C2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782" y="1656055"/>
            <a:ext cx="1241659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Thank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s-UY" altLang="es-UY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you</a:t>
            </a:r>
            <a:r>
              <a:rPr kumimoji="0" lang="es-UY" altLang="es-UY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F83429-DDEF-82E5-B127-DFC7A47C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547" y="2293755"/>
            <a:ext cx="3782729" cy="7194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Atahides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Secretariat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Territorial Management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UY" altLang="es-UY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Coordinator</a:t>
            </a:r>
            <a:r>
              <a:rPr kumimoji="0" lang="es-UY" altLang="es-UY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142EB9-9148-8A1E-385B-9168997809CE}"/>
              </a:ext>
            </a:extLst>
          </p:cNvPr>
          <p:cNvSpPr txBox="1"/>
          <p:nvPr/>
        </p:nvSpPr>
        <p:spPr>
          <a:xfrm>
            <a:off x="4790547" y="3235161"/>
            <a:ext cx="2788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satahides@presidencia.gub.uy</a:t>
            </a: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jnd@presidencia.gub.uy</a:t>
            </a: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(598) 150 1215 </a:t>
            </a:r>
          </a:p>
        </p:txBody>
      </p:sp>
    </p:spTree>
    <p:extLst>
      <p:ext uri="{BB962C8B-B14F-4D97-AF65-F5344CB8AC3E}">
        <p14:creationId xmlns:p14="http://schemas.microsoft.com/office/powerpoint/2010/main" val="18681970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0C6FF5-22C4-4E37-A74E-53F2D5A36804}">
  <ds:schemaRefs>
    <ds:schemaRef ds:uri="http://schemas.microsoft.com/office/2006/metadata/properties"/>
    <ds:schemaRef ds:uri="33d2ceeb-fd15-4065-892e-5be14dece4f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feb837-75b8-4da0-839f-eb1c5ea2152d"/>
    <ds:schemaRef ds:uri="http://purl.org/dc/elements/1.1/"/>
    <ds:schemaRef ds:uri="http://www.w3.org/XML/1998/namespace"/>
    <ds:schemaRef ds:uri="http://schemas.microsoft.com/office/infopath/2007/PartnerControls"/>
    <ds:schemaRef ds:uri="61c22d5d-bdf7-4cb5-8a9c-6c28073473a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1030</Words>
  <Application>Microsoft Office PowerPoint</Application>
  <PresentationFormat>Presentación en pantalla (16:9)</PresentationFormat>
  <Paragraphs>186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inherit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Alonso Segoviano - FIIAPP</dc:creator>
  <cp:lastModifiedBy>Mercedes Alonso Segoviano - FIIAPP</cp:lastModifiedBy>
  <cp:revision>31</cp:revision>
  <dcterms:modified xsi:type="dcterms:W3CDTF">2025-03-23T11:35:22Z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