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67" r:id="rId7"/>
    <p:sldId id="275" r:id="rId8"/>
    <p:sldId id="277" r:id="rId9"/>
    <p:sldId id="280" r:id="rId10"/>
    <p:sldId id="272" r:id="rId11"/>
    <p:sldId id="273" r:id="rId12"/>
    <p:sldId id="274" r:id="rId13"/>
    <p:sldId id="26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Q9QMKpGxnHPeIeyR5jja6za9J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a Fuenzalida Canales" initials="" lastIdx="14" clrIdx="0"/>
  <p:cmAuthor id="1" name="Francisca Alburquenque" initials="FA" lastIdx="1" clrIdx="1">
    <p:extLst>
      <p:ext uri="{19B8F6BF-5375-455C-9EA6-DF929625EA0E}">
        <p15:presenceInfo xmlns:p15="http://schemas.microsoft.com/office/powerpoint/2012/main" userId="Francisca Alburquen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2BE9E-F2A9-433C-BF31-BE9605231456}" v="5" dt="2025-03-23T13:53:59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5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Alonso Segoviano - FIIAPP" userId="2119bbcc-7b0b-45fd-ae80-88cf7c99f0cd" providerId="ADAL" clId="{EE72BE9E-F2A9-433C-BF31-BE9605231456}"/>
    <pc:docChg chg="undo custSel modSld">
      <pc:chgData name="Mercedes Alonso Segoviano - FIIAPP" userId="2119bbcc-7b0b-45fd-ae80-88cf7c99f0cd" providerId="ADAL" clId="{EE72BE9E-F2A9-433C-BF31-BE9605231456}" dt="2025-03-23T13:56:59.873" v="380" actId="207"/>
      <pc:docMkLst>
        <pc:docMk/>
      </pc:docMkLst>
      <pc:sldChg chg="addSp modSp mod">
        <pc:chgData name="Mercedes Alonso Segoviano - FIIAPP" userId="2119bbcc-7b0b-45fd-ae80-88cf7c99f0cd" providerId="ADAL" clId="{EE72BE9E-F2A9-433C-BF31-BE9605231456}" dt="2025-03-23T13:56:59.873" v="380" actId="207"/>
        <pc:sldMkLst>
          <pc:docMk/>
          <pc:sldMk cId="0" sldId="256"/>
        </pc:sldMkLst>
        <pc:spChg chg="add mod">
          <ac:chgData name="Mercedes Alonso Segoviano - FIIAPP" userId="2119bbcc-7b0b-45fd-ae80-88cf7c99f0cd" providerId="ADAL" clId="{EE72BE9E-F2A9-433C-BF31-BE9605231456}" dt="2025-03-23T13:47:24.863" v="1" actId="1076"/>
          <ac:spMkLst>
            <pc:docMk/>
            <pc:sldMk cId="0" sldId="256"/>
            <ac:spMk id="2" creationId="{168BD013-BFB2-D6AF-6AD9-218818E48BA8}"/>
          </ac:spMkLst>
        </pc:spChg>
        <pc:spChg chg="mod">
          <ac:chgData name="Mercedes Alonso Segoviano - FIIAPP" userId="2119bbcc-7b0b-45fd-ae80-88cf7c99f0cd" providerId="ADAL" clId="{EE72BE9E-F2A9-433C-BF31-BE9605231456}" dt="2025-03-23T13:56:59.873" v="380" actId="207"/>
          <ac:spMkLst>
            <pc:docMk/>
            <pc:sldMk cId="0" sldId="256"/>
            <ac:spMk id="89" creationId="{00000000-0000-0000-0000-000000000000}"/>
          </ac:spMkLst>
        </pc:spChg>
      </pc:sldChg>
      <pc:sldChg chg="addSp modSp mod">
        <pc:chgData name="Mercedes Alonso Segoviano - FIIAPP" userId="2119bbcc-7b0b-45fd-ae80-88cf7c99f0cd" providerId="ADAL" clId="{EE72BE9E-F2A9-433C-BF31-BE9605231456}" dt="2025-03-23T13:53:39.505" v="350" actId="20577"/>
        <pc:sldMkLst>
          <pc:docMk/>
          <pc:sldMk cId="2064460235" sldId="272"/>
        </pc:sldMkLst>
        <pc:spChg chg="add mod">
          <ac:chgData name="Mercedes Alonso Segoviano - FIIAPP" userId="2119bbcc-7b0b-45fd-ae80-88cf7c99f0cd" providerId="ADAL" clId="{EE72BE9E-F2A9-433C-BF31-BE9605231456}" dt="2025-03-23T13:50:44.946" v="43" actId="1076"/>
          <ac:spMkLst>
            <pc:docMk/>
            <pc:sldMk cId="2064460235" sldId="272"/>
            <ac:spMk id="2" creationId="{452A13FF-767D-E685-2E55-DBF4D04B8153}"/>
          </ac:spMkLst>
        </pc:spChg>
        <pc:spChg chg="mod">
          <ac:chgData name="Mercedes Alonso Segoviano - FIIAPP" userId="2119bbcc-7b0b-45fd-ae80-88cf7c99f0cd" providerId="ADAL" clId="{EE72BE9E-F2A9-433C-BF31-BE9605231456}" dt="2025-03-23T13:51:53.009" v="173" actId="1076"/>
          <ac:spMkLst>
            <pc:docMk/>
            <pc:sldMk cId="2064460235" sldId="272"/>
            <ac:spMk id="5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1:50.524" v="172" actId="1076"/>
          <ac:spMkLst>
            <pc:docMk/>
            <pc:sldMk cId="2064460235" sldId="272"/>
            <ac:spMk id="6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0:39.651" v="42" actId="1076"/>
          <ac:spMkLst>
            <pc:docMk/>
            <pc:sldMk cId="2064460235" sldId="272"/>
            <ac:spMk id="18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1:48.215" v="171" actId="1076"/>
          <ac:spMkLst>
            <pc:docMk/>
            <pc:sldMk cId="2064460235" sldId="272"/>
            <ac:spMk id="21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0:51.506" v="52" actId="20577"/>
          <ac:spMkLst>
            <pc:docMk/>
            <pc:sldMk cId="2064460235" sldId="272"/>
            <ac:spMk id="145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3:39.505" v="350" actId="20577"/>
          <ac:spMkLst>
            <pc:docMk/>
            <pc:sldMk cId="2064460235" sldId="272"/>
            <ac:spMk id="149" creationId="{00000000-0000-0000-0000-000000000000}"/>
          </ac:spMkLst>
        </pc:spChg>
      </pc:sldChg>
      <pc:sldChg chg="addSp modSp mod">
        <pc:chgData name="Mercedes Alonso Segoviano - FIIAPP" userId="2119bbcc-7b0b-45fd-ae80-88cf7c99f0cd" providerId="ADAL" clId="{EE72BE9E-F2A9-433C-BF31-BE9605231456}" dt="2025-03-23T13:56:28.749" v="377" actId="207"/>
        <pc:sldMkLst>
          <pc:docMk/>
          <pc:sldMk cId="1762183807" sldId="273"/>
        </pc:sldMkLst>
        <pc:spChg chg="add mod">
          <ac:chgData name="Mercedes Alonso Segoviano - FIIAPP" userId="2119bbcc-7b0b-45fd-ae80-88cf7c99f0cd" providerId="ADAL" clId="{EE72BE9E-F2A9-433C-BF31-BE9605231456}" dt="2025-03-23T13:54:02.848" v="352" actId="1076"/>
          <ac:spMkLst>
            <pc:docMk/>
            <pc:sldMk cId="1762183807" sldId="273"/>
            <ac:spMk id="2" creationId="{88DF102A-B04F-505E-6E48-47C4FBA29345}"/>
          </ac:spMkLst>
        </pc:spChg>
        <pc:spChg chg="mod">
          <ac:chgData name="Mercedes Alonso Segoviano - FIIAPP" userId="2119bbcc-7b0b-45fd-ae80-88cf7c99f0cd" providerId="ADAL" clId="{EE72BE9E-F2A9-433C-BF31-BE9605231456}" dt="2025-03-23T13:56:02.557" v="373" actId="2711"/>
          <ac:spMkLst>
            <pc:docMk/>
            <pc:sldMk cId="1762183807" sldId="273"/>
            <ac:spMk id="26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02.557" v="373" actId="2711"/>
          <ac:spMkLst>
            <pc:docMk/>
            <pc:sldMk cId="1762183807" sldId="273"/>
            <ac:spMk id="28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02.557" v="373" actId="2711"/>
          <ac:spMkLst>
            <pc:docMk/>
            <pc:sldMk cId="1762183807" sldId="273"/>
            <ac:spMk id="29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02.557" v="373" actId="2711"/>
          <ac:spMkLst>
            <pc:docMk/>
            <pc:sldMk cId="1762183807" sldId="273"/>
            <ac:spMk id="30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02.557" v="373" actId="2711"/>
          <ac:spMkLst>
            <pc:docMk/>
            <pc:sldMk cId="1762183807" sldId="273"/>
            <ac:spMk id="31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28.749" v="377" actId="207"/>
          <ac:spMkLst>
            <pc:docMk/>
            <pc:sldMk cId="1762183807" sldId="273"/>
            <ac:spMk id="181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28.749" v="377" actId="207"/>
          <ac:spMkLst>
            <pc:docMk/>
            <pc:sldMk cId="1762183807" sldId="273"/>
            <ac:spMk id="182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28.749" v="377" actId="207"/>
          <ac:spMkLst>
            <pc:docMk/>
            <pc:sldMk cId="1762183807" sldId="273"/>
            <ac:spMk id="183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02.557" v="373" actId="2711"/>
          <ac:spMkLst>
            <pc:docMk/>
            <pc:sldMk cId="1762183807" sldId="273"/>
            <ac:spMk id="185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56:28.749" v="377" actId="207"/>
          <ac:spMkLst>
            <pc:docMk/>
            <pc:sldMk cId="1762183807" sldId="273"/>
            <ac:spMk id="186" creationId="{00000000-0000-0000-0000-000000000000}"/>
          </ac:spMkLst>
        </pc:spChg>
      </pc:sldChg>
      <pc:sldChg chg="addSp modSp mod">
        <pc:chgData name="Mercedes Alonso Segoviano - FIIAPP" userId="2119bbcc-7b0b-45fd-ae80-88cf7c99f0cd" providerId="ADAL" clId="{EE72BE9E-F2A9-433C-BF31-BE9605231456}" dt="2025-03-23T13:56:54.314" v="379" actId="207"/>
        <pc:sldMkLst>
          <pc:docMk/>
          <pc:sldMk cId="1228157573" sldId="275"/>
        </pc:sldMkLst>
        <pc:spChg chg="add mod">
          <ac:chgData name="Mercedes Alonso Segoviano - FIIAPP" userId="2119bbcc-7b0b-45fd-ae80-88cf7c99f0cd" providerId="ADAL" clId="{EE72BE9E-F2A9-433C-BF31-BE9605231456}" dt="2025-03-23T13:48:35.447" v="9" actId="1076"/>
          <ac:spMkLst>
            <pc:docMk/>
            <pc:sldMk cId="1228157573" sldId="275"/>
            <ac:spMk id="6" creationId="{6E82B73D-F57A-A56D-60FA-F02D8CDD06BB}"/>
          </ac:spMkLst>
        </pc:spChg>
        <pc:spChg chg="mod">
          <ac:chgData name="Mercedes Alonso Segoviano - FIIAPP" userId="2119bbcc-7b0b-45fd-ae80-88cf7c99f0cd" providerId="ADAL" clId="{EE72BE9E-F2A9-433C-BF31-BE9605231456}" dt="2025-03-23T13:56:54.314" v="379" actId="207"/>
          <ac:spMkLst>
            <pc:docMk/>
            <pc:sldMk cId="1228157573" sldId="275"/>
            <ac:spMk id="158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48:51.673" v="15" actId="14100"/>
          <ac:spMkLst>
            <pc:docMk/>
            <pc:sldMk cId="1228157573" sldId="275"/>
            <ac:spMk id="162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49:11.935" v="20" actId="1076"/>
          <ac:spMkLst>
            <pc:docMk/>
            <pc:sldMk cId="1228157573" sldId="275"/>
            <ac:spMk id="163" creationId="{00000000-0000-0000-0000-000000000000}"/>
          </ac:spMkLst>
        </pc:spChg>
        <pc:picChg chg="mod">
          <ac:chgData name="Mercedes Alonso Segoviano - FIIAPP" userId="2119bbcc-7b0b-45fd-ae80-88cf7c99f0cd" providerId="ADAL" clId="{EE72BE9E-F2A9-433C-BF31-BE9605231456}" dt="2025-03-23T13:48:12.726" v="2" actId="1076"/>
          <ac:picMkLst>
            <pc:docMk/>
            <pc:sldMk cId="1228157573" sldId="275"/>
            <ac:picMk id="159" creationId="{00000000-0000-0000-0000-000000000000}"/>
          </ac:picMkLst>
        </pc:picChg>
      </pc:sldChg>
      <pc:sldChg chg="addSp modSp mod">
        <pc:chgData name="Mercedes Alonso Segoviano - FIIAPP" userId="2119bbcc-7b0b-45fd-ae80-88cf7c99f0cd" providerId="ADAL" clId="{EE72BE9E-F2A9-433C-BF31-BE9605231456}" dt="2025-03-23T13:56:46.365" v="378" actId="207"/>
        <pc:sldMkLst>
          <pc:docMk/>
          <pc:sldMk cId="588098493" sldId="280"/>
        </pc:sldMkLst>
        <pc:spChg chg="add mod">
          <ac:chgData name="Mercedes Alonso Segoviano - FIIAPP" userId="2119bbcc-7b0b-45fd-ae80-88cf7c99f0cd" providerId="ADAL" clId="{EE72BE9E-F2A9-433C-BF31-BE9605231456}" dt="2025-03-23T13:50:16.504" v="39" actId="255"/>
          <ac:spMkLst>
            <pc:docMk/>
            <pc:sldMk cId="588098493" sldId="280"/>
            <ac:spMk id="2" creationId="{D8510EFA-D1CE-B64D-C00C-695DC54730A1}"/>
          </ac:spMkLst>
        </pc:spChg>
        <pc:spChg chg="mod">
          <ac:chgData name="Mercedes Alonso Segoviano - FIIAPP" userId="2119bbcc-7b0b-45fd-ae80-88cf7c99f0cd" providerId="ADAL" clId="{EE72BE9E-F2A9-433C-BF31-BE9605231456}" dt="2025-03-23T13:56:46.365" v="378" actId="207"/>
          <ac:spMkLst>
            <pc:docMk/>
            <pc:sldMk cId="588098493" sldId="280"/>
            <ac:spMk id="4" creationId="{00000000-0000-0000-0000-000000000000}"/>
          </ac:spMkLst>
        </pc:spChg>
        <pc:spChg chg="mod">
          <ac:chgData name="Mercedes Alonso Segoviano - FIIAPP" userId="2119bbcc-7b0b-45fd-ae80-88cf7c99f0cd" providerId="ADAL" clId="{EE72BE9E-F2A9-433C-BF31-BE9605231456}" dt="2025-03-23T13:49:42.596" v="33" actId="14100"/>
          <ac:spMkLst>
            <pc:docMk/>
            <pc:sldMk cId="588098493" sldId="280"/>
            <ac:spMk id="108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6:44:01.135" idx="1">
    <p:pos x="7680" y="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893017672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3389301767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931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7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19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216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648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461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992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3CA6-4417-4FE3-A1BA-4B4866B926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6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DEC0F964-323B-3042-0B72-A0C28B492D0D}"/>
              </a:ext>
            </a:extLst>
          </p:cNvPr>
          <p:cNvSpPr/>
          <p:nvPr userDrawn="1"/>
        </p:nvSpPr>
        <p:spPr>
          <a:xfrm>
            <a:off x="4378982" y="5404833"/>
            <a:ext cx="3631934" cy="1381745"/>
          </a:xfrm>
          <a:prstGeom prst="rect">
            <a:avLst/>
          </a:prstGeom>
          <a:solidFill>
            <a:srgbClr val="014687"/>
          </a:solidFill>
          <a:ln>
            <a:solidFill>
              <a:srgbClr val="0146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FCAC50E-9AA6-4DE7-9E1C-7CB83D9160CE}"/>
              </a:ext>
            </a:extLst>
          </p:cNvPr>
          <p:cNvSpPr/>
          <p:nvPr userDrawn="1"/>
        </p:nvSpPr>
        <p:spPr>
          <a:xfrm>
            <a:off x="680624" y="876301"/>
            <a:ext cx="8987252" cy="3933826"/>
          </a:xfrm>
          <a:prstGeom prst="roundRect">
            <a:avLst>
              <a:gd name="adj" fmla="val 7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par</a:t>
            </a:r>
            <a:endParaRPr lang="es-CL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84A95ECB-1342-5595-3E36-93374C7CA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1893" y="1569658"/>
            <a:ext cx="7221878" cy="1273556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s-ES" dirty="0"/>
              <a:t>Haga clic a modificar los estilos de texto del patrón</a:t>
            </a:r>
          </a:p>
          <a:p>
            <a:pPr lvl="1"/>
            <a:endParaRPr lang="es-CL" dirty="0"/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8F364FCA-B3BE-2280-AE02-F39404B2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1892" y="3536570"/>
            <a:ext cx="7221879" cy="117490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s-ES" dirty="0"/>
              <a:t>Haga clic a modificar los estilos de texto del patrón</a:t>
            </a:r>
          </a:p>
          <a:p>
            <a:pPr lvl="1"/>
            <a:endParaRPr lang="es-CL" dirty="0"/>
          </a:p>
        </p:txBody>
      </p:sp>
      <p:pic>
        <p:nvPicPr>
          <p:cNvPr id="24" name="Imagen 2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95B221F-5303-05FF-8B8B-4AF58A271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8" y="5316917"/>
            <a:ext cx="3726845" cy="13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6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CBC94FD-F0BF-5C5B-8CC0-5799086A1281}"/>
              </a:ext>
            </a:extLst>
          </p:cNvPr>
          <p:cNvSpPr/>
          <p:nvPr userDrawn="1"/>
        </p:nvSpPr>
        <p:spPr>
          <a:xfrm>
            <a:off x="597272" y="581026"/>
            <a:ext cx="10902206" cy="5595937"/>
          </a:xfrm>
          <a:prstGeom prst="roundRect">
            <a:avLst>
              <a:gd name="adj" fmla="val 7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C7114-9DD4-46E6-B6CA-63CE02E3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681037"/>
            <a:ext cx="9772650" cy="1009651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4130B-F647-4BD1-9164-745319DD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798636"/>
            <a:ext cx="9772650" cy="417353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95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AF71CA6-4822-5BF9-4137-054174F911DC}"/>
              </a:ext>
            </a:extLst>
          </p:cNvPr>
          <p:cNvSpPr/>
          <p:nvPr userDrawn="1"/>
        </p:nvSpPr>
        <p:spPr>
          <a:xfrm>
            <a:off x="4303500" y="535600"/>
            <a:ext cx="7375356" cy="5786799"/>
          </a:xfrm>
          <a:prstGeom prst="roundRect">
            <a:avLst>
              <a:gd name="adj" fmla="val 7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C7114-9DD4-46E6-B6CA-63CE02E3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681037"/>
            <a:ext cx="6415268" cy="1009651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4130B-F647-4BD1-9164-745319DD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798636"/>
            <a:ext cx="6415268" cy="417353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3169C86-D39D-1F9C-B89F-742F506EBA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1076325"/>
            <a:ext cx="3276600" cy="4876800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0868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AF71CA6-4822-5BF9-4137-054174F911DC}"/>
              </a:ext>
            </a:extLst>
          </p:cNvPr>
          <p:cNvSpPr/>
          <p:nvPr userDrawn="1"/>
        </p:nvSpPr>
        <p:spPr>
          <a:xfrm>
            <a:off x="4303500" y="535600"/>
            <a:ext cx="7375356" cy="5786799"/>
          </a:xfrm>
          <a:prstGeom prst="roundRect">
            <a:avLst>
              <a:gd name="adj" fmla="val 7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C7114-9DD4-46E6-B6CA-63CE02E3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681037"/>
            <a:ext cx="6415268" cy="1009651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4130B-F647-4BD1-9164-745319DD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798636"/>
            <a:ext cx="6415268" cy="417353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Marcador de SmartArt 6">
            <a:extLst>
              <a:ext uri="{FF2B5EF4-FFF2-40B4-BE49-F238E27FC236}">
                <a16:creationId xmlns:a16="http://schemas.microsoft.com/office/drawing/2014/main" id="{82A14A3B-F1F3-E8EE-6286-719FE7E436F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85825" y="923925"/>
            <a:ext cx="2762250" cy="5048249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758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CBC94FD-F0BF-5C5B-8CC0-5799086A1281}"/>
              </a:ext>
            </a:extLst>
          </p:cNvPr>
          <p:cNvSpPr/>
          <p:nvPr userDrawn="1"/>
        </p:nvSpPr>
        <p:spPr>
          <a:xfrm>
            <a:off x="655147" y="2439364"/>
            <a:ext cx="10902206" cy="1979271"/>
          </a:xfrm>
          <a:prstGeom prst="roundRect">
            <a:avLst>
              <a:gd name="adj" fmla="val 7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C7114-9DD4-46E6-B6CA-63CE02E3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75" y="2924174"/>
            <a:ext cx="9772650" cy="1009651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4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AF71CA6-4822-5BF9-4137-054174F911DC}"/>
              </a:ext>
            </a:extLst>
          </p:cNvPr>
          <p:cNvSpPr/>
          <p:nvPr userDrawn="1"/>
        </p:nvSpPr>
        <p:spPr>
          <a:xfrm>
            <a:off x="408072" y="628198"/>
            <a:ext cx="7375356" cy="5786799"/>
          </a:xfrm>
          <a:prstGeom prst="roundRect">
            <a:avLst>
              <a:gd name="adj" fmla="val 7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C7114-9DD4-46E6-B6CA-63CE02E3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72" y="773635"/>
            <a:ext cx="6415268" cy="1009651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4130B-F647-4BD1-9164-745319DD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72" y="1891234"/>
            <a:ext cx="6415268" cy="417353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solidFill>
                  <a:srgbClr val="0247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3169C86-D39D-1F9C-B89F-742F506EBA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0528" y="1083197"/>
            <a:ext cx="3276600" cy="4876800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9381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7904FE3-6D8D-FEA4-5510-444D00B3E91B}"/>
              </a:ext>
            </a:extLst>
          </p:cNvPr>
          <p:cNvSpPr/>
          <p:nvPr userDrawn="1"/>
        </p:nvSpPr>
        <p:spPr>
          <a:xfrm>
            <a:off x="4814887" y="5248657"/>
            <a:ext cx="2457641" cy="1109472"/>
          </a:xfrm>
          <a:prstGeom prst="rect">
            <a:avLst/>
          </a:prstGeom>
          <a:solidFill>
            <a:srgbClr val="014687"/>
          </a:solidFill>
          <a:ln>
            <a:solidFill>
              <a:srgbClr val="0146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2638E89-7079-4D8F-7795-F934A16E082E}"/>
              </a:ext>
            </a:extLst>
          </p:cNvPr>
          <p:cNvSpPr/>
          <p:nvPr userDrawn="1"/>
        </p:nvSpPr>
        <p:spPr>
          <a:xfrm>
            <a:off x="3387509" y="2314937"/>
            <a:ext cx="5419969" cy="2061991"/>
          </a:xfrm>
          <a:prstGeom prst="rect">
            <a:avLst/>
          </a:prstGeom>
          <a:solidFill>
            <a:srgbClr val="014687"/>
          </a:solidFill>
          <a:ln>
            <a:solidFill>
              <a:srgbClr val="0146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78031AB-4464-5C08-B44D-5E9ECD96B7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10" y="2314937"/>
            <a:ext cx="5416979" cy="20083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44ACB3-5022-C597-ABF7-5E90D053E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5040938"/>
            <a:ext cx="2562225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3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0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661B7-F20A-4908-9B3A-CA5DBEFA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55C9A5-C8FE-4B5B-B0E6-51057460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EDD2B7-0D79-4ED2-8121-AA9ADDACB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4778-BA1C-4FBB-BF5A-CAB775AF2061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CCC1E-9D10-4673-A2C0-0FA899CE4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98AC0-B53E-4AA2-92B0-EC48DAEFA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2BD3C-B346-4164-B401-B4D90B5DE031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7815" r="3881" b="-205"/>
          <a:stretch/>
        </p:blipFill>
        <p:spPr>
          <a:xfrm>
            <a:off x="-95250" y="0"/>
            <a:ext cx="12395200" cy="69723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C943154-EA8C-32A4-FA61-339799EA0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9"/>
          <a:stretch/>
        </p:blipFill>
        <p:spPr>
          <a:xfrm>
            <a:off x="3910208" y="1589"/>
            <a:ext cx="4371583" cy="1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404665" y="2194060"/>
            <a:ext cx="6450382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4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Enfoque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de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Territorialización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en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Planes de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Acción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: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Experiencia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de Chile</a:t>
            </a:r>
            <a:endParaRPr sz="2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972098" y="4987679"/>
            <a:ext cx="4247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Trinidad y Tobago, Marzo 2025</a:t>
            </a:r>
            <a:endParaRPr sz="1800" b="0" i="0" u="none" strike="noStrike" cap="none">
              <a:solidFill>
                <a:srgbClr val="0247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9;p1">
            <a:extLst>
              <a:ext uri="{FF2B5EF4-FFF2-40B4-BE49-F238E27FC236}">
                <a16:creationId xmlns:a16="http://schemas.microsoft.com/office/drawing/2014/main" id="{168BD013-BFB2-D6AF-6AD9-218818E48BA8}"/>
              </a:ext>
            </a:extLst>
          </p:cNvPr>
          <p:cNvSpPr txBox="1"/>
          <p:nvPr/>
        </p:nvSpPr>
        <p:spPr>
          <a:xfrm>
            <a:off x="1404665" y="3477263"/>
            <a:ext cx="645038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4000"/>
              <a:buFont typeface="Arial"/>
              <a:buNone/>
            </a:pPr>
            <a:r>
              <a:rPr lang="es-ES" sz="2800" b="1" i="0" u="none" strike="noStrike" cap="none" dirty="0" err="1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Territorialization</a:t>
            </a:r>
            <a:r>
              <a:rPr lang="es-ES" sz="2800" b="1" i="0" u="none" strike="noStrike" cap="none" dirty="0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 strike="noStrike" cap="none" dirty="0" err="1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Appoach</a:t>
            </a:r>
            <a:r>
              <a:rPr lang="es-ES" sz="2800" b="1" i="0" u="none" strike="noStrike" cap="none" dirty="0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s-ES" sz="2800" b="1" i="0" u="none" strike="noStrike" cap="none" dirty="0" err="1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s-ES" sz="2800" b="1" i="0" u="none" strike="noStrike" cap="none" dirty="0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 strike="noStrike" cap="none" dirty="0" err="1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Plans</a:t>
            </a:r>
            <a:r>
              <a:rPr lang="es-ES" sz="2800" b="1" i="0" u="none" strike="noStrike" cap="none" dirty="0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2800" b="1" i="0" u="none" strike="noStrike" cap="none" dirty="0" err="1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2800" b="1" i="0" u="none" strike="noStrike" cap="none" dirty="0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 strike="noStrike" cap="none" dirty="0" err="1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Chilean</a:t>
            </a:r>
            <a:r>
              <a:rPr lang="es-ES" sz="2800" b="1" i="0" u="none" strike="noStrike" cap="none" dirty="0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 strike="noStrike" cap="none" dirty="0" err="1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sz="2800" b="1" i="0" u="none" strike="noStrike" cap="none" dirty="0">
              <a:solidFill>
                <a:srgbClr val="024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33893017672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3893017672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1025" y="807725"/>
            <a:ext cx="988125" cy="504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3893017672_1_6"/>
          <p:cNvSpPr txBox="1"/>
          <p:nvPr/>
        </p:nvSpPr>
        <p:spPr>
          <a:xfrm>
            <a:off x="828750" y="932350"/>
            <a:ext cx="593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24787"/>
                </a:solidFill>
              </a:rPr>
              <a:t>CONTEXTO SOCIOPOLÍTICO DEL PAÍS</a:t>
            </a:r>
            <a:endParaRPr sz="1600" b="1">
              <a:solidFill>
                <a:srgbClr val="024787"/>
              </a:solidFill>
            </a:endParaRPr>
          </a:p>
        </p:txBody>
      </p:sp>
      <p:sp>
        <p:nvSpPr>
          <p:cNvPr id="98" name="Google Shape;98;g33893017672_1_6"/>
          <p:cNvSpPr txBox="1"/>
          <p:nvPr/>
        </p:nvSpPr>
        <p:spPr>
          <a:xfrm>
            <a:off x="1108475" y="1502125"/>
            <a:ext cx="4413300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División Política- Administrativa: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Sistema Presidencial</a:t>
            </a: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Estado Unitario</a:t>
            </a: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16 Regiones (Extensión de 4.200 km. de largo)</a:t>
            </a: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56 Provincias</a:t>
            </a: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346 Comunas</a:t>
            </a: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3893017672_1_6"/>
          <p:cNvSpPr txBox="1"/>
          <p:nvPr/>
        </p:nvSpPr>
        <p:spPr>
          <a:xfrm>
            <a:off x="828750" y="3366850"/>
            <a:ext cx="4485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Características Sociodemográficas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3893017672_1_6"/>
          <p:cNvSpPr txBox="1"/>
          <p:nvPr/>
        </p:nvSpPr>
        <p:spPr>
          <a:xfrm>
            <a:off x="963425" y="4006325"/>
            <a:ext cx="58842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Población total 19.830.306 personas</a:t>
            </a: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48,9% hombres, 51.1% mujeres</a:t>
            </a: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3893017672_1_6"/>
          <p:cNvSpPr txBox="1"/>
          <p:nvPr/>
        </p:nvSpPr>
        <p:spPr>
          <a:xfrm flipH="1">
            <a:off x="880575" y="4537325"/>
            <a:ext cx="3978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1.918.583 personas extranjeras</a:t>
            </a:r>
            <a:endParaRPr/>
          </a:p>
        </p:txBody>
      </p:sp>
      <p:pic>
        <p:nvPicPr>
          <p:cNvPr id="102" name="Google Shape;102;g33893017672_1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800" y="932350"/>
            <a:ext cx="8416525" cy="473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02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/>
          <p:nvPr/>
        </p:nvSpPr>
        <p:spPr>
          <a:xfrm rot="5400000">
            <a:off x="8018916" y="1878228"/>
            <a:ext cx="3514135" cy="2614810"/>
          </a:xfrm>
          <a:prstGeom prst="triangle">
            <a:avLst>
              <a:gd name="adj" fmla="val 50000"/>
            </a:avLst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 rot="5400000">
            <a:off x="5388479" y="1899438"/>
            <a:ext cx="3514135" cy="2614810"/>
          </a:xfrm>
          <a:prstGeom prst="triangle">
            <a:avLst>
              <a:gd name="adj" fmla="val 50000"/>
            </a:avLst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157803" y="2974978"/>
            <a:ext cx="2614810" cy="166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trata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de un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reto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que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demanda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una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mirada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multisectorial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y 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coordinación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esfuerzos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 para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permitir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respuestas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integrales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por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parte del Estado.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205" y="1449775"/>
            <a:ext cx="2274725" cy="136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0"/>
          <p:cNvSpPr/>
          <p:nvPr/>
        </p:nvSpPr>
        <p:spPr>
          <a:xfrm rot="5400000">
            <a:off x="4336758" y="2609586"/>
            <a:ext cx="1135714" cy="845066"/>
          </a:xfrm>
          <a:prstGeom prst="triangle">
            <a:avLst>
              <a:gd name="adj" fmla="val 50000"/>
            </a:avLst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0"/>
          <p:cNvSpPr/>
          <p:nvPr/>
        </p:nvSpPr>
        <p:spPr>
          <a:xfrm>
            <a:off x="5978821" y="1879600"/>
            <a:ext cx="4957974" cy="2759395"/>
          </a:xfrm>
          <a:prstGeom prst="roundRect">
            <a:avLst>
              <a:gd name="adj" fmla="val 16667"/>
            </a:avLst>
          </a:prstGeom>
          <a:solidFill>
            <a:srgbClr val="024787"/>
          </a:solidFill>
          <a:ln w="12700" cap="flat" cmpd="sng">
            <a:solidFill>
              <a:srgbClr val="0247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0"/>
          <p:cNvSpPr/>
          <p:nvPr/>
        </p:nvSpPr>
        <p:spPr>
          <a:xfrm>
            <a:off x="6278722" y="2191200"/>
            <a:ext cx="454798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Reducir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 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consumo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drogas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 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mitigar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 las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consecuencias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sociales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 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sanitarias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  en personas 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Arial"/>
                <a:cs typeface="Arial"/>
                <a:sym typeface="Arial"/>
              </a:rPr>
              <a:t>comunidades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Arial"/>
              <a:cs typeface="Arial"/>
              <a:sym typeface="Arial"/>
            </a:endParaRPr>
          </a:p>
          <a:p>
            <a:pPr>
              <a:buSzPts val="1800"/>
              <a:defRPr/>
            </a:pPr>
            <a:endParaRPr lang="en-US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>
              <a:buSzPts val="1800"/>
              <a:defRPr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Reduce drug and mitigate the social and health consequences for individuals and communities. </a:t>
            </a:r>
            <a:endParaRPr lang="en-US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8;p2"/>
          <p:cNvSpPr txBox="1"/>
          <p:nvPr/>
        </p:nvSpPr>
        <p:spPr>
          <a:xfrm>
            <a:off x="1214452" y="917477"/>
            <a:ext cx="3026286" cy="66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Plan de </a:t>
            </a:r>
            <a:r>
              <a:rPr lang="en-US" sz="2800" b="1" kern="1200" dirty="0">
                <a:solidFill>
                  <a:srgbClr val="024787"/>
                </a:solidFill>
                <a:latin typeface="Museo Sans 900" panose="02000000000000000000" pitchFamily="50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cción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24787"/>
              </a:solidFill>
              <a:effectLst/>
              <a:uLnTx/>
              <a:uFillTx/>
              <a:latin typeface="Museo Sans 9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6" name="Google Shape;111;p40">
            <a:extLst>
              <a:ext uri="{FF2B5EF4-FFF2-40B4-BE49-F238E27FC236}">
                <a16:creationId xmlns:a16="http://schemas.microsoft.com/office/drawing/2014/main" id="{6E82B73D-F57A-A56D-60FA-F02D8CDD06BB}"/>
              </a:ext>
            </a:extLst>
          </p:cNvPr>
          <p:cNvSpPr/>
          <p:nvPr/>
        </p:nvSpPr>
        <p:spPr>
          <a:xfrm>
            <a:off x="1108611" y="4288706"/>
            <a:ext cx="2861900" cy="113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0F468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This a challenge that requires a </a:t>
            </a:r>
            <a:r>
              <a:rPr lang="en-US" dirty="0" err="1">
                <a:solidFill>
                  <a:srgbClr val="0F468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multisectorial</a:t>
            </a:r>
            <a:r>
              <a:rPr lang="en-US" dirty="0">
                <a:solidFill>
                  <a:srgbClr val="0F468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approach and the coordination of efforts to enable the state to provide comprehensive response. </a:t>
            </a:r>
            <a:r>
              <a:rPr lang="en-US" sz="1400" i="0" u="none" strike="noStrike" cap="none" dirty="0">
                <a:solidFill>
                  <a:srgbClr val="0F468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endParaRPr sz="1400" i="0" u="none" strike="noStrike" cap="none" dirty="0">
              <a:solidFill>
                <a:srgbClr val="0F46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15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/>
          <p:nvPr/>
        </p:nvSpPr>
        <p:spPr>
          <a:xfrm>
            <a:off x="1294921" y="3864912"/>
            <a:ext cx="2358642" cy="166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F4682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8;p2"/>
          <p:cNvSpPr txBox="1"/>
          <p:nvPr/>
        </p:nvSpPr>
        <p:spPr>
          <a:xfrm>
            <a:off x="1214452" y="917477"/>
            <a:ext cx="3026286" cy="66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2800"/>
              <a:buFont typeface="Arial"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24787"/>
              </a:solidFill>
              <a:effectLst/>
              <a:uLnTx/>
              <a:uFillTx/>
              <a:latin typeface="Museo Sans 9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77309" y="840509"/>
            <a:ext cx="635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24787"/>
              </a:buClr>
              <a:buSzPts val="2800"/>
            </a:pPr>
            <a:r>
              <a:rPr lang="es-ES" sz="2800" b="1" kern="1200" dirty="0">
                <a:solidFill>
                  <a:srgbClr val="024787"/>
                </a:solidFill>
                <a:latin typeface="Museo Sans 900" panose="02000000000000000000" pitchFamily="50" charset="0"/>
              </a:rPr>
              <a:t>Objetivos Estratégicos Plan de Acción </a:t>
            </a:r>
            <a:endParaRPr lang="es-CL" sz="2800" b="1" kern="1200" dirty="0">
              <a:solidFill>
                <a:srgbClr val="024787"/>
              </a:solidFill>
              <a:latin typeface="Museo Sans 9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6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214451" y="917477"/>
            <a:ext cx="3425282" cy="110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Propuesta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 / Proposal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24787"/>
              </a:solidFill>
              <a:effectLst/>
              <a:uLnTx/>
              <a:uFillTx/>
              <a:latin typeface="Museo Sans 900" panose="02000000000000000000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l="9412" t="4999" r="9350" b="18972"/>
          <a:stretch/>
        </p:blipFill>
        <p:spPr>
          <a:xfrm>
            <a:off x="1105071" y="2454238"/>
            <a:ext cx="2654026" cy="23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920231" y="1470834"/>
            <a:ext cx="7408169" cy="238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Diseñar una propuesta de intervención en contextos de alta vulnerabilidad considerando estrategias de inclusión social y reducción de daños desde una mirada integral y comunitaria, dirigida especialmente a aquellas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personas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que presentan dificultades estructurales en el acceso de servicios básicos, como son la salud, educación, justicia, trabajo y al pleno desarrollo de sus capacidades personales y sociales.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510EFA-D1CE-B64D-C00C-695DC54730A1}"/>
              </a:ext>
            </a:extLst>
          </p:cNvPr>
          <p:cNvSpPr txBox="1"/>
          <p:nvPr/>
        </p:nvSpPr>
        <p:spPr>
          <a:xfrm>
            <a:off x="3920231" y="3990883"/>
            <a:ext cx="74081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design a proposal for intervention in highly vulnerable contexts considering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stratgies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for social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inclusión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harm reduction form and integral and community perspective, aimed especially at hose people who have structural difficulties in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basic services, such as health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education, justice, work and the full development of their personal and social capacities.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2478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09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/>
          <p:nvPr/>
        </p:nvSpPr>
        <p:spPr>
          <a:xfrm>
            <a:off x="2057204" y="2138188"/>
            <a:ext cx="6873794" cy="1522602"/>
          </a:xfrm>
          <a:custGeom>
            <a:avLst/>
            <a:gdLst/>
            <a:ahLst/>
            <a:cxnLst/>
            <a:rect l="l" t="t" r="r" b="b"/>
            <a:pathLst>
              <a:path w="5914" h="1310" extrusionOk="0">
                <a:moveTo>
                  <a:pt x="0" y="323"/>
                </a:moveTo>
                <a:lnTo>
                  <a:pt x="5914" y="0"/>
                </a:lnTo>
                <a:lnTo>
                  <a:pt x="5914" y="1310"/>
                </a:lnTo>
                <a:lnTo>
                  <a:pt x="0" y="987"/>
                </a:lnTo>
                <a:lnTo>
                  <a:pt x="0" y="32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4"/>
          <p:cNvSpPr/>
          <p:nvPr/>
        </p:nvSpPr>
        <p:spPr>
          <a:xfrm>
            <a:off x="8571717" y="1584251"/>
            <a:ext cx="2700000" cy="2700000"/>
          </a:xfrm>
          <a:prstGeom prst="ellipse">
            <a:avLst/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4"/>
          <p:cNvSpPr/>
          <p:nvPr/>
        </p:nvSpPr>
        <p:spPr>
          <a:xfrm>
            <a:off x="5705352" y="1764251"/>
            <a:ext cx="2340000" cy="2340000"/>
          </a:xfrm>
          <a:prstGeom prst="ellipse">
            <a:avLst/>
          </a:prstGeom>
          <a:solidFill>
            <a:srgbClr val="0D47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4"/>
          <p:cNvSpPr/>
          <p:nvPr/>
        </p:nvSpPr>
        <p:spPr>
          <a:xfrm>
            <a:off x="1052622" y="2124251"/>
            <a:ext cx="1620000" cy="1620000"/>
          </a:xfrm>
          <a:prstGeom prst="ellipse">
            <a:avLst/>
          </a:prstGeom>
          <a:solidFill>
            <a:srgbClr val="0D47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4"/>
          <p:cNvSpPr/>
          <p:nvPr/>
        </p:nvSpPr>
        <p:spPr>
          <a:xfrm>
            <a:off x="3198987" y="1944251"/>
            <a:ext cx="1980000" cy="1980000"/>
          </a:xfrm>
          <a:prstGeom prst="ellipse">
            <a:avLst/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4"/>
          <p:cNvSpPr/>
          <p:nvPr/>
        </p:nvSpPr>
        <p:spPr>
          <a:xfrm>
            <a:off x="1021680" y="2501794"/>
            <a:ext cx="16019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Aprox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territorialización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piloto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1800"/>
              <a:buFont typeface="Arial"/>
              <a:buNone/>
              <a:tabLst/>
              <a:defRPr/>
            </a:pPr>
            <a:r>
              <a:rPr lang="en-US" sz="1600" b="1" kern="1200" dirty="0">
                <a:solidFill>
                  <a:prstClr val="white"/>
                </a:solidFill>
                <a:latin typeface="Museo Sans 300" panose="02000000000000000000" pitchFamily="50" charset="0"/>
              </a:rPr>
              <a:t>Approach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4"/>
          <p:cNvSpPr/>
          <p:nvPr/>
        </p:nvSpPr>
        <p:spPr>
          <a:xfrm>
            <a:off x="1588135" y="3954784"/>
            <a:ext cx="469069" cy="6418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47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4"/>
          <p:cNvSpPr txBox="1"/>
          <p:nvPr/>
        </p:nvSpPr>
        <p:spPr>
          <a:xfrm>
            <a:off x="1052623" y="4753551"/>
            <a:ext cx="96683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Selección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barrio /Select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beighbourhood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D4788"/>
              </a:solidFill>
              <a:effectLst/>
              <a:uLnTx/>
              <a:uFillTx/>
              <a:latin typeface="Museo Sans 300" panose="02000000000000000000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Capacitar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equipo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en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enfoque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territorialización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/  Train team on territorialization approach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D4788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Contar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con un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agente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local 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asesor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Técnico</a:t>
            </a:r>
            <a:r>
              <a:rPr lang="en-US" kern="1200" dirty="0">
                <a:solidFill>
                  <a:srgbClr val="0D4788"/>
                </a:solidFill>
                <a:latin typeface="Museo Sans 300" panose="02000000000000000000" pitchFamily="50" charset="0"/>
              </a:rPr>
              <a:t> / Have a local agent and a technical advisor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D4788"/>
              </a:solidFill>
              <a:effectLst/>
              <a:uLnTx/>
              <a:uFillTx/>
              <a:latin typeface="Museo Sans 300" panose="02000000000000000000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Elaboración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Documento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“Guía” / Elaboration of the “Guide”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D4788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doicument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D4788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08;p2"/>
          <p:cNvSpPr txBox="1"/>
          <p:nvPr/>
        </p:nvSpPr>
        <p:spPr>
          <a:xfrm>
            <a:off x="1252002" y="616102"/>
            <a:ext cx="6015688" cy="66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Propuesta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territorialización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24787"/>
              </a:solidFill>
              <a:effectLst/>
              <a:uLnTx/>
              <a:uFillTx/>
              <a:latin typeface="Museo Sans 9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82409" y="2378643"/>
            <a:ext cx="164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Diseño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intervención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/ Intervention design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86581" y="2345488"/>
            <a:ext cx="211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Gestionar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recursos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financiamiento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/ Manage resources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fundaraising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885433" y="2163220"/>
            <a:ext cx="2115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Implementación propuesta en el territorio / </a:t>
            </a: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proposed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implementation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in the </a:t>
            </a: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territory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43"/>
          <p:cNvSpPr/>
          <p:nvPr/>
        </p:nvSpPr>
        <p:spPr>
          <a:xfrm rot="5400000">
            <a:off x="2774230" y="2782334"/>
            <a:ext cx="319488" cy="269437"/>
          </a:xfrm>
          <a:prstGeom prst="triangle">
            <a:avLst>
              <a:gd name="adj" fmla="val 50000"/>
            </a:avLst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2;p43"/>
          <p:cNvSpPr/>
          <p:nvPr/>
        </p:nvSpPr>
        <p:spPr>
          <a:xfrm rot="5400000">
            <a:off x="5290597" y="2780880"/>
            <a:ext cx="319488" cy="269437"/>
          </a:xfrm>
          <a:prstGeom prst="triangle">
            <a:avLst>
              <a:gd name="adj" fmla="val 50000"/>
            </a:avLst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2;p43"/>
          <p:cNvSpPr/>
          <p:nvPr/>
        </p:nvSpPr>
        <p:spPr>
          <a:xfrm rot="5400000">
            <a:off x="8140618" y="2799533"/>
            <a:ext cx="319488" cy="269437"/>
          </a:xfrm>
          <a:prstGeom prst="triangle">
            <a:avLst>
              <a:gd name="adj" fmla="val 50000"/>
            </a:avLst>
          </a:prstGeom>
          <a:solidFill>
            <a:srgbClr val="E847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8;p2">
            <a:extLst>
              <a:ext uri="{FF2B5EF4-FFF2-40B4-BE49-F238E27FC236}">
                <a16:creationId xmlns:a16="http://schemas.microsoft.com/office/drawing/2014/main" id="{452A13FF-767D-E685-2E55-DBF4D04B8153}"/>
              </a:ext>
            </a:extLst>
          </p:cNvPr>
          <p:cNvSpPr txBox="1"/>
          <p:nvPr/>
        </p:nvSpPr>
        <p:spPr>
          <a:xfrm>
            <a:off x="1252002" y="1088706"/>
            <a:ext cx="9468981" cy="66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Proposed implementation in the territory</a:t>
            </a:r>
          </a:p>
        </p:txBody>
      </p:sp>
    </p:spTree>
    <p:extLst>
      <p:ext uri="{BB962C8B-B14F-4D97-AF65-F5344CB8AC3E}">
        <p14:creationId xmlns:p14="http://schemas.microsoft.com/office/powerpoint/2010/main" val="206446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/>
          <p:nvPr/>
        </p:nvSpPr>
        <p:spPr>
          <a:xfrm>
            <a:off x="4692242" y="1192186"/>
            <a:ext cx="658299" cy="658299"/>
          </a:xfrm>
          <a:prstGeom prst="ellipse">
            <a:avLst/>
          </a:prstGeom>
          <a:solidFill>
            <a:srgbClr val="E84760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5" name="Google Shape;185;p42"/>
          <p:cNvSpPr txBox="1"/>
          <p:nvPr/>
        </p:nvSpPr>
        <p:spPr>
          <a:xfrm>
            <a:off x="4751696" y="1205534"/>
            <a:ext cx="551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Google Shape;186;p42"/>
          <p:cNvSpPr txBox="1"/>
          <p:nvPr/>
        </p:nvSpPr>
        <p:spPr>
          <a:xfrm>
            <a:off x="5454443" y="1065695"/>
            <a:ext cx="57554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1">
              <a:buClrTx/>
              <a:defRPr/>
            </a:pP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Gestionar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recursos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para la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implementación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de la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intervención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. </a:t>
            </a:r>
            <a:r>
              <a:rPr lang="en-US" sz="1800" b="0" i="0" u="none" strike="noStrike" cap="none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Manage and leverage resources for the </a:t>
            </a:r>
            <a:r>
              <a:rPr lang="en-US" sz="1800" b="0" i="0" u="none" strike="noStrike" cap="none" dirty="0" err="1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implemention</a:t>
            </a:r>
            <a:r>
              <a:rPr lang="en-US" sz="1800" b="0" i="0" u="none" strike="noStrike" cap="none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 of the intervention.  </a:t>
            </a:r>
            <a:endParaRPr lang="en-US" sz="1800" b="0" i="0" u="none" strike="noStrike" cap="none" dirty="0">
              <a:solidFill>
                <a:srgbClr val="2F5496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81" name="Google Shape;181;p42"/>
          <p:cNvSpPr txBox="1"/>
          <p:nvPr/>
        </p:nvSpPr>
        <p:spPr>
          <a:xfrm>
            <a:off x="5454443" y="2026470"/>
            <a:ext cx="589089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1">
              <a:buClrTx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Desarrollo de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una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mirada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institucional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para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abordar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las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necesidades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a las que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apunta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esta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línea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de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intervención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. </a:t>
            </a:r>
            <a:r>
              <a:rPr lang="en-US" sz="1800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Development of an </a:t>
            </a:r>
            <a:r>
              <a:rPr lang="en-US" sz="1800" dirty="0" err="1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institucional</a:t>
            </a:r>
            <a:r>
              <a:rPr lang="en-US" sz="1800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approach to address the needs targeted by this line of </a:t>
            </a:r>
            <a:r>
              <a:rPr lang="en-US" sz="1800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intervention</a:t>
            </a:r>
            <a:r>
              <a:rPr lang="en-US" sz="1800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.</a:t>
            </a:r>
            <a:endParaRPr lang="en-US" sz="1800" b="0" i="0" u="none" strike="noStrike" cap="none" dirty="0">
              <a:solidFill>
                <a:srgbClr val="2F5496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82" name="Google Shape;182;p42"/>
          <p:cNvSpPr/>
          <p:nvPr/>
        </p:nvSpPr>
        <p:spPr>
          <a:xfrm>
            <a:off x="5454443" y="3400603"/>
            <a:ext cx="575542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Replicar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diseño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en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otros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territorios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desde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la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metodología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“de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abajo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hacia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arriba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”.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Replicate design in the other territories, from the “bottom-up”-methodology”.</a:t>
            </a:r>
          </a:p>
        </p:txBody>
      </p:sp>
      <p:sp>
        <p:nvSpPr>
          <p:cNvPr id="183" name="Google Shape;183;p42"/>
          <p:cNvSpPr txBox="1"/>
          <p:nvPr/>
        </p:nvSpPr>
        <p:spPr>
          <a:xfrm>
            <a:off x="5454442" y="4636289"/>
            <a:ext cx="589089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Tx/>
              <a:defRPr/>
            </a:pP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Contar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con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una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línea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de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intervención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innovadora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que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responda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a las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necesidades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y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recursos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de las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comunidades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. </a:t>
            </a:r>
            <a:r>
              <a:rPr lang="en-US" sz="1800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To have an innovative of intervention that responds to needs and resources of the communities. </a:t>
            </a:r>
            <a:r>
              <a:rPr lang="en-US" sz="1800" b="0" i="0" u="none" strike="noStrike" cap="none" dirty="0">
                <a:solidFill>
                  <a:srgbClr val="2F549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 </a:t>
            </a:r>
            <a:endParaRPr lang="en-US" sz="1800" b="0" i="0" u="none" strike="noStrike" cap="none" dirty="0">
              <a:solidFill>
                <a:srgbClr val="2F5496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5" name="Google Shape;108;p2"/>
          <p:cNvSpPr txBox="1"/>
          <p:nvPr/>
        </p:nvSpPr>
        <p:spPr>
          <a:xfrm>
            <a:off x="1214451" y="917476"/>
            <a:ext cx="3205145" cy="136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Retos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Oportunidades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24787"/>
              </a:solidFill>
              <a:effectLst/>
              <a:uLnTx/>
              <a:uFillTx/>
              <a:latin typeface="Museo Sans 9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84;p42"/>
          <p:cNvSpPr/>
          <p:nvPr/>
        </p:nvSpPr>
        <p:spPr>
          <a:xfrm>
            <a:off x="4692242" y="2353993"/>
            <a:ext cx="658299" cy="658299"/>
          </a:xfrm>
          <a:prstGeom prst="ellipse">
            <a:avLst/>
          </a:prstGeom>
          <a:solidFill>
            <a:srgbClr val="E84760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Google Shape;185;p42"/>
          <p:cNvSpPr txBox="1"/>
          <p:nvPr/>
        </p:nvSpPr>
        <p:spPr>
          <a:xfrm>
            <a:off x="4751696" y="2367341"/>
            <a:ext cx="551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Google Shape;184;p42"/>
          <p:cNvSpPr/>
          <p:nvPr/>
        </p:nvSpPr>
        <p:spPr>
          <a:xfrm>
            <a:off x="4692242" y="3599579"/>
            <a:ext cx="658299" cy="658299"/>
          </a:xfrm>
          <a:prstGeom prst="ellipse">
            <a:avLst/>
          </a:prstGeom>
          <a:solidFill>
            <a:srgbClr val="E84760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9" name="Google Shape;185;p42"/>
          <p:cNvSpPr txBox="1"/>
          <p:nvPr/>
        </p:nvSpPr>
        <p:spPr>
          <a:xfrm>
            <a:off x="4751696" y="3612927"/>
            <a:ext cx="551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Google Shape;184;p42"/>
          <p:cNvSpPr/>
          <p:nvPr/>
        </p:nvSpPr>
        <p:spPr>
          <a:xfrm>
            <a:off x="4692242" y="4831817"/>
            <a:ext cx="658299" cy="658299"/>
          </a:xfrm>
          <a:prstGeom prst="ellipse">
            <a:avLst/>
          </a:prstGeom>
          <a:solidFill>
            <a:srgbClr val="E84760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1" name="Google Shape;185;p42"/>
          <p:cNvSpPr txBox="1"/>
          <p:nvPr/>
        </p:nvSpPr>
        <p:spPr>
          <a:xfrm>
            <a:off x="4751696" y="4845165"/>
            <a:ext cx="551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178;p42">
            <a:extLst>
              <a:ext uri="{FF2B5EF4-FFF2-40B4-BE49-F238E27FC236}">
                <a16:creationId xmlns:a16="http://schemas.microsoft.com/office/drawing/2014/main" id="{88DF102A-B04F-505E-6E48-47C4FBA29345}"/>
              </a:ext>
            </a:extLst>
          </p:cNvPr>
          <p:cNvSpPr txBox="1"/>
          <p:nvPr/>
        </p:nvSpPr>
        <p:spPr>
          <a:xfrm>
            <a:off x="1248413" y="2524042"/>
            <a:ext cx="2769386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24787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Challenges and opportunities</a:t>
            </a:r>
            <a:endParaRPr sz="2800" b="1" i="0" u="none" strike="noStrike" cap="none" dirty="0">
              <a:solidFill>
                <a:srgbClr val="024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18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9"/>
          <p:cNvPicPr preferRelativeResize="0"/>
          <p:nvPr/>
        </p:nvPicPr>
        <p:blipFill rotWithShape="1">
          <a:blip r:embed="rId3">
            <a:alphaModFix/>
          </a:blip>
          <a:srcRect l="5208" t="21194" r="452"/>
          <a:stretch/>
        </p:blipFill>
        <p:spPr>
          <a:xfrm>
            <a:off x="742979" y="2505733"/>
            <a:ext cx="2352867" cy="270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9792" y="2505733"/>
            <a:ext cx="3217923" cy="270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9"/>
          <p:cNvPicPr preferRelativeResize="0"/>
          <p:nvPr/>
        </p:nvPicPr>
        <p:blipFill rotWithShape="1">
          <a:blip r:embed="rId5">
            <a:alphaModFix/>
          </a:blip>
          <a:srcRect l="24805" t="10801" r="24804"/>
          <a:stretch/>
        </p:blipFill>
        <p:spPr>
          <a:xfrm>
            <a:off x="6461661" y="2498765"/>
            <a:ext cx="2044868" cy="271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580474" y="2498765"/>
            <a:ext cx="2747133" cy="27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8;p2"/>
          <p:cNvSpPr txBox="1"/>
          <p:nvPr/>
        </p:nvSpPr>
        <p:spPr>
          <a:xfrm>
            <a:off x="1214452" y="917476"/>
            <a:ext cx="4686618" cy="101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900" panose="02000000000000000000" pitchFamily="50" charset="0"/>
                <a:ea typeface="Arial"/>
                <a:cs typeface="Arial"/>
                <a:sym typeface="Arial"/>
              </a:rPr>
              <a:t>Cerro Los placers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87"/>
              </a:buClr>
              <a:buSzPts val="28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Región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24787"/>
                </a:solidFill>
                <a:effectLst/>
                <a:uLnTx/>
                <a:uFillTx/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de Valparaíso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024787"/>
              </a:solidFill>
              <a:effectLst/>
              <a:uLnTx/>
              <a:uFillTx/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66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135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7379DE-73DF-4684-B5D9-2D82EB1CF991}">
  <ds:schemaRefs>
    <ds:schemaRef ds:uri="http://schemas.microsoft.com/office/2006/metadata/properties"/>
    <ds:schemaRef ds:uri="http://schemas.microsoft.com/office/infopath/2007/PartnerControls"/>
    <ds:schemaRef ds:uri="14feb837-75b8-4da0-839f-eb1c5ea2152d"/>
    <ds:schemaRef ds:uri="33d2ceeb-fd15-4065-892e-5be14dece4ff"/>
  </ds:schemaRefs>
</ds:datastoreItem>
</file>

<file path=customXml/itemProps2.xml><?xml version="1.0" encoding="utf-8"?>
<ds:datastoreItem xmlns:ds="http://schemas.openxmlformats.org/officeDocument/2006/customXml" ds:itemID="{2F201F19-DE13-4D44-AEA6-03AF6DF425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600C8-41F5-4049-823E-C91ED6C94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507</Words>
  <Application>Microsoft Office PowerPoint</Application>
  <PresentationFormat>Panorámica</PresentationFormat>
  <Paragraphs>58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Museo Sans 300</vt:lpstr>
      <vt:lpstr>Museo Sans 700</vt:lpstr>
      <vt:lpstr>Museo Sans 900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Abreu</dc:creator>
  <cp:lastModifiedBy>Mercedes Alonso Segoviano - FIIAPP</cp:lastModifiedBy>
  <cp:revision>7</cp:revision>
  <dcterms:created xsi:type="dcterms:W3CDTF">2024-10-29T12:50:50Z</dcterms:created>
  <dcterms:modified xsi:type="dcterms:W3CDTF">2025-03-23T13:57:04Z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  <property fmtid="{D5CDD505-2E9C-101B-9397-08002B2CF9AE}" pid="4" name="palabrasclavesitio">
    <vt:lpwstr/>
  </property>
  <property fmtid="{D5CDD505-2E9C-101B-9397-08002B2CF9AE}" pid="5" name="palabrasclaveempresa">
    <vt:lpwstr/>
  </property>
</Properties>
</file>