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4"/>
    <p:sldMasterId id="2147483671" r:id="rId5"/>
  </p:sldMasterIdLst>
  <p:notesMasterIdLst>
    <p:notesMasterId r:id="rId13"/>
  </p:notesMasterIdLst>
  <p:sldIdLst>
    <p:sldId id="256" r:id="rId6"/>
    <p:sldId id="257" r:id="rId7"/>
    <p:sldId id="270" r:id="rId8"/>
    <p:sldId id="258" r:id="rId9"/>
    <p:sldId id="266" r:id="rId10"/>
    <p:sldId id="269" r:id="rId11"/>
    <p:sldId id="261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31" autoAdjust="0"/>
    <p:restoredTop sz="94660"/>
  </p:normalViewPr>
  <p:slideViewPr>
    <p:cSldViewPr snapToGrid="0">
      <p:cViewPr varScale="1">
        <p:scale>
          <a:sx n="85" d="100"/>
          <a:sy n="85" d="100"/>
        </p:scale>
        <p:origin x="88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d9491e1ae2_0_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d9491e1ae2_0_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d9491e1ae2_0_1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g2d9491e1ae2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d9491e1ae2_0_1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2d9491e1ae2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Individual Level: psychosocial sessions where participants will be engaged with life-skills and resilience building sessions, positive recreational sessions (Partners). </a:t>
            </a:r>
          </a:p>
          <a:p>
            <a:r>
              <a:rPr lang="en-US" dirty="0"/>
              <a:t>Family Level: caregivers will be engaged through a family empowerment programme called Operation Lighthouse. This program engages children and parents simultaneously and then collectively.</a:t>
            </a:r>
          </a:p>
          <a:p>
            <a:r>
              <a:rPr lang="en-US" dirty="0"/>
              <a:t>Community Level: engagement of Shop and Barkeepers in Substance Education- drug identification and classifications, impact of drugs, the Law as it relates to sale and possession. This community engagement is intended to increase awareness of risk which should result in a responsible use, limit access to minors and harm reduction for adult users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4025889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>
          <a:extLst>
            <a:ext uri="{FF2B5EF4-FFF2-40B4-BE49-F238E27FC236}">
              <a16:creationId xmlns:a16="http://schemas.microsoft.com/office/drawing/2014/main" id="{9CE62DA7-A59D-3B21-340C-DEBCB0275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d9491e1ae2_0_170:notes">
            <a:extLst>
              <a:ext uri="{FF2B5EF4-FFF2-40B4-BE49-F238E27FC236}">
                <a16:creationId xmlns:a16="http://schemas.microsoft.com/office/drawing/2014/main" id="{27EC0F22-F467-C0AB-7719-C1954FDD8D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g2d9491e1ae2_0_170:notes">
            <a:extLst>
              <a:ext uri="{FF2B5EF4-FFF2-40B4-BE49-F238E27FC236}">
                <a16:creationId xmlns:a16="http://schemas.microsoft.com/office/drawing/2014/main" id="{6DEF92E0-C23C-5926-8F54-01F3EB36AEC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3962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d9491e1ae2_0_6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2d9491e1ae2_0_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5"/>
          <p:cNvPicPr preferRelativeResize="0"/>
          <p:nvPr/>
        </p:nvPicPr>
        <p:blipFill rotWithShape="1">
          <a:blip r:embed="rId3">
            <a:alphaModFix/>
          </a:blip>
          <a:srcRect t="23015" r="19723" b="13266"/>
          <a:stretch/>
        </p:blipFill>
        <p:spPr>
          <a:xfrm>
            <a:off x="4572000" y="941500"/>
            <a:ext cx="4571999" cy="32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5"/>
          <p:cNvSpPr/>
          <p:nvPr/>
        </p:nvSpPr>
        <p:spPr>
          <a:xfrm>
            <a:off x="0" y="941512"/>
            <a:ext cx="9144000" cy="3277200"/>
          </a:xfrm>
          <a:prstGeom prst="rect">
            <a:avLst/>
          </a:prstGeom>
          <a:solidFill>
            <a:srgbClr val="DE51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5"/>
          <p:cNvSpPr txBox="1"/>
          <p:nvPr/>
        </p:nvSpPr>
        <p:spPr>
          <a:xfrm>
            <a:off x="345304" y="916612"/>
            <a:ext cx="8340314" cy="105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 dirty="0">
                <a:solidFill>
                  <a:srgbClr val="FFFFFF"/>
                </a:solidFill>
              </a:rPr>
              <a:t>COPOLAD III</a:t>
            </a:r>
            <a:endParaRPr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b="1" dirty="0">
                <a:solidFill>
                  <a:schemeClr val="lt1"/>
                </a:solidFill>
              </a:rPr>
              <a:t>Addressing drug-related vulnerabilities in the territory.</a:t>
            </a:r>
            <a:endParaRPr sz="3100" dirty="0">
              <a:solidFill>
                <a:schemeClr val="lt1"/>
              </a:solidFill>
            </a:endParaRPr>
          </a:p>
        </p:txBody>
      </p:sp>
      <p:pic>
        <p:nvPicPr>
          <p:cNvPr id="131" name="Google Shape;13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2250" y="306550"/>
            <a:ext cx="1545701" cy="32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65875" y="-180787"/>
            <a:ext cx="1812250" cy="1297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9850" y="4337076"/>
            <a:ext cx="2078356" cy="862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73666" y="4388962"/>
            <a:ext cx="1319942" cy="73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36069" y="4567876"/>
            <a:ext cx="745504" cy="389519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5"/>
          <p:cNvSpPr txBox="1"/>
          <p:nvPr/>
        </p:nvSpPr>
        <p:spPr>
          <a:xfrm>
            <a:off x="646575" y="4257425"/>
            <a:ext cx="4071900" cy="3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595959"/>
                </a:solidFill>
              </a:rPr>
              <a:t>COPOLAD III es un consorcio formado por: </a:t>
            </a:r>
            <a:endParaRPr sz="1000">
              <a:solidFill>
                <a:srgbClr val="595959"/>
              </a:solidFill>
            </a:endParaRPr>
          </a:p>
        </p:txBody>
      </p:sp>
      <p:sp>
        <p:nvSpPr>
          <p:cNvPr id="138" name="Google Shape;138;p25"/>
          <p:cNvSpPr txBox="1"/>
          <p:nvPr/>
        </p:nvSpPr>
        <p:spPr>
          <a:xfrm>
            <a:off x="4915675" y="4284225"/>
            <a:ext cx="4071900" cy="3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595959"/>
                </a:solidFill>
              </a:rPr>
              <a:t>Socios colaboradores:</a:t>
            </a:r>
            <a:endParaRPr sz="1000">
              <a:solidFill>
                <a:srgbClr val="595959"/>
              </a:solidFill>
            </a:endParaRPr>
          </a:p>
        </p:txBody>
      </p:sp>
      <p:pic>
        <p:nvPicPr>
          <p:cNvPr id="139" name="Google Shape;139;p25" descr="Imagen que contiene firmar, viendo, frente, gente&#10;&#10;El contenido generado por IA puede ser incorrecto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29742" y="4506950"/>
            <a:ext cx="1642010" cy="523201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5"/>
          <p:cNvSpPr txBox="1"/>
          <p:nvPr/>
        </p:nvSpPr>
        <p:spPr>
          <a:xfrm>
            <a:off x="259350" y="3780939"/>
            <a:ext cx="4053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" sz="18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Puerto España (Trinidad y Tobago)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5"/>
          <p:cNvSpPr txBox="1"/>
          <p:nvPr/>
        </p:nvSpPr>
        <p:spPr>
          <a:xfrm>
            <a:off x="5245310" y="3821703"/>
            <a:ext cx="2723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" b="0" i="1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March, 25th - 27th 2025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5"/>
          <p:cNvSpPr txBox="1"/>
          <p:nvPr/>
        </p:nvSpPr>
        <p:spPr>
          <a:xfrm>
            <a:off x="1755821" y="2794115"/>
            <a:ext cx="5558335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" i="1" dirty="0">
                <a:solidFill>
                  <a:schemeClr val="tx1"/>
                </a:solidFill>
              </a:rPr>
              <a:t>Representatives: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" b="0" i="1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Trisha Thompson-McCarthy – Director of Programme Development-NCDA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" i="1" dirty="0">
                <a:solidFill>
                  <a:schemeClr val="tx1"/>
                </a:solidFill>
              </a:rPr>
              <a:t>Natoya James-Case Management Coordinator (Local Advisor)</a:t>
            </a:r>
            <a:endParaRPr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5"/>
          <p:cNvSpPr txBox="1"/>
          <p:nvPr/>
        </p:nvSpPr>
        <p:spPr>
          <a:xfrm>
            <a:off x="-1" y="2035519"/>
            <a:ext cx="9143999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JM" sz="28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Jamaica Country Report: </a:t>
            </a:r>
            <a:r>
              <a:rPr lang="en-JM" sz="18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Redirectio</a:t>
            </a:r>
            <a:r>
              <a:rPr lang="en-JM" sz="1800" b="1" dirty="0">
                <a:solidFill>
                  <a:srgbClr val="FFFFFF"/>
                </a:solidFill>
              </a:rPr>
              <a:t>n- Guiding Communities Towards Empowerment</a:t>
            </a:r>
            <a:endParaRPr sz="18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6"/>
          <p:cNvSpPr txBox="1"/>
          <p:nvPr/>
        </p:nvSpPr>
        <p:spPr>
          <a:xfrm>
            <a:off x="4626240" y="1271651"/>
            <a:ext cx="4035300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</a:pPr>
            <a:r>
              <a:rPr lang="es" sz="1400" b="1" i="0" u="none" strike="noStrike" cap="none" dirty="0">
                <a:solidFill>
                  <a:srgbClr val="DE5141"/>
                </a:solidFill>
                <a:latin typeface="Arial"/>
                <a:ea typeface="Arial"/>
                <a:cs typeface="Arial"/>
                <a:sym typeface="Arial"/>
              </a:rPr>
              <a:t>Proposal and Justification</a:t>
            </a:r>
            <a:endParaRPr sz="1100" dirty="0">
              <a:solidFill>
                <a:srgbClr val="DE5141"/>
              </a:solidFill>
            </a:endParaRPr>
          </a:p>
        </p:txBody>
      </p:sp>
      <p:sp>
        <p:nvSpPr>
          <p:cNvPr id="152" name="Google Shape;152;p26"/>
          <p:cNvSpPr/>
          <p:nvPr/>
        </p:nvSpPr>
        <p:spPr>
          <a:xfrm>
            <a:off x="0" y="-8290"/>
            <a:ext cx="9144000" cy="1241700"/>
          </a:xfrm>
          <a:prstGeom prst="rect">
            <a:avLst/>
          </a:prstGeom>
          <a:solidFill>
            <a:srgbClr val="DE51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26"/>
          <p:cNvPicPr preferRelativeResize="0"/>
          <p:nvPr/>
        </p:nvPicPr>
        <p:blipFill rotWithShape="1">
          <a:blip r:embed="rId3">
            <a:alphaModFix/>
          </a:blip>
          <a:srcRect t="14288" r="20236"/>
          <a:stretch/>
        </p:blipFill>
        <p:spPr>
          <a:xfrm>
            <a:off x="6681917" y="0"/>
            <a:ext cx="2462082" cy="23911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4" name="Google Shape;154;p26"/>
          <p:cNvCxnSpPr/>
          <p:nvPr/>
        </p:nvCxnSpPr>
        <p:spPr>
          <a:xfrm>
            <a:off x="4289780" y="1483126"/>
            <a:ext cx="0" cy="2596800"/>
          </a:xfrm>
          <a:prstGeom prst="straightConnector1">
            <a:avLst/>
          </a:prstGeom>
          <a:noFill/>
          <a:ln w="19050" cap="flat" cmpd="sng">
            <a:solidFill>
              <a:srgbClr val="EF3F4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5" name="Google Shape;155;p26"/>
          <p:cNvSpPr txBox="1"/>
          <p:nvPr/>
        </p:nvSpPr>
        <p:spPr>
          <a:xfrm>
            <a:off x="3659612" y="4494229"/>
            <a:ext cx="30540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 dirty="0">
                <a:solidFill>
                  <a:srgbClr val="595959"/>
                </a:solidFill>
              </a:rPr>
              <a:t>COPOLAD III es un consorcio formado por: </a:t>
            </a:r>
            <a:endParaRPr sz="800" dirty="0">
              <a:solidFill>
                <a:srgbClr val="595959"/>
              </a:solidFill>
            </a:endParaRPr>
          </a:p>
        </p:txBody>
      </p:sp>
      <p:sp>
        <p:nvSpPr>
          <p:cNvPr id="156" name="Google Shape;156;p26"/>
          <p:cNvSpPr txBox="1"/>
          <p:nvPr/>
        </p:nvSpPr>
        <p:spPr>
          <a:xfrm>
            <a:off x="5950062" y="4494229"/>
            <a:ext cx="30540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</a:rPr>
              <a:t>Socios colaboradores:</a:t>
            </a:r>
            <a:endParaRPr sz="800">
              <a:solidFill>
                <a:srgbClr val="595959"/>
              </a:solidFill>
            </a:endParaRPr>
          </a:p>
        </p:txBody>
      </p:sp>
      <p:pic>
        <p:nvPicPr>
          <p:cNvPr id="157" name="Google Shape;157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225" y="4741550"/>
            <a:ext cx="1359197" cy="284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62215" y="4615270"/>
            <a:ext cx="1359198" cy="56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30499" y="4539550"/>
            <a:ext cx="999586" cy="71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74222" y="4580808"/>
            <a:ext cx="1048440" cy="58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16491" y="4716201"/>
            <a:ext cx="601084" cy="314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6" descr="Imagen que contiene firmar, viendo, frente, gente&#10;&#10;El contenido generado por IA puede ser incorrecto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912653" y="4618088"/>
            <a:ext cx="1666492" cy="5310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49;p26">
            <a:extLst>
              <a:ext uri="{FF2B5EF4-FFF2-40B4-BE49-F238E27FC236}">
                <a16:creationId xmlns:a16="http://schemas.microsoft.com/office/drawing/2014/main" id="{03778BF4-C103-353F-D2D6-065C44E1528E}"/>
              </a:ext>
            </a:extLst>
          </p:cNvPr>
          <p:cNvSpPr txBox="1"/>
          <p:nvPr/>
        </p:nvSpPr>
        <p:spPr>
          <a:xfrm>
            <a:off x="327239" y="259405"/>
            <a:ext cx="6664745" cy="930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Redirection- Guiding Communities Towards Empowerment</a:t>
            </a:r>
            <a:endParaRPr sz="28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4AE754-32F3-E00C-7D64-984BEE61E78A}"/>
              </a:ext>
            </a:extLst>
          </p:cNvPr>
          <p:cNvSpPr txBox="1"/>
          <p:nvPr/>
        </p:nvSpPr>
        <p:spPr>
          <a:xfrm>
            <a:off x="4289780" y="1627839"/>
            <a:ext cx="48542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JM" b="1" dirty="0"/>
              <a:t>Redirection –Guiding Communities Towards Empowerment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JM" dirty="0"/>
              <a:t>A programme intending to reduce prevalence and risk factors of Drug use among boys 12-17 yrs old in the Salt Spring Community of Montego Bay St. James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C735EB-0799-17CB-0428-6E7C0C5092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16491" y="2891940"/>
            <a:ext cx="3053995" cy="13622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4B42AC-4A5D-FE16-B20A-B3BCEEE464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460" y="1458094"/>
            <a:ext cx="3509832" cy="255601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26274-C115-1699-D44F-7F3CB86E3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54E18-C172-DE9B-C091-DDCBD582B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M" dirty="0"/>
              <a:t>The Problem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C37C76-F719-0960-3D9C-BB89A7B915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National Council on Drug Abuse a Department under the Ministry of Health and Wellness proposes to reduce the prevalence and risk factors of drug use among boys aged 12-17 in the violence prone community of Salt Spring St. James.</a:t>
            </a:r>
          </a:p>
          <a:p>
            <a:r>
              <a:rPr lang="en-US" dirty="0"/>
              <a:t>Through:</a:t>
            </a:r>
          </a:p>
          <a:p>
            <a:pPr lvl="1"/>
            <a:r>
              <a:rPr lang="en-US" dirty="0"/>
              <a:t> Programmatic interventions at the individual, family, and community levels </a:t>
            </a:r>
          </a:p>
          <a:p>
            <a:pPr lvl="1"/>
            <a:r>
              <a:rPr lang="en-US" dirty="0"/>
              <a:t>Strengthening the capacity of parents, Community actors ( Bartenders, shopkeepers) and their support networks through targeted education, awareness, and life skills training resulting in community empowerment.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788B8F-A45C-46B8-3AF3-9CBCD6B7F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374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0C47F3-71BB-BA0D-4050-D4CFAE394243}"/>
              </a:ext>
            </a:extLst>
          </p:cNvPr>
          <p:cNvSpPr txBox="1"/>
          <p:nvPr/>
        </p:nvSpPr>
        <p:spPr>
          <a:xfrm>
            <a:off x="3428898" y="234023"/>
            <a:ext cx="2412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M" sz="4400" dirty="0"/>
              <a:t>Proposal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FBDC78-46D4-53E7-8A57-FBBEE777E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22" y="4733794"/>
            <a:ext cx="1359526" cy="280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E95246-3182-822F-916A-211DE9F43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048" y="4513009"/>
            <a:ext cx="999831" cy="7132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E6C070-4864-6E71-4EF6-1F19763EC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9635" y="4586167"/>
            <a:ext cx="1359526" cy="5669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B2F01A-38D4-D244-4590-5B629B9FED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7033" y="4384982"/>
            <a:ext cx="3054361" cy="256054"/>
          </a:xfrm>
          <a:prstGeom prst="rect">
            <a:avLst/>
          </a:prstGeom>
        </p:spPr>
      </p:pic>
      <p:sp>
        <p:nvSpPr>
          <p:cNvPr id="11" name="Google Shape;156;p26">
            <a:extLst>
              <a:ext uri="{FF2B5EF4-FFF2-40B4-BE49-F238E27FC236}">
                <a16:creationId xmlns:a16="http://schemas.microsoft.com/office/drawing/2014/main" id="{760BBB95-BCA2-5DE4-B992-2D40A0F9E3F4}"/>
              </a:ext>
            </a:extLst>
          </p:cNvPr>
          <p:cNvSpPr txBox="1"/>
          <p:nvPr/>
        </p:nvSpPr>
        <p:spPr>
          <a:xfrm>
            <a:off x="4915467" y="4406136"/>
            <a:ext cx="30540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</a:rPr>
              <a:t>Socios colaboradores:</a:t>
            </a:r>
            <a:endParaRPr sz="800">
              <a:solidFill>
                <a:srgbClr val="595959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A41E8E-159F-9B80-C39F-D8E1419BB4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2435" y="4733211"/>
            <a:ext cx="603556" cy="3109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49B930-69D3-CAC0-038E-8A13F253BA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5467" y="4613102"/>
            <a:ext cx="1664352" cy="5303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CF7837-F97A-C4BC-2948-D29BFFD589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1823" y="4613102"/>
            <a:ext cx="1048603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29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7"/>
          <p:cNvPicPr preferRelativeResize="0"/>
          <p:nvPr/>
        </p:nvPicPr>
        <p:blipFill rotWithShape="1">
          <a:blip r:embed="rId3">
            <a:alphaModFix/>
          </a:blip>
          <a:srcRect t="14288" r="20236"/>
          <a:stretch/>
        </p:blipFill>
        <p:spPr>
          <a:xfrm>
            <a:off x="5412909" y="0"/>
            <a:ext cx="3731090" cy="3623618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7"/>
          <p:cNvSpPr/>
          <p:nvPr/>
        </p:nvSpPr>
        <p:spPr>
          <a:xfrm>
            <a:off x="-58" y="22211"/>
            <a:ext cx="9144057" cy="886829"/>
          </a:xfrm>
          <a:prstGeom prst="rect">
            <a:avLst/>
          </a:prstGeom>
          <a:solidFill>
            <a:srgbClr val="DE51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lang="en-JM" sz="4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Actors Participating </a:t>
            </a:r>
            <a:r>
              <a:rPr lang="en-JM" sz="4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 The Process</a:t>
            </a:r>
            <a:endParaRPr sz="4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4" name="Google Shape;174;p27"/>
          <p:cNvCxnSpPr/>
          <p:nvPr/>
        </p:nvCxnSpPr>
        <p:spPr>
          <a:xfrm>
            <a:off x="610375" y="1334530"/>
            <a:ext cx="0" cy="2596800"/>
          </a:xfrm>
          <a:prstGeom prst="straightConnector1">
            <a:avLst/>
          </a:prstGeom>
          <a:noFill/>
          <a:ln w="19050" cap="flat" cmpd="sng">
            <a:solidFill>
              <a:srgbClr val="EF3F4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5" name="Google Shape;175;p27"/>
          <p:cNvSpPr txBox="1"/>
          <p:nvPr/>
        </p:nvSpPr>
        <p:spPr>
          <a:xfrm>
            <a:off x="3659612" y="4494229"/>
            <a:ext cx="30540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</a:rPr>
              <a:t>COPOLAD III es un consorcio formado por: </a:t>
            </a:r>
            <a:endParaRPr sz="800">
              <a:solidFill>
                <a:srgbClr val="595959"/>
              </a:solidFill>
            </a:endParaRPr>
          </a:p>
        </p:txBody>
      </p:sp>
      <p:sp>
        <p:nvSpPr>
          <p:cNvPr id="176" name="Google Shape;176;p27"/>
          <p:cNvSpPr txBox="1"/>
          <p:nvPr/>
        </p:nvSpPr>
        <p:spPr>
          <a:xfrm>
            <a:off x="5950062" y="4494229"/>
            <a:ext cx="30540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</a:rPr>
              <a:t>Socios colaboradores:</a:t>
            </a:r>
            <a:endParaRPr sz="800">
              <a:solidFill>
                <a:srgbClr val="595959"/>
              </a:solidFill>
            </a:endParaRPr>
          </a:p>
        </p:txBody>
      </p:sp>
      <p:pic>
        <p:nvPicPr>
          <p:cNvPr id="177" name="Google Shape;177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225" y="4741550"/>
            <a:ext cx="1359197" cy="284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62215" y="4615270"/>
            <a:ext cx="1359198" cy="56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30499" y="4539550"/>
            <a:ext cx="999586" cy="71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74222" y="4580808"/>
            <a:ext cx="1048440" cy="58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16491" y="4716201"/>
            <a:ext cx="601084" cy="314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7" descr="Imagen que contiene firmar, viendo, frente, gente&#10;&#10;El contenido generado por IA puede ser incorrecto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912653" y="4618088"/>
            <a:ext cx="1666492" cy="5310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80CB84-BB28-5A77-D815-A7BDD465C1A7}"/>
              </a:ext>
            </a:extLst>
          </p:cNvPr>
          <p:cNvSpPr txBox="1"/>
          <p:nvPr/>
        </p:nvSpPr>
        <p:spPr>
          <a:xfrm>
            <a:off x="725232" y="1329023"/>
            <a:ext cx="74027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multi-stakeholder approach involving: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Families,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Schools,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Law enforcement, (Community Safety and Security Branch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Religious institutions,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Healthcare providers,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Policymakers,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NGOs,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Community leaders </a:t>
            </a:r>
          </a:p>
          <a:p>
            <a:r>
              <a:rPr lang="en-US" dirty="0"/>
              <a:t>These actors are essential for the success of drug prevention efforts in Salt Spring. Engaging these actors ensures a comprehensive, community-driven solution that empowers youth and strengthens social structures to reduce substance use risks</a:t>
            </a:r>
            <a:endParaRPr lang="en-JM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BF10D7-7239-14FC-B343-3FAF6F99A7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26616" y="1000931"/>
            <a:ext cx="2413776" cy="1033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04376A-061A-D081-1048-FD0B2A4775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73006" y="2174314"/>
            <a:ext cx="2808111" cy="98707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48182-291A-C5AA-8075-CC2BF8D02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M" dirty="0"/>
              <a:t>Territorialization: Multi-level Approach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BD26C-F8B2-BF4F-A004-D975B3D27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8339" y="1268044"/>
            <a:ext cx="7886700" cy="352771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Individual Level: Youth need targeted education and life skills training to build resilience, self-confidence, and decision-making abilities that help them resist negative peer influences.</a:t>
            </a:r>
          </a:p>
          <a:p>
            <a:pPr algn="r"/>
            <a:r>
              <a:rPr lang="en-US" sz="1200" dirty="0"/>
              <a:t>National Institute on Drug Abuse. (2020</a:t>
            </a:r>
          </a:p>
          <a:p>
            <a:r>
              <a:rPr lang="en-US" dirty="0"/>
              <a:t>Family Level: Parents and caregivers require training in effective parenting strategies, communication, and emotional support skills to provide guidance and positive role models.</a:t>
            </a:r>
          </a:p>
          <a:p>
            <a:pPr lvl="1" algn="r"/>
            <a:r>
              <a:rPr lang="pt-BR" sz="1200" dirty="0"/>
              <a:t>Hawkins, J. D., Catalano, R. F., &amp; Miller, J. Y. (1992</a:t>
            </a:r>
            <a:r>
              <a:rPr lang="pt-BR" dirty="0"/>
              <a:t>)</a:t>
            </a:r>
          </a:p>
          <a:p>
            <a:pPr lvl="1" algn="r"/>
            <a:r>
              <a:rPr lang="pt-BR" dirty="0"/>
              <a:t>.</a:t>
            </a:r>
            <a:endParaRPr lang="en-US" dirty="0"/>
          </a:p>
          <a:p>
            <a:r>
              <a:rPr lang="en-US" dirty="0"/>
              <a:t>Community-Level Intervention: Empowering community actors (such as teachers, local leaders, law enforcement, and social workers) ensures a holistic approach to drug prevention, promoting safer environments and stronger support networks for at-risk youth.</a:t>
            </a:r>
          </a:p>
          <a:p>
            <a:pPr algn="r"/>
            <a:r>
              <a:rPr lang="pt-BR" sz="1200" dirty="0"/>
              <a:t>Hawkins, J. D., &amp; Catalano, R. F. (2005).</a:t>
            </a:r>
          </a:p>
          <a:p>
            <a:pPr algn="r"/>
            <a:r>
              <a:rPr lang="de-DE" sz="1200" dirty="0" err="1"/>
              <a:t>Kellam</a:t>
            </a:r>
            <a:r>
              <a:rPr lang="de-DE" sz="1200" dirty="0"/>
              <a:t>, S. G., Wang, W., Mackenzie, A. K., &amp; Brown, C. H. (2012).</a:t>
            </a:r>
            <a:endParaRPr lang="en-JM" sz="1200" dirty="0"/>
          </a:p>
        </p:txBody>
      </p:sp>
      <p:sp>
        <p:nvSpPr>
          <p:cNvPr id="4" name="Google Shape;152;p26">
            <a:extLst>
              <a:ext uri="{FF2B5EF4-FFF2-40B4-BE49-F238E27FC236}">
                <a16:creationId xmlns:a16="http://schemas.microsoft.com/office/drawing/2014/main" id="{34024A93-0119-5EE6-0E11-947545878DDB}"/>
              </a:ext>
            </a:extLst>
          </p:cNvPr>
          <p:cNvSpPr/>
          <p:nvPr/>
        </p:nvSpPr>
        <p:spPr>
          <a:xfrm>
            <a:off x="0" y="-109969"/>
            <a:ext cx="9144000" cy="1241700"/>
          </a:xfrm>
          <a:prstGeom prst="rect">
            <a:avLst/>
          </a:prstGeom>
          <a:solidFill>
            <a:srgbClr val="DE51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lang="en-JM" sz="4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Territorialization: Multi-level Approach</a:t>
            </a:r>
            <a:endParaRPr sz="4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9038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>
          <a:extLst>
            <a:ext uri="{FF2B5EF4-FFF2-40B4-BE49-F238E27FC236}">
              <a16:creationId xmlns:a16="http://schemas.microsoft.com/office/drawing/2014/main" id="{070059FF-DADF-C1D6-CD5B-05EEE4B02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29">
            <a:extLst>
              <a:ext uri="{FF2B5EF4-FFF2-40B4-BE49-F238E27FC236}">
                <a16:creationId xmlns:a16="http://schemas.microsoft.com/office/drawing/2014/main" id="{D4570C47-3028-FA2E-C3F3-22FB04DA729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4288" r="20236"/>
          <a:stretch/>
        </p:blipFill>
        <p:spPr>
          <a:xfrm>
            <a:off x="6681917" y="844565"/>
            <a:ext cx="2462082" cy="2391163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9">
            <a:extLst>
              <a:ext uri="{FF2B5EF4-FFF2-40B4-BE49-F238E27FC236}">
                <a16:creationId xmlns:a16="http://schemas.microsoft.com/office/drawing/2014/main" id="{A9944A7B-D65F-451B-DDBE-76544BEBFD2F}"/>
              </a:ext>
            </a:extLst>
          </p:cNvPr>
          <p:cNvSpPr/>
          <p:nvPr/>
        </p:nvSpPr>
        <p:spPr>
          <a:xfrm>
            <a:off x="0" y="845542"/>
            <a:ext cx="9144000" cy="1241700"/>
          </a:xfrm>
          <a:prstGeom prst="rect">
            <a:avLst/>
          </a:prstGeom>
          <a:solidFill>
            <a:srgbClr val="DE51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lang="en-US" sz="2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National Council on Drug Abuse (NCDA)intends to expand the territorialization initiative beyond Salt Spring through its Targeted Community Intervention programme </a:t>
            </a:r>
            <a:endParaRPr sz="2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29">
            <a:extLst>
              <a:ext uri="{FF2B5EF4-FFF2-40B4-BE49-F238E27FC236}">
                <a16:creationId xmlns:a16="http://schemas.microsoft.com/office/drawing/2014/main" id="{90DE2F21-0C4C-FFB7-5D2A-E71D15C76B37}"/>
              </a:ext>
            </a:extLst>
          </p:cNvPr>
          <p:cNvSpPr txBox="1"/>
          <p:nvPr/>
        </p:nvSpPr>
        <p:spPr>
          <a:xfrm>
            <a:off x="851456" y="113239"/>
            <a:ext cx="7701994" cy="684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s" sz="4000" b="1" dirty="0">
                <a:solidFill>
                  <a:srgbClr val="DE5141"/>
                </a:solidFill>
              </a:rPr>
              <a:t>How to Proceed In The Future</a:t>
            </a:r>
            <a:endParaRPr sz="4000" dirty="0">
              <a:solidFill>
                <a:srgbClr val="DE5141"/>
              </a:solidFill>
            </a:endParaRPr>
          </a:p>
        </p:txBody>
      </p:sp>
      <p:sp>
        <p:nvSpPr>
          <p:cNvPr id="215" name="Google Shape;215;p29">
            <a:extLst>
              <a:ext uri="{FF2B5EF4-FFF2-40B4-BE49-F238E27FC236}">
                <a16:creationId xmlns:a16="http://schemas.microsoft.com/office/drawing/2014/main" id="{4B0907B0-19AA-3195-93C5-940B6B00051E}"/>
              </a:ext>
            </a:extLst>
          </p:cNvPr>
          <p:cNvSpPr txBox="1"/>
          <p:nvPr/>
        </p:nvSpPr>
        <p:spPr>
          <a:xfrm>
            <a:off x="3659612" y="4494229"/>
            <a:ext cx="30540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</a:rPr>
              <a:t>COPOLAD III es un consorcio formado por: </a:t>
            </a:r>
            <a:endParaRPr sz="800">
              <a:solidFill>
                <a:srgbClr val="595959"/>
              </a:solidFill>
            </a:endParaRPr>
          </a:p>
        </p:txBody>
      </p:sp>
      <p:sp>
        <p:nvSpPr>
          <p:cNvPr id="216" name="Google Shape;216;p29">
            <a:extLst>
              <a:ext uri="{FF2B5EF4-FFF2-40B4-BE49-F238E27FC236}">
                <a16:creationId xmlns:a16="http://schemas.microsoft.com/office/drawing/2014/main" id="{D0E56941-4B2A-6B25-8541-738B2EF2CE25}"/>
              </a:ext>
            </a:extLst>
          </p:cNvPr>
          <p:cNvSpPr txBox="1"/>
          <p:nvPr/>
        </p:nvSpPr>
        <p:spPr>
          <a:xfrm>
            <a:off x="5950062" y="4494229"/>
            <a:ext cx="30540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</a:rPr>
              <a:t>Socios colaboradores:</a:t>
            </a:r>
            <a:endParaRPr sz="800">
              <a:solidFill>
                <a:srgbClr val="595959"/>
              </a:solidFill>
            </a:endParaRPr>
          </a:p>
        </p:txBody>
      </p:sp>
      <p:pic>
        <p:nvPicPr>
          <p:cNvPr id="217" name="Google Shape;217;p29">
            <a:extLst>
              <a:ext uri="{FF2B5EF4-FFF2-40B4-BE49-F238E27FC236}">
                <a16:creationId xmlns:a16="http://schemas.microsoft.com/office/drawing/2014/main" id="{68EB28A8-64C1-F250-86EF-E5B76828932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225" y="4741550"/>
            <a:ext cx="1359197" cy="284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9">
            <a:extLst>
              <a:ext uri="{FF2B5EF4-FFF2-40B4-BE49-F238E27FC236}">
                <a16:creationId xmlns:a16="http://schemas.microsoft.com/office/drawing/2014/main" id="{9FF01466-0351-3CC6-5DF7-662F183FC39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62215" y="4615270"/>
            <a:ext cx="1359198" cy="56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9">
            <a:extLst>
              <a:ext uri="{FF2B5EF4-FFF2-40B4-BE49-F238E27FC236}">
                <a16:creationId xmlns:a16="http://schemas.microsoft.com/office/drawing/2014/main" id="{814D04AF-2FBE-7F67-AC1C-57F56CFA487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30499" y="4539550"/>
            <a:ext cx="999586" cy="71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9">
            <a:extLst>
              <a:ext uri="{FF2B5EF4-FFF2-40B4-BE49-F238E27FC236}">
                <a16:creationId xmlns:a16="http://schemas.microsoft.com/office/drawing/2014/main" id="{E962CEA5-5E69-0D9C-A7E8-F590FD310D6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74222" y="4580808"/>
            <a:ext cx="1048440" cy="58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9">
            <a:extLst>
              <a:ext uri="{FF2B5EF4-FFF2-40B4-BE49-F238E27FC236}">
                <a16:creationId xmlns:a16="http://schemas.microsoft.com/office/drawing/2014/main" id="{2DCDB896-240E-BD0E-EF27-7C10C9A021C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16491" y="4716201"/>
            <a:ext cx="601084" cy="314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9" descr="Imagen que contiene firmar, viendo, frente, gente&#10;&#10;El contenido generado por IA puede ser incorrecto.">
            <a:extLst>
              <a:ext uri="{FF2B5EF4-FFF2-40B4-BE49-F238E27FC236}">
                <a16:creationId xmlns:a16="http://schemas.microsoft.com/office/drawing/2014/main" id="{F7931EB9-0194-C46D-3EEC-D98FC468B1F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912653" y="4618088"/>
            <a:ext cx="1666492" cy="5310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8D6E45-7D49-396A-A535-8E194EEDB320}"/>
              </a:ext>
            </a:extLst>
          </p:cNvPr>
          <p:cNvSpPr txBox="1"/>
          <p:nvPr/>
        </p:nvSpPr>
        <p:spPr>
          <a:xfrm>
            <a:off x="140861" y="2208283"/>
            <a:ext cx="71307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National Council on Drug Abuse currently implements a programme called Targeted Community Interventions (TCI):</a:t>
            </a:r>
          </a:p>
          <a:p>
            <a:endParaRPr lang="en-US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dirty="0"/>
              <a:t>This is geared at engaging communities in an effort to build healthy communities as protective factors for drug use.</a:t>
            </a:r>
          </a:p>
          <a:p>
            <a:pPr lvl="2"/>
            <a:endParaRPr lang="en-US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dirty="0"/>
              <a:t>This will adopt the territorialization framework utilized in Salt Spring to meet the needs of other communities Nationally through our (NCDA’s) Parish officers</a:t>
            </a:r>
            <a:endParaRPr lang="en-JM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E2C40D-8FFD-73B2-E32A-4A1C02CC15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57147" y="2298904"/>
            <a:ext cx="1501362" cy="209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04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0"/>
          <p:cNvSpPr/>
          <p:nvPr/>
        </p:nvSpPr>
        <p:spPr>
          <a:xfrm>
            <a:off x="0" y="845550"/>
            <a:ext cx="4505400" cy="3393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30"/>
          <p:cNvSpPr txBox="1"/>
          <p:nvPr/>
        </p:nvSpPr>
        <p:spPr>
          <a:xfrm>
            <a:off x="542277" y="1055925"/>
            <a:ext cx="3905700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" sz="1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Challenges</a:t>
            </a:r>
            <a:endParaRPr sz="1100" dirty="0"/>
          </a:p>
        </p:txBody>
      </p:sp>
      <p:sp>
        <p:nvSpPr>
          <p:cNvPr id="229" name="Google Shape;229;p30"/>
          <p:cNvSpPr txBox="1"/>
          <p:nvPr/>
        </p:nvSpPr>
        <p:spPr>
          <a:xfrm>
            <a:off x="511169" y="2073531"/>
            <a:ext cx="3401100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Community Trust/ previous Trauma </a:t>
            </a:r>
            <a:endParaRPr sz="1100" dirty="0"/>
          </a:p>
        </p:txBody>
      </p:sp>
      <p:sp>
        <p:nvSpPr>
          <p:cNvPr id="230" name="Google Shape;230;p30"/>
          <p:cNvSpPr txBox="1"/>
          <p:nvPr/>
        </p:nvSpPr>
        <p:spPr>
          <a:xfrm>
            <a:off x="5181925" y="1002618"/>
            <a:ext cx="3401100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Opportunities</a:t>
            </a:r>
            <a:endParaRPr sz="1100" dirty="0"/>
          </a:p>
        </p:txBody>
      </p:sp>
      <p:sp>
        <p:nvSpPr>
          <p:cNvPr id="231" name="Google Shape;231;p30"/>
          <p:cNvSpPr txBox="1"/>
          <p:nvPr/>
        </p:nvSpPr>
        <p:spPr>
          <a:xfrm>
            <a:off x="5239541" y="1463896"/>
            <a:ext cx="3401100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Community readiness</a:t>
            </a:r>
            <a:endParaRPr sz="1100" dirty="0"/>
          </a:p>
        </p:txBody>
      </p:sp>
      <p:sp>
        <p:nvSpPr>
          <p:cNvPr id="232" name="Google Shape;232;p30"/>
          <p:cNvSpPr txBox="1"/>
          <p:nvPr/>
        </p:nvSpPr>
        <p:spPr>
          <a:xfrm>
            <a:off x="5246374" y="2023983"/>
            <a:ext cx="3401100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" sz="1200" dirty="0"/>
              <a:t>Access to Community resources</a:t>
            </a:r>
            <a:endParaRPr sz="1100" dirty="0"/>
          </a:p>
        </p:txBody>
      </p:sp>
      <p:sp>
        <p:nvSpPr>
          <p:cNvPr id="233" name="Google Shape;233;p30"/>
          <p:cNvSpPr/>
          <p:nvPr/>
        </p:nvSpPr>
        <p:spPr>
          <a:xfrm>
            <a:off x="316761" y="1842902"/>
            <a:ext cx="165600" cy="165600"/>
          </a:xfrm>
          <a:prstGeom prst="ellipse">
            <a:avLst/>
          </a:prstGeom>
          <a:solidFill>
            <a:srgbClr val="DE51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E5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30"/>
          <p:cNvSpPr/>
          <p:nvPr/>
        </p:nvSpPr>
        <p:spPr>
          <a:xfrm>
            <a:off x="4972401" y="2432619"/>
            <a:ext cx="209524" cy="165600"/>
          </a:xfrm>
          <a:prstGeom prst="ellipse">
            <a:avLst/>
          </a:prstGeom>
          <a:solidFill>
            <a:srgbClr val="DE51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E5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30"/>
          <p:cNvSpPr/>
          <p:nvPr/>
        </p:nvSpPr>
        <p:spPr>
          <a:xfrm>
            <a:off x="0" y="-396158"/>
            <a:ext cx="9144000" cy="1241700"/>
          </a:xfrm>
          <a:prstGeom prst="rect">
            <a:avLst/>
          </a:prstGeom>
          <a:solidFill>
            <a:srgbClr val="DE51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275" y="6373"/>
            <a:ext cx="427167" cy="43666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0"/>
          <p:cNvSpPr txBox="1"/>
          <p:nvPr/>
        </p:nvSpPr>
        <p:spPr>
          <a:xfrm>
            <a:off x="1255225" y="-12350"/>
            <a:ext cx="7687800" cy="485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 b="1" dirty="0">
                <a:solidFill>
                  <a:srgbClr val="FFFFFF"/>
                </a:solidFill>
              </a:rPr>
              <a:t>Challenges and Opportunities</a:t>
            </a:r>
            <a:endParaRPr sz="2100" b="1" dirty="0">
              <a:solidFill>
                <a:srgbClr val="FFFFFF"/>
              </a:solidFill>
            </a:endParaRPr>
          </a:p>
        </p:txBody>
      </p:sp>
      <p:sp>
        <p:nvSpPr>
          <p:cNvPr id="240" name="Google Shape;240;p30"/>
          <p:cNvSpPr txBox="1"/>
          <p:nvPr/>
        </p:nvSpPr>
        <p:spPr>
          <a:xfrm>
            <a:off x="3659612" y="4494229"/>
            <a:ext cx="30540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</a:rPr>
              <a:t>COPOLAD III es un consorcio formado por: </a:t>
            </a:r>
            <a:endParaRPr sz="800">
              <a:solidFill>
                <a:srgbClr val="595959"/>
              </a:solidFill>
            </a:endParaRPr>
          </a:p>
        </p:txBody>
      </p:sp>
      <p:sp>
        <p:nvSpPr>
          <p:cNvPr id="241" name="Google Shape;241;p30"/>
          <p:cNvSpPr txBox="1"/>
          <p:nvPr/>
        </p:nvSpPr>
        <p:spPr>
          <a:xfrm>
            <a:off x="5950062" y="4494229"/>
            <a:ext cx="30540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</a:rPr>
              <a:t>Socios colaboradores:</a:t>
            </a:r>
            <a:endParaRPr sz="800">
              <a:solidFill>
                <a:srgbClr val="595959"/>
              </a:solidFill>
            </a:endParaRPr>
          </a:p>
        </p:txBody>
      </p:sp>
      <p:pic>
        <p:nvPicPr>
          <p:cNvPr id="242" name="Google Shape;242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225" y="4741550"/>
            <a:ext cx="1359197" cy="284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62215" y="4615270"/>
            <a:ext cx="1359198" cy="56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30499" y="4539550"/>
            <a:ext cx="999586" cy="71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74222" y="4580808"/>
            <a:ext cx="1048440" cy="58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16491" y="4716201"/>
            <a:ext cx="601084" cy="314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0" descr="Imagen que contiene firmar, viendo, frente, gente&#10;&#10;El contenido generado por IA puede ser incorrecto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912653" y="4618088"/>
            <a:ext cx="1666492" cy="5310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29;p30">
            <a:extLst>
              <a:ext uri="{FF2B5EF4-FFF2-40B4-BE49-F238E27FC236}">
                <a16:creationId xmlns:a16="http://schemas.microsoft.com/office/drawing/2014/main" id="{F9F4A55A-CE7B-C4AE-8B70-B401F36B4C86}"/>
              </a:ext>
            </a:extLst>
          </p:cNvPr>
          <p:cNvSpPr txBox="1"/>
          <p:nvPr/>
        </p:nvSpPr>
        <p:spPr>
          <a:xfrm>
            <a:off x="542275" y="1524469"/>
            <a:ext cx="3401100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 Crime and Violence Rates</a:t>
            </a:r>
            <a:endParaRPr sz="1100" dirty="0"/>
          </a:p>
        </p:txBody>
      </p:sp>
      <p:sp>
        <p:nvSpPr>
          <p:cNvPr id="3" name="Google Shape;229;p30">
            <a:extLst>
              <a:ext uri="{FF2B5EF4-FFF2-40B4-BE49-F238E27FC236}">
                <a16:creationId xmlns:a16="http://schemas.microsoft.com/office/drawing/2014/main" id="{2EEF5F81-2158-6724-D466-2496619BF50F}"/>
              </a:ext>
            </a:extLst>
          </p:cNvPr>
          <p:cNvSpPr txBox="1"/>
          <p:nvPr/>
        </p:nvSpPr>
        <p:spPr>
          <a:xfrm>
            <a:off x="542275" y="1786372"/>
            <a:ext cx="3401100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Resources /Funding</a:t>
            </a:r>
            <a:endParaRPr sz="1100" dirty="0"/>
          </a:p>
        </p:txBody>
      </p:sp>
      <p:sp>
        <p:nvSpPr>
          <p:cNvPr id="4" name="Google Shape;234;p30">
            <a:extLst>
              <a:ext uri="{FF2B5EF4-FFF2-40B4-BE49-F238E27FC236}">
                <a16:creationId xmlns:a16="http://schemas.microsoft.com/office/drawing/2014/main" id="{F519AAF0-01EF-273E-FE0C-1CBBDD9B9AFB}"/>
              </a:ext>
            </a:extLst>
          </p:cNvPr>
          <p:cNvSpPr/>
          <p:nvPr/>
        </p:nvSpPr>
        <p:spPr>
          <a:xfrm>
            <a:off x="326542" y="1617881"/>
            <a:ext cx="165600" cy="165600"/>
          </a:xfrm>
          <a:prstGeom prst="ellipse">
            <a:avLst/>
          </a:prstGeom>
          <a:solidFill>
            <a:srgbClr val="DE51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E5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232;p30">
            <a:extLst>
              <a:ext uri="{FF2B5EF4-FFF2-40B4-BE49-F238E27FC236}">
                <a16:creationId xmlns:a16="http://schemas.microsoft.com/office/drawing/2014/main" id="{69FD0346-BBD0-D78E-AB52-98E63365F054}"/>
              </a:ext>
            </a:extLst>
          </p:cNvPr>
          <p:cNvSpPr txBox="1"/>
          <p:nvPr/>
        </p:nvSpPr>
        <p:spPr>
          <a:xfrm>
            <a:off x="5231731" y="2424516"/>
            <a:ext cx="3401100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" sz="1200" dirty="0"/>
              <a:t>Willing Stakeholders to participate in activities</a:t>
            </a:r>
            <a:endParaRPr sz="1100" dirty="0"/>
          </a:p>
        </p:txBody>
      </p:sp>
      <p:sp>
        <p:nvSpPr>
          <p:cNvPr id="6" name="Google Shape;234;p30">
            <a:extLst>
              <a:ext uri="{FF2B5EF4-FFF2-40B4-BE49-F238E27FC236}">
                <a16:creationId xmlns:a16="http://schemas.microsoft.com/office/drawing/2014/main" id="{86E81A03-F5DF-E368-4083-E92D90C0E714}"/>
              </a:ext>
            </a:extLst>
          </p:cNvPr>
          <p:cNvSpPr/>
          <p:nvPr/>
        </p:nvSpPr>
        <p:spPr>
          <a:xfrm>
            <a:off x="4972401" y="1993744"/>
            <a:ext cx="165600" cy="165600"/>
          </a:xfrm>
          <a:prstGeom prst="ellipse">
            <a:avLst/>
          </a:prstGeom>
          <a:solidFill>
            <a:srgbClr val="DE51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E5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34;p30">
            <a:extLst>
              <a:ext uri="{FF2B5EF4-FFF2-40B4-BE49-F238E27FC236}">
                <a16:creationId xmlns:a16="http://schemas.microsoft.com/office/drawing/2014/main" id="{F5A2DCE7-8C6B-DD38-3BB6-8C50259E0A4A}"/>
              </a:ext>
            </a:extLst>
          </p:cNvPr>
          <p:cNvSpPr/>
          <p:nvPr/>
        </p:nvSpPr>
        <p:spPr>
          <a:xfrm>
            <a:off x="345569" y="2112268"/>
            <a:ext cx="165600" cy="165600"/>
          </a:xfrm>
          <a:prstGeom prst="ellipse">
            <a:avLst/>
          </a:prstGeom>
          <a:solidFill>
            <a:srgbClr val="DE51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E5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34;p30">
            <a:extLst>
              <a:ext uri="{FF2B5EF4-FFF2-40B4-BE49-F238E27FC236}">
                <a16:creationId xmlns:a16="http://schemas.microsoft.com/office/drawing/2014/main" id="{AF66E814-FBD4-8366-8BFC-EDD511E34F45}"/>
              </a:ext>
            </a:extLst>
          </p:cNvPr>
          <p:cNvSpPr/>
          <p:nvPr/>
        </p:nvSpPr>
        <p:spPr>
          <a:xfrm>
            <a:off x="4994363" y="1543110"/>
            <a:ext cx="165600" cy="165600"/>
          </a:xfrm>
          <a:prstGeom prst="ellipse">
            <a:avLst/>
          </a:prstGeom>
          <a:solidFill>
            <a:srgbClr val="DE51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E5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1DA512BF9E793498E3011D39B1824AC" ma:contentTypeVersion="22" ma:contentTypeDescription="Crear nuevo documento." ma:contentTypeScope="" ma:versionID="fbbdc731cb5e863fb162c96bca32bf01">
  <xsd:schema xmlns:xsd="http://www.w3.org/2001/XMLSchema" xmlns:xs="http://www.w3.org/2001/XMLSchema" xmlns:p="http://schemas.microsoft.com/office/2006/metadata/properties" xmlns:ns2="33d2ceeb-fd15-4065-892e-5be14dece4ff" xmlns:ns3="14feb837-75b8-4da0-839f-eb1c5ea2152d" xmlns:ns4="61c22d5d-bdf7-4cb5-8a9c-6c28073473a9" targetNamespace="http://schemas.microsoft.com/office/2006/metadata/properties" ma:root="true" ma:fieldsID="eedea1f3a0536bbb4199cfb10e6bba52" ns2:_="" ns3:_="" ns4:_="">
    <xsd:import namespace="33d2ceeb-fd15-4065-892e-5be14dece4ff"/>
    <xsd:import namespace="14feb837-75b8-4da0-839f-eb1c5ea2152d"/>
    <xsd:import namespace="61c22d5d-bdf7-4cb5-8a9c-6c28073473a9"/>
    <xsd:element name="properties">
      <xsd:complexType>
        <xsd:sequence>
          <xsd:element name="documentManagement">
            <xsd:complexType>
              <xsd:all>
                <xsd:element ref="ns2:n72767502c1c4e9bae8ce013fdee11cf" minOccurs="0"/>
                <xsd:element ref="ns3:TaxCatchAll" minOccurs="0"/>
                <xsd:element ref="ns2:n4242925c0c540b099bbef476ae0347d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4:SharedWithUsers" minOccurs="0"/>
                <xsd:element ref="ns4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d2ceeb-fd15-4065-892e-5be14dece4ff" elementFormDefault="qualified">
    <xsd:import namespace="http://schemas.microsoft.com/office/2006/documentManagement/types"/>
    <xsd:import namespace="http://schemas.microsoft.com/office/infopath/2007/PartnerControls"/>
    <xsd:element name="n72767502c1c4e9bae8ce013fdee11cf" ma:index="9" nillable="true" ma:taxonomy="true" ma:internalName="n72767502c1c4e9bae8ce013fdee11cf" ma:taxonomyFieldName="palabrasclaveempresa" ma:displayName="Palabras clave de FIIAPP" ma:fieldId="{77276750-2c1c-4e9b-ae8c-e013fdee11cf}" ma:taxonomyMulti="true" ma:sspId="0f4afbdf-b431-4932-b70a-70c1915ab58e" ma:termSetId="ef1fcd61-6b57-4f54-bb1f-b9c1166f371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4242925c0c540b099bbef476ae0347d" ma:index="12" nillable="true" ma:taxonomy="true" ma:internalName="n4242925c0c540b099bbef476ae0347d" ma:taxonomyFieldName="palabrasclavesitio" ma:displayName="Palabras clave de sitio" ma:fieldId="{74242925-c0c5-40b0-99bb-ef476ae0347d}" ma:taxonomyMulti="true" ma:sspId="0f4afbdf-b431-4932-b70a-70c1915ab58e" ma:termSetId="9543e3d4-bc00-4806-8d2a-8eaffc9c5c5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21" nillable="true" ma:displayName="Tags" ma:internalName="MediaServiceAutoTags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7" nillable="true" ma:taxonomy="true" ma:internalName="lcf76f155ced4ddcb4097134ff3c332f" ma:taxonomyFieldName="MediaServiceImageTags" ma:displayName="Etiquetas de imagen" ma:readOnly="false" ma:fieldId="{5cf76f15-5ced-4ddc-b409-7134ff3c332f}" ma:taxonomyMulti="true" ma:sspId="0f4afbdf-b431-4932-b70a-70c1915ab5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feb837-75b8-4da0-839f-eb1c5ea2152d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aba24d67-f076-400f-a89a-89655bed651a}" ma:internalName="TaxCatchAll" ma:showField="CatchAllData" ma:web="14feb837-75b8-4da0-839f-eb1c5ea215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c22d5d-bdf7-4cb5-8a9c-6c28073473a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4feb837-75b8-4da0-839f-eb1c5ea2152d" xsi:nil="true"/>
    <n72767502c1c4e9bae8ce013fdee11cf xmlns="33d2ceeb-fd15-4065-892e-5be14dece4ff">
      <Terms xmlns="http://schemas.microsoft.com/office/infopath/2007/PartnerControls"/>
    </n72767502c1c4e9bae8ce013fdee11cf>
    <n4242925c0c540b099bbef476ae0347d xmlns="33d2ceeb-fd15-4065-892e-5be14dece4ff">
      <Terms xmlns="http://schemas.microsoft.com/office/infopath/2007/PartnerControls"/>
    </n4242925c0c540b099bbef476ae0347d>
    <lcf76f155ced4ddcb4097134ff3c332f xmlns="33d2ceeb-fd15-4065-892e-5be14dece4ff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FB71BCA-3127-4B24-80A9-27113B9EA8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d2ceeb-fd15-4065-892e-5be14dece4ff"/>
    <ds:schemaRef ds:uri="14feb837-75b8-4da0-839f-eb1c5ea2152d"/>
    <ds:schemaRef ds:uri="61c22d5d-bdf7-4cb5-8a9c-6c28073473a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D0C6FF5-22C4-4E37-A74E-53F2D5A36804}">
  <ds:schemaRefs>
    <ds:schemaRef ds:uri="http://www.w3.org/XML/1998/namespace"/>
    <ds:schemaRef ds:uri="http://purl.org/dc/elements/1.1/"/>
    <ds:schemaRef ds:uri="http://purl.org/dc/terms/"/>
    <ds:schemaRef ds:uri="33d2ceeb-fd15-4065-892e-5be14dece4ff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61c22d5d-bdf7-4cb5-8a9c-6c28073473a9"/>
    <ds:schemaRef ds:uri="14feb837-75b8-4da0-839f-eb1c5ea2152d"/>
  </ds:schemaRefs>
</ds:datastoreItem>
</file>

<file path=customXml/itemProps3.xml><?xml version="1.0" encoding="utf-8"?>
<ds:datastoreItem xmlns:ds="http://schemas.openxmlformats.org/officeDocument/2006/customXml" ds:itemID="{9CD3DF12-508C-4BA6-B51B-BD683C6AC0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7371</TotalTime>
  <Words>716</Words>
  <Application>Microsoft Office PowerPoint</Application>
  <PresentationFormat>On-screen Show (16:9)</PresentationFormat>
  <Paragraphs>69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Simple Light</vt:lpstr>
      <vt:lpstr>Tema de Office</vt:lpstr>
      <vt:lpstr>PowerPoint Presentation</vt:lpstr>
      <vt:lpstr>PowerPoint Presentation</vt:lpstr>
      <vt:lpstr>The Problem</vt:lpstr>
      <vt:lpstr>PowerPoint Presentation</vt:lpstr>
      <vt:lpstr>Territorialization: Multi-level Approach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Mercedes Alonso Segoviano - FIIAPP</dc:creator>
  <cp:lastModifiedBy>Trisha McCarthy</cp:lastModifiedBy>
  <cp:revision>9</cp:revision>
  <dcterms:modified xsi:type="dcterms:W3CDTF">2025-03-21T15:45:16Z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0x01010041DA512BF9E793498E3011D39B1824AC</vt:lpwstr>
  </property>
  <property fmtid="{D5CDD505-2E9C-101B-9397-08002B2CF9AE}" pid="3" name="MediaServiceImageTags">
    <vt:lpwstr/>
  </property>
  <property fmtid="{D5CDD505-2E9C-101B-9397-08002B2CF9AE}" pid="4" name="palabrasclavesitio">
    <vt:lpwstr/>
  </property>
  <property fmtid="{D5CDD505-2E9C-101B-9397-08002B2CF9AE}" pid="5" name="palabrasclaveempresa">
    <vt:lpwstr/>
  </property>
</Properties>
</file>