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diagrams/colors1.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5"/>
  </p:notesMasterIdLst>
  <p:sldIdLst>
    <p:sldId id="257" r:id="rId3"/>
    <p:sldId id="272" r:id="rId4"/>
    <p:sldId id="258" r:id="rId5"/>
    <p:sldId id="264" r:id="rId6"/>
    <p:sldId id="263" r:id="rId7"/>
    <p:sldId id="259" r:id="rId8"/>
    <p:sldId id="265" r:id="rId9"/>
    <p:sldId id="271" r:id="rId10"/>
    <p:sldId id="261" r:id="rId11"/>
    <p:sldId id="266" r:id="rId12"/>
    <p:sldId id="273" r:id="rId13"/>
    <p:sldId id="262" r:id="rId14"/>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1"/>
    <p:restoredTop sz="96291"/>
  </p:normalViewPr>
  <p:slideViewPr>
    <p:cSldViewPr snapToGrid="0">
      <p:cViewPr>
        <p:scale>
          <a:sx n="69" d="100"/>
          <a:sy n="69" d="100"/>
        </p:scale>
        <p:origin x="512" y="360"/>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EA866-AEFB-4A83-8420-2D590AD063C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D7FC1EE-04D3-4BD5-BB8E-6C17373BEA1D}">
      <dgm:prSet custT="1"/>
      <dgm:spPr>
        <a:solidFill>
          <a:srgbClr val="C00000"/>
        </a:solidFill>
      </dgm:spPr>
      <dgm:t>
        <a:bodyPr/>
        <a:lstStyle/>
        <a:p>
          <a:r>
            <a:rPr lang="es-DO" sz="1200" b="0" i="0" dirty="0">
              <a:solidFill>
                <a:schemeClr val="tx1"/>
              </a:solidFill>
            </a:rPr>
            <a:t>Redes de Apoyo: Ampliar conexiones de internas con familia, amigos y comunidades.</a:t>
          </a:r>
          <a:r>
            <a:rPr lang="pt-BR" sz="1200" dirty="0"/>
            <a:t> </a:t>
          </a:r>
          <a:r>
            <a:rPr lang="pt-BR" sz="1200" dirty="0" err="1"/>
            <a:t>Support</a:t>
          </a:r>
          <a:r>
            <a:rPr lang="pt-BR" sz="1200" dirty="0"/>
            <a:t> Networks: </a:t>
          </a:r>
          <a:r>
            <a:rPr lang="pt-BR" sz="1200" dirty="0" err="1"/>
            <a:t>Expand</a:t>
          </a:r>
          <a:r>
            <a:rPr lang="pt-BR" sz="1200" dirty="0"/>
            <a:t> </a:t>
          </a:r>
          <a:r>
            <a:rPr lang="pt-BR" sz="1200" dirty="0" err="1"/>
            <a:t>inmates</a:t>
          </a:r>
          <a:r>
            <a:rPr lang="pt-BR" sz="1200" dirty="0"/>
            <a:t>' connections </a:t>
          </a:r>
          <a:r>
            <a:rPr lang="pt-BR" sz="1200" dirty="0" err="1"/>
            <a:t>with</a:t>
          </a:r>
          <a:r>
            <a:rPr lang="pt-BR" sz="1200" dirty="0"/>
            <a:t> </a:t>
          </a:r>
          <a:r>
            <a:rPr lang="pt-BR" sz="1200" dirty="0" err="1"/>
            <a:t>family</a:t>
          </a:r>
          <a:r>
            <a:rPr lang="pt-BR" sz="1200" dirty="0"/>
            <a:t>, friends, </a:t>
          </a:r>
          <a:r>
            <a:rPr lang="pt-BR" sz="1200" dirty="0" err="1"/>
            <a:t>and</a:t>
          </a:r>
          <a:r>
            <a:rPr lang="pt-BR" sz="1200" dirty="0"/>
            <a:t> </a:t>
          </a:r>
          <a:r>
            <a:rPr lang="pt-BR" sz="1200" dirty="0" err="1"/>
            <a:t>communities</a:t>
          </a:r>
          <a:endParaRPr lang="en-US" sz="1200" b="0" dirty="0">
            <a:solidFill>
              <a:schemeClr val="tx1"/>
            </a:solidFill>
          </a:endParaRPr>
        </a:p>
      </dgm:t>
    </dgm:pt>
    <dgm:pt modelId="{81AEFF0C-5F9C-4BD1-B419-AED7617C958B}" type="parTrans" cxnId="{34139D85-0F4E-459E-A848-90A4F858CE4E}">
      <dgm:prSet/>
      <dgm:spPr/>
      <dgm:t>
        <a:bodyPr/>
        <a:lstStyle/>
        <a:p>
          <a:endParaRPr lang="en-US"/>
        </a:p>
      </dgm:t>
    </dgm:pt>
    <dgm:pt modelId="{C0EF1D6D-3E20-48F6-BF37-D2B2167D4EC4}" type="sibTrans" cxnId="{34139D85-0F4E-459E-A848-90A4F858CE4E}">
      <dgm:prSet/>
      <dgm:spPr/>
      <dgm:t>
        <a:bodyPr/>
        <a:lstStyle/>
        <a:p>
          <a:endParaRPr lang="en-US"/>
        </a:p>
      </dgm:t>
    </dgm:pt>
    <dgm:pt modelId="{B9EA170B-3A97-4686-A93B-BE93068F290E}">
      <dgm:prSet custT="1"/>
      <dgm:spPr>
        <a:solidFill>
          <a:srgbClr val="C00000"/>
        </a:solidFill>
      </dgm:spPr>
      <dgm:t>
        <a:bodyPr/>
        <a:lstStyle/>
        <a:p>
          <a:r>
            <a:rPr lang="es-DO" sz="1200" b="0" i="0" dirty="0">
              <a:solidFill>
                <a:schemeClr val="tx1"/>
              </a:solidFill>
            </a:rPr>
            <a:t>Comunicación: Facilitar la comunicación entre internas y sus hijos para fortalecer vínculos.</a:t>
          </a:r>
          <a:r>
            <a:rPr lang="pt-BR" sz="1200" dirty="0"/>
            <a:t> Communication: </a:t>
          </a:r>
          <a:r>
            <a:rPr lang="pt-BR" sz="1200" dirty="0" err="1"/>
            <a:t>Facilitate</a:t>
          </a:r>
          <a:r>
            <a:rPr lang="pt-BR" sz="1200" dirty="0"/>
            <a:t> communication </a:t>
          </a:r>
          <a:r>
            <a:rPr lang="pt-BR" sz="1200" dirty="0" err="1"/>
            <a:t>between</a:t>
          </a:r>
          <a:r>
            <a:rPr lang="pt-BR" sz="1200" dirty="0"/>
            <a:t> </a:t>
          </a:r>
          <a:r>
            <a:rPr lang="pt-BR" sz="1200" dirty="0" err="1"/>
            <a:t>inmates</a:t>
          </a:r>
          <a:r>
            <a:rPr lang="pt-BR" sz="1200" dirty="0"/>
            <a:t> </a:t>
          </a:r>
          <a:r>
            <a:rPr lang="pt-BR" sz="1200" dirty="0" err="1"/>
            <a:t>and</a:t>
          </a:r>
          <a:r>
            <a:rPr lang="pt-BR" sz="1200" dirty="0"/>
            <a:t> </a:t>
          </a:r>
          <a:r>
            <a:rPr lang="pt-BR" sz="1200" dirty="0" err="1"/>
            <a:t>their</a:t>
          </a:r>
          <a:r>
            <a:rPr lang="pt-BR" sz="1200" dirty="0"/>
            <a:t> </a:t>
          </a:r>
          <a:r>
            <a:rPr lang="pt-BR" sz="1200" dirty="0" err="1"/>
            <a:t>children</a:t>
          </a:r>
          <a:r>
            <a:rPr lang="pt-BR" sz="1200" dirty="0"/>
            <a:t> </a:t>
          </a:r>
          <a:r>
            <a:rPr lang="pt-BR" sz="1200" dirty="0" err="1"/>
            <a:t>to</a:t>
          </a:r>
          <a:r>
            <a:rPr lang="pt-BR" sz="1200" dirty="0"/>
            <a:t> </a:t>
          </a:r>
          <a:r>
            <a:rPr lang="pt-BR" sz="1200" dirty="0" err="1"/>
            <a:t>strengthen</a:t>
          </a:r>
          <a:r>
            <a:rPr lang="pt-BR" sz="1200" dirty="0"/>
            <a:t> </a:t>
          </a:r>
          <a:r>
            <a:rPr lang="pt-BR" sz="1200" dirty="0" err="1"/>
            <a:t>ties</a:t>
          </a:r>
          <a:r>
            <a:rPr lang="pt-BR" sz="1200" dirty="0"/>
            <a:t>. </a:t>
          </a:r>
          <a:endParaRPr lang="en-US" sz="1200" b="0" dirty="0">
            <a:solidFill>
              <a:schemeClr val="tx1"/>
            </a:solidFill>
          </a:endParaRPr>
        </a:p>
      </dgm:t>
    </dgm:pt>
    <dgm:pt modelId="{8EE1020E-3C5A-4839-BE12-9764B59D25D2}" type="parTrans" cxnId="{AB72E902-61FD-4CFE-8541-EE74912F33E1}">
      <dgm:prSet/>
      <dgm:spPr/>
      <dgm:t>
        <a:bodyPr/>
        <a:lstStyle/>
        <a:p>
          <a:endParaRPr lang="en-US"/>
        </a:p>
      </dgm:t>
    </dgm:pt>
    <dgm:pt modelId="{9B5E1477-23DB-4FA6-9166-DD465FD53D3D}" type="sibTrans" cxnId="{AB72E902-61FD-4CFE-8541-EE74912F33E1}">
      <dgm:prSet/>
      <dgm:spPr/>
      <dgm:t>
        <a:bodyPr/>
        <a:lstStyle/>
        <a:p>
          <a:endParaRPr lang="en-US"/>
        </a:p>
      </dgm:t>
    </dgm:pt>
    <dgm:pt modelId="{6A673495-519A-47CE-9179-0ACCA4F17A2D}">
      <dgm:prSet custT="1"/>
      <dgm:spPr>
        <a:solidFill>
          <a:srgbClr val="C00000"/>
        </a:solidFill>
      </dgm:spPr>
      <dgm:t>
        <a:bodyPr/>
        <a:lstStyle/>
        <a:p>
          <a:r>
            <a:rPr lang="es-DO" sz="1200" b="0" i="0" dirty="0">
              <a:solidFill>
                <a:schemeClr val="tx1"/>
              </a:solidFill>
            </a:rPr>
            <a:t>Acceso a Recursos: Conectar internas y familia con servicios de salud, educación y otros servicios para apoyar a sus hijos. </a:t>
          </a:r>
          <a:r>
            <a:rPr lang="pt-BR" sz="1200" dirty="0"/>
            <a:t>Access </a:t>
          </a:r>
          <a:r>
            <a:rPr lang="pt-BR" sz="1200" dirty="0" err="1"/>
            <a:t>to</a:t>
          </a:r>
          <a:r>
            <a:rPr lang="pt-BR" sz="1200" dirty="0"/>
            <a:t> </a:t>
          </a:r>
          <a:r>
            <a:rPr lang="pt-BR" sz="1200" dirty="0" err="1"/>
            <a:t>Resources</a:t>
          </a:r>
          <a:r>
            <a:rPr lang="pt-BR" sz="1200" dirty="0"/>
            <a:t>: Connect </a:t>
          </a:r>
          <a:r>
            <a:rPr lang="pt-BR" sz="1200" dirty="0" err="1"/>
            <a:t>inmates</a:t>
          </a:r>
          <a:r>
            <a:rPr lang="pt-BR" sz="1200" dirty="0"/>
            <a:t> </a:t>
          </a:r>
          <a:r>
            <a:rPr lang="pt-BR" sz="1200" dirty="0" err="1"/>
            <a:t>and</a:t>
          </a:r>
          <a:r>
            <a:rPr lang="pt-BR" sz="1200" dirty="0"/>
            <a:t> </a:t>
          </a:r>
          <a:r>
            <a:rPr lang="pt-BR" sz="1200" dirty="0" err="1"/>
            <a:t>their</a:t>
          </a:r>
          <a:r>
            <a:rPr lang="pt-BR" sz="1200" dirty="0"/>
            <a:t> </a:t>
          </a:r>
          <a:r>
            <a:rPr lang="pt-BR" sz="1200" dirty="0" err="1"/>
            <a:t>families</a:t>
          </a:r>
          <a:r>
            <a:rPr lang="pt-BR" sz="1200" dirty="0"/>
            <a:t> </a:t>
          </a:r>
          <a:r>
            <a:rPr lang="pt-BR" sz="1200" dirty="0" err="1"/>
            <a:t>with</a:t>
          </a:r>
          <a:r>
            <a:rPr lang="pt-BR" sz="1200" dirty="0"/>
            <a:t> </a:t>
          </a:r>
          <a:r>
            <a:rPr lang="pt-BR" sz="1200" dirty="0" err="1"/>
            <a:t>health</a:t>
          </a:r>
          <a:r>
            <a:rPr lang="pt-BR" sz="1200" dirty="0"/>
            <a:t>, </a:t>
          </a:r>
          <a:r>
            <a:rPr lang="pt-BR" sz="1200" dirty="0" err="1"/>
            <a:t>education</a:t>
          </a:r>
          <a:r>
            <a:rPr lang="pt-BR" sz="1200" dirty="0"/>
            <a:t>, </a:t>
          </a:r>
          <a:r>
            <a:rPr lang="pt-BR" sz="1200" dirty="0" err="1"/>
            <a:t>and</a:t>
          </a:r>
          <a:r>
            <a:rPr lang="pt-BR" sz="1200" dirty="0"/>
            <a:t> </a:t>
          </a:r>
          <a:r>
            <a:rPr lang="pt-BR" sz="1200" dirty="0" err="1"/>
            <a:t>other</a:t>
          </a:r>
          <a:r>
            <a:rPr lang="pt-BR" sz="1200" dirty="0"/>
            <a:t> </a:t>
          </a:r>
          <a:r>
            <a:rPr lang="pt-BR" sz="1200" dirty="0" err="1"/>
            <a:t>services</a:t>
          </a:r>
          <a:r>
            <a:rPr lang="pt-BR" sz="1200" dirty="0"/>
            <a:t> </a:t>
          </a:r>
          <a:r>
            <a:rPr lang="pt-BR" sz="1200" dirty="0" err="1"/>
            <a:t>to</a:t>
          </a:r>
          <a:r>
            <a:rPr lang="pt-BR" sz="1200" dirty="0"/>
            <a:t> </a:t>
          </a:r>
          <a:r>
            <a:rPr lang="pt-BR" sz="1200" dirty="0" err="1"/>
            <a:t>support</a:t>
          </a:r>
          <a:r>
            <a:rPr lang="pt-BR" sz="1200" dirty="0"/>
            <a:t> </a:t>
          </a:r>
          <a:r>
            <a:rPr lang="pt-BR" sz="1200" dirty="0" err="1"/>
            <a:t>their</a:t>
          </a:r>
          <a:r>
            <a:rPr lang="pt-BR" sz="1200" dirty="0"/>
            <a:t> </a:t>
          </a:r>
          <a:r>
            <a:rPr lang="pt-BR" sz="1200" dirty="0" err="1"/>
            <a:t>children</a:t>
          </a:r>
          <a:r>
            <a:rPr lang="pt-BR" sz="1200" dirty="0"/>
            <a:t>. </a:t>
          </a:r>
          <a:endParaRPr lang="en-US" sz="1200" b="0" dirty="0">
            <a:solidFill>
              <a:schemeClr val="tx1"/>
            </a:solidFill>
          </a:endParaRPr>
        </a:p>
      </dgm:t>
    </dgm:pt>
    <dgm:pt modelId="{8AA9C045-33F4-499C-8482-5104813E3AE1}" type="parTrans" cxnId="{E088E97D-25A1-449F-9168-0AD04590C4CE}">
      <dgm:prSet/>
      <dgm:spPr/>
      <dgm:t>
        <a:bodyPr/>
        <a:lstStyle/>
        <a:p>
          <a:endParaRPr lang="en-US"/>
        </a:p>
      </dgm:t>
    </dgm:pt>
    <dgm:pt modelId="{F98C3043-8AD8-4A39-9DD5-A994B87C59FB}" type="sibTrans" cxnId="{E088E97D-25A1-449F-9168-0AD04590C4CE}">
      <dgm:prSet/>
      <dgm:spPr/>
      <dgm:t>
        <a:bodyPr/>
        <a:lstStyle/>
        <a:p>
          <a:endParaRPr lang="en-US"/>
        </a:p>
      </dgm:t>
    </dgm:pt>
    <dgm:pt modelId="{4CAAF545-587A-4CCE-A1F7-BCA3EC90065E}">
      <dgm:prSet custT="1"/>
      <dgm:spPr>
        <a:solidFill>
          <a:srgbClr val="C00000"/>
        </a:solidFill>
      </dgm:spPr>
      <dgm:t>
        <a:bodyPr/>
        <a:lstStyle/>
        <a:p>
          <a:r>
            <a:rPr lang="es-DO" sz="1200" b="0" i="0" dirty="0">
              <a:solidFill>
                <a:schemeClr val="tx1"/>
              </a:solidFill>
            </a:rPr>
            <a:t>Capacitación: Desarrollar talleres al personal penitenciario, actores clave y a las familias para mejorar la capacidad de apoyo. </a:t>
          </a:r>
          <a:r>
            <a:rPr lang="pt-BR" sz="1200" dirty="0"/>
            <a:t>Training: </a:t>
          </a:r>
          <a:r>
            <a:rPr lang="pt-BR" sz="1200" dirty="0" err="1"/>
            <a:t>Conduct</a:t>
          </a:r>
          <a:r>
            <a:rPr lang="pt-BR" sz="1200" dirty="0"/>
            <a:t> workshops for </a:t>
          </a:r>
          <a:r>
            <a:rPr lang="pt-BR" sz="1200" dirty="0" err="1"/>
            <a:t>prison</a:t>
          </a:r>
          <a:r>
            <a:rPr lang="pt-BR" sz="1200" dirty="0"/>
            <a:t> staff, </a:t>
          </a:r>
          <a:r>
            <a:rPr lang="pt-BR" sz="1200" dirty="0" err="1"/>
            <a:t>key</a:t>
          </a:r>
          <a:r>
            <a:rPr lang="pt-BR" sz="1200" dirty="0"/>
            <a:t> stakeholders, </a:t>
          </a:r>
          <a:r>
            <a:rPr lang="pt-BR" sz="1200" dirty="0" err="1"/>
            <a:t>and</a:t>
          </a:r>
          <a:r>
            <a:rPr lang="pt-BR" sz="1200" dirty="0"/>
            <a:t> </a:t>
          </a:r>
          <a:r>
            <a:rPr lang="pt-BR" sz="1200" dirty="0" err="1"/>
            <a:t>families</a:t>
          </a:r>
          <a:r>
            <a:rPr lang="pt-BR" sz="1200" dirty="0"/>
            <a:t> </a:t>
          </a:r>
          <a:r>
            <a:rPr lang="pt-BR" sz="1200" dirty="0" err="1"/>
            <a:t>to</a:t>
          </a:r>
          <a:r>
            <a:rPr lang="pt-BR" sz="1200" dirty="0"/>
            <a:t> improve </a:t>
          </a:r>
          <a:r>
            <a:rPr lang="pt-BR" sz="1200" dirty="0" err="1"/>
            <a:t>support</a:t>
          </a:r>
          <a:r>
            <a:rPr lang="pt-BR" sz="1200" dirty="0"/>
            <a:t> </a:t>
          </a:r>
          <a:r>
            <a:rPr lang="pt-BR" sz="1200" dirty="0" err="1"/>
            <a:t>capacity</a:t>
          </a:r>
          <a:r>
            <a:rPr lang="pt-BR" sz="1200" dirty="0"/>
            <a:t>.</a:t>
          </a:r>
          <a:endParaRPr lang="en-US" sz="1000" b="0" dirty="0">
            <a:solidFill>
              <a:schemeClr val="tx1"/>
            </a:solidFill>
          </a:endParaRPr>
        </a:p>
      </dgm:t>
    </dgm:pt>
    <dgm:pt modelId="{F10592BB-4975-4DD7-9283-B639C2655B5B}" type="parTrans" cxnId="{1B1A0483-F54F-4D11-9D57-77BC339BBF03}">
      <dgm:prSet/>
      <dgm:spPr/>
      <dgm:t>
        <a:bodyPr/>
        <a:lstStyle/>
        <a:p>
          <a:endParaRPr lang="en-US"/>
        </a:p>
      </dgm:t>
    </dgm:pt>
    <dgm:pt modelId="{127FAB1D-7AD9-4DDC-AEA1-76BD1CE72E51}" type="sibTrans" cxnId="{1B1A0483-F54F-4D11-9D57-77BC339BBF03}">
      <dgm:prSet/>
      <dgm:spPr/>
      <dgm:t>
        <a:bodyPr/>
        <a:lstStyle/>
        <a:p>
          <a:endParaRPr lang="en-US"/>
        </a:p>
      </dgm:t>
    </dgm:pt>
    <dgm:pt modelId="{4C8335F6-572D-094F-987C-AAC98438BF47}" type="pres">
      <dgm:prSet presAssocID="{2A6EA866-AEFB-4A83-8420-2D590AD063C7}" presName="diagram" presStyleCnt="0">
        <dgm:presLayoutVars>
          <dgm:dir/>
          <dgm:resizeHandles val="exact"/>
        </dgm:presLayoutVars>
      </dgm:prSet>
      <dgm:spPr/>
    </dgm:pt>
    <dgm:pt modelId="{097EAD53-3D39-9D47-BA01-AD5C763C1EAB}" type="pres">
      <dgm:prSet presAssocID="{1D7FC1EE-04D3-4BD5-BB8E-6C17373BEA1D}" presName="node" presStyleLbl="node1" presStyleIdx="0" presStyleCnt="4" custLinFactX="33086" custLinFactNeighborX="100000" custLinFactNeighborY="4538">
        <dgm:presLayoutVars>
          <dgm:bulletEnabled val="1"/>
        </dgm:presLayoutVars>
      </dgm:prSet>
      <dgm:spPr/>
    </dgm:pt>
    <dgm:pt modelId="{48A19997-9B7B-6A4E-8EAB-2B29B4D12C68}" type="pres">
      <dgm:prSet presAssocID="{C0EF1D6D-3E20-48F6-BF37-D2B2167D4EC4}" presName="sibTrans" presStyleLbl="sibTrans2D1" presStyleIdx="0" presStyleCnt="3" custAng="12737536" custLinFactY="-42945" custLinFactNeighborX="-2855" custLinFactNeighborY="-100000"/>
      <dgm:spPr/>
    </dgm:pt>
    <dgm:pt modelId="{B377E042-CE4F-8841-9E2E-B85A00F8883F}" type="pres">
      <dgm:prSet presAssocID="{C0EF1D6D-3E20-48F6-BF37-D2B2167D4EC4}" presName="connectorText" presStyleLbl="sibTrans2D1" presStyleIdx="0" presStyleCnt="3"/>
      <dgm:spPr/>
    </dgm:pt>
    <dgm:pt modelId="{3DFA10B7-A282-734C-9A36-B0CF86EDB06B}" type="pres">
      <dgm:prSet presAssocID="{B9EA170B-3A97-4686-A93B-BE93068F290E}" presName="node" presStyleLbl="node1" presStyleIdx="1" presStyleCnt="4" custLinFactX="-33367" custLinFactY="37732" custLinFactNeighborX="-100000" custLinFactNeighborY="100000">
        <dgm:presLayoutVars>
          <dgm:bulletEnabled val="1"/>
        </dgm:presLayoutVars>
      </dgm:prSet>
      <dgm:spPr/>
    </dgm:pt>
    <dgm:pt modelId="{1DB4CE70-00A8-DB4F-8CB3-DB539E8520DD}" type="pres">
      <dgm:prSet presAssocID="{9B5E1477-23DB-4FA6-9166-DD465FD53D3D}" presName="sibTrans" presStyleLbl="sibTrans2D1" presStyleIdx="1" presStyleCnt="3" custAng="11004533" custScaleX="115282" custScaleY="91544" custLinFactNeighborX="-7331" custLinFactNeighborY="8199"/>
      <dgm:spPr/>
    </dgm:pt>
    <dgm:pt modelId="{CE0E35A1-424D-D541-9C50-517A7C715FAF}" type="pres">
      <dgm:prSet presAssocID="{9B5E1477-23DB-4FA6-9166-DD465FD53D3D}" presName="connectorText" presStyleLbl="sibTrans2D1" presStyleIdx="1" presStyleCnt="3"/>
      <dgm:spPr/>
    </dgm:pt>
    <dgm:pt modelId="{8962F083-52C7-F341-988C-AC3F32C0080B}" type="pres">
      <dgm:prSet presAssocID="{6A673495-519A-47CE-9179-0ACCA4F17A2D}" presName="node" presStyleLbl="node1" presStyleIdx="2" presStyleCnt="4" custScaleX="94446" custScaleY="101853" custLinFactNeighborX="-1965" custLinFactNeighborY="-27478">
        <dgm:presLayoutVars>
          <dgm:bulletEnabled val="1"/>
        </dgm:presLayoutVars>
      </dgm:prSet>
      <dgm:spPr/>
    </dgm:pt>
    <dgm:pt modelId="{3EA32A28-A899-1A41-90EE-145494EE934C}" type="pres">
      <dgm:prSet presAssocID="{F98C3043-8AD8-4A39-9DD5-A994B87C59FB}" presName="sibTrans" presStyleLbl="sibTrans2D1" presStyleIdx="2" presStyleCnt="3" custAng="14468032" custFlipHor="1" custScaleX="80928" custLinFactX="100000" custLinFactNeighborX="144061" custLinFactNeighborY="11153"/>
      <dgm:spPr/>
    </dgm:pt>
    <dgm:pt modelId="{0DA6B593-0B4D-C341-ADCF-5D2B6AA5661B}" type="pres">
      <dgm:prSet presAssocID="{F98C3043-8AD8-4A39-9DD5-A994B87C59FB}" presName="connectorText" presStyleLbl="sibTrans2D1" presStyleIdx="2" presStyleCnt="3"/>
      <dgm:spPr/>
    </dgm:pt>
    <dgm:pt modelId="{6F57DAAE-7B0A-A24C-BC08-EAFC070A997C}" type="pres">
      <dgm:prSet presAssocID="{4CAAF545-587A-4CCE-A1F7-BCA3EC90065E}" presName="node" presStyleLbl="node1" presStyleIdx="3" presStyleCnt="4" custLinFactY="-66548" custLinFactNeighborX="4172" custLinFactNeighborY="-100000">
        <dgm:presLayoutVars>
          <dgm:bulletEnabled val="1"/>
        </dgm:presLayoutVars>
      </dgm:prSet>
      <dgm:spPr/>
    </dgm:pt>
  </dgm:ptLst>
  <dgm:cxnLst>
    <dgm:cxn modelId="{AB72E902-61FD-4CFE-8541-EE74912F33E1}" srcId="{2A6EA866-AEFB-4A83-8420-2D590AD063C7}" destId="{B9EA170B-3A97-4686-A93B-BE93068F290E}" srcOrd="1" destOrd="0" parTransId="{8EE1020E-3C5A-4839-BE12-9764B59D25D2}" sibTransId="{9B5E1477-23DB-4FA6-9166-DD465FD53D3D}"/>
    <dgm:cxn modelId="{71673E1D-50B2-DA45-B92F-424D8FBC41AA}" type="presOf" srcId="{B9EA170B-3A97-4686-A93B-BE93068F290E}" destId="{3DFA10B7-A282-734C-9A36-B0CF86EDB06B}" srcOrd="0" destOrd="0" presId="urn:microsoft.com/office/officeart/2005/8/layout/process5"/>
    <dgm:cxn modelId="{56654451-9F8B-1145-AD16-4C622DE50A62}" type="presOf" srcId="{F98C3043-8AD8-4A39-9DD5-A994B87C59FB}" destId="{3EA32A28-A899-1A41-90EE-145494EE934C}" srcOrd="0" destOrd="0" presId="urn:microsoft.com/office/officeart/2005/8/layout/process5"/>
    <dgm:cxn modelId="{F0862553-573D-094F-9E98-D8B02303F719}" type="presOf" srcId="{C0EF1D6D-3E20-48F6-BF37-D2B2167D4EC4}" destId="{B377E042-CE4F-8841-9E2E-B85A00F8883F}" srcOrd="1" destOrd="0" presId="urn:microsoft.com/office/officeart/2005/8/layout/process5"/>
    <dgm:cxn modelId="{93DB707A-4CB2-C74F-814F-317AB8BF8B65}" type="presOf" srcId="{2A6EA866-AEFB-4A83-8420-2D590AD063C7}" destId="{4C8335F6-572D-094F-987C-AAC98438BF47}" srcOrd="0" destOrd="0" presId="urn:microsoft.com/office/officeart/2005/8/layout/process5"/>
    <dgm:cxn modelId="{E088E97D-25A1-449F-9168-0AD04590C4CE}" srcId="{2A6EA866-AEFB-4A83-8420-2D590AD063C7}" destId="{6A673495-519A-47CE-9179-0ACCA4F17A2D}" srcOrd="2" destOrd="0" parTransId="{8AA9C045-33F4-499C-8482-5104813E3AE1}" sibTransId="{F98C3043-8AD8-4A39-9DD5-A994B87C59FB}"/>
    <dgm:cxn modelId="{1B1A0483-F54F-4D11-9D57-77BC339BBF03}" srcId="{2A6EA866-AEFB-4A83-8420-2D590AD063C7}" destId="{4CAAF545-587A-4CCE-A1F7-BCA3EC90065E}" srcOrd="3" destOrd="0" parTransId="{F10592BB-4975-4DD7-9283-B639C2655B5B}" sibTransId="{127FAB1D-7AD9-4DDC-AEA1-76BD1CE72E51}"/>
    <dgm:cxn modelId="{34139D85-0F4E-459E-A848-90A4F858CE4E}" srcId="{2A6EA866-AEFB-4A83-8420-2D590AD063C7}" destId="{1D7FC1EE-04D3-4BD5-BB8E-6C17373BEA1D}" srcOrd="0" destOrd="0" parTransId="{81AEFF0C-5F9C-4BD1-B419-AED7617C958B}" sibTransId="{C0EF1D6D-3E20-48F6-BF37-D2B2167D4EC4}"/>
    <dgm:cxn modelId="{C6C70290-656E-6A4E-8C51-23378194992A}" type="presOf" srcId="{F98C3043-8AD8-4A39-9DD5-A994B87C59FB}" destId="{0DA6B593-0B4D-C341-ADCF-5D2B6AA5661B}" srcOrd="1" destOrd="0" presId="urn:microsoft.com/office/officeart/2005/8/layout/process5"/>
    <dgm:cxn modelId="{57A1DC97-BDA2-8045-9D39-B8D358E94AB9}" type="presOf" srcId="{6A673495-519A-47CE-9179-0ACCA4F17A2D}" destId="{8962F083-52C7-F341-988C-AC3F32C0080B}" srcOrd="0" destOrd="0" presId="urn:microsoft.com/office/officeart/2005/8/layout/process5"/>
    <dgm:cxn modelId="{4B2EB9D6-5765-9941-B9DA-EFA1073EA756}" type="presOf" srcId="{9B5E1477-23DB-4FA6-9166-DD465FD53D3D}" destId="{CE0E35A1-424D-D541-9C50-517A7C715FAF}" srcOrd="1" destOrd="0" presId="urn:microsoft.com/office/officeart/2005/8/layout/process5"/>
    <dgm:cxn modelId="{0BA020DA-A181-CF49-B1F1-557033C94961}" type="presOf" srcId="{4CAAF545-587A-4CCE-A1F7-BCA3EC90065E}" destId="{6F57DAAE-7B0A-A24C-BC08-EAFC070A997C}" srcOrd="0" destOrd="0" presId="urn:microsoft.com/office/officeart/2005/8/layout/process5"/>
    <dgm:cxn modelId="{0B1A0AE7-048C-C14F-A134-150A803E14E1}" type="presOf" srcId="{C0EF1D6D-3E20-48F6-BF37-D2B2167D4EC4}" destId="{48A19997-9B7B-6A4E-8EAB-2B29B4D12C68}" srcOrd="0" destOrd="0" presId="urn:microsoft.com/office/officeart/2005/8/layout/process5"/>
    <dgm:cxn modelId="{2081D1F3-129E-1F45-B3E3-256F26D0D204}" type="presOf" srcId="{9B5E1477-23DB-4FA6-9166-DD465FD53D3D}" destId="{1DB4CE70-00A8-DB4F-8CB3-DB539E8520DD}" srcOrd="0" destOrd="0" presId="urn:microsoft.com/office/officeart/2005/8/layout/process5"/>
    <dgm:cxn modelId="{398DDFF7-0981-3C49-80A8-B332FF848085}" type="presOf" srcId="{1D7FC1EE-04D3-4BD5-BB8E-6C17373BEA1D}" destId="{097EAD53-3D39-9D47-BA01-AD5C763C1EAB}" srcOrd="0" destOrd="0" presId="urn:microsoft.com/office/officeart/2005/8/layout/process5"/>
    <dgm:cxn modelId="{9011A522-8E53-034E-B2B2-7EF2DB31F445}" type="presParOf" srcId="{4C8335F6-572D-094F-987C-AAC98438BF47}" destId="{097EAD53-3D39-9D47-BA01-AD5C763C1EAB}" srcOrd="0" destOrd="0" presId="urn:microsoft.com/office/officeart/2005/8/layout/process5"/>
    <dgm:cxn modelId="{879B7105-6AE8-CF4E-BBDC-E7C583658C1F}" type="presParOf" srcId="{4C8335F6-572D-094F-987C-AAC98438BF47}" destId="{48A19997-9B7B-6A4E-8EAB-2B29B4D12C68}" srcOrd="1" destOrd="0" presId="urn:microsoft.com/office/officeart/2005/8/layout/process5"/>
    <dgm:cxn modelId="{C45BE06D-FB0A-D146-B5F3-BF7E4F7B827E}" type="presParOf" srcId="{48A19997-9B7B-6A4E-8EAB-2B29B4D12C68}" destId="{B377E042-CE4F-8841-9E2E-B85A00F8883F}" srcOrd="0" destOrd="0" presId="urn:microsoft.com/office/officeart/2005/8/layout/process5"/>
    <dgm:cxn modelId="{55F585E9-BEA3-A147-9C83-6DB0F5E103AE}" type="presParOf" srcId="{4C8335F6-572D-094F-987C-AAC98438BF47}" destId="{3DFA10B7-A282-734C-9A36-B0CF86EDB06B}" srcOrd="2" destOrd="0" presId="urn:microsoft.com/office/officeart/2005/8/layout/process5"/>
    <dgm:cxn modelId="{849ECF25-CF0C-1940-AD5C-E82AC7748C9D}" type="presParOf" srcId="{4C8335F6-572D-094F-987C-AAC98438BF47}" destId="{1DB4CE70-00A8-DB4F-8CB3-DB539E8520DD}" srcOrd="3" destOrd="0" presId="urn:microsoft.com/office/officeart/2005/8/layout/process5"/>
    <dgm:cxn modelId="{1C06639F-DD33-2B43-ABAF-A874BF2AED3B}" type="presParOf" srcId="{1DB4CE70-00A8-DB4F-8CB3-DB539E8520DD}" destId="{CE0E35A1-424D-D541-9C50-517A7C715FAF}" srcOrd="0" destOrd="0" presId="urn:microsoft.com/office/officeart/2005/8/layout/process5"/>
    <dgm:cxn modelId="{CF35CCF2-2C58-A246-AE68-9E856E26FBA7}" type="presParOf" srcId="{4C8335F6-572D-094F-987C-AAC98438BF47}" destId="{8962F083-52C7-F341-988C-AC3F32C0080B}" srcOrd="4" destOrd="0" presId="urn:microsoft.com/office/officeart/2005/8/layout/process5"/>
    <dgm:cxn modelId="{3C07B17E-D52C-ED40-B6D0-913F3B36CE52}" type="presParOf" srcId="{4C8335F6-572D-094F-987C-AAC98438BF47}" destId="{3EA32A28-A899-1A41-90EE-145494EE934C}" srcOrd="5" destOrd="0" presId="urn:microsoft.com/office/officeart/2005/8/layout/process5"/>
    <dgm:cxn modelId="{773824FA-98E5-9345-B8FC-AF5745EB7104}" type="presParOf" srcId="{3EA32A28-A899-1A41-90EE-145494EE934C}" destId="{0DA6B593-0B4D-C341-ADCF-5D2B6AA5661B}" srcOrd="0" destOrd="0" presId="urn:microsoft.com/office/officeart/2005/8/layout/process5"/>
    <dgm:cxn modelId="{1A173FE3-0F14-D448-A949-50F0F60EA8B1}" type="presParOf" srcId="{4C8335F6-572D-094F-987C-AAC98438BF47}" destId="{6F57DAAE-7B0A-A24C-BC08-EAFC070A997C}"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C0E3F-9B64-485A-9927-C8F25432F45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191E7EB-868F-469A-B1D3-23F36DBC5B02}">
      <dgm:prSet/>
      <dgm:spPr/>
      <dgm:t>
        <a:bodyPr/>
        <a:lstStyle/>
        <a:p>
          <a:r>
            <a:rPr lang="es-DO" b="0" i="0" dirty="0"/>
            <a:t>Consejo Nacional de Drogas</a:t>
          </a:r>
        </a:p>
        <a:p>
          <a:r>
            <a:rPr lang="pt-BR" dirty="0" err="1"/>
            <a:t>National</a:t>
          </a:r>
          <a:r>
            <a:rPr lang="pt-BR" dirty="0"/>
            <a:t> </a:t>
          </a:r>
          <a:r>
            <a:rPr lang="pt-BR" dirty="0" err="1"/>
            <a:t>Drug</a:t>
          </a:r>
          <a:r>
            <a:rPr lang="pt-BR" dirty="0"/>
            <a:t> </a:t>
          </a:r>
          <a:r>
            <a:rPr lang="pt-BR" dirty="0" err="1"/>
            <a:t>Council</a:t>
          </a:r>
          <a:r>
            <a:rPr lang="pt-BR" dirty="0"/>
            <a:t> </a:t>
          </a:r>
          <a:endParaRPr lang="en-US" dirty="0"/>
        </a:p>
      </dgm:t>
    </dgm:pt>
    <dgm:pt modelId="{A7A0D8A2-B4DB-40F9-AC37-D5111EBA4C0D}" type="parTrans" cxnId="{E0016760-3DF6-42B9-92DC-73559DE2AFCF}">
      <dgm:prSet/>
      <dgm:spPr/>
      <dgm:t>
        <a:bodyPr/>
        <a:lstStyle/>
        <a:p>
          <a:endParaRPr lang="en-US"/>
        </a:p>
      </dgm:t>
    </dgm:pt>
    <dgm:pt modelId="{07B4F30C-244C-4448-9B4F-22F190462C21}" type="sibTrans" cxnId="{E0016760-3DF6-42B9-92DC-73559DE2AFCF}">
      <dgm:prSet/>
      <dgm:spPr/>
      <dgm:t>
        <a:bodyPr/>
        <a:lstStyle/>
        <a:p>
          <a:endParaRPr lang="en-US"/>
        </a:p>
      </dgm:t>
    </dgm:pt>
    <dgm:pt modelId="{EA5B3AC7-660C-4DC1-8A53-D1C095471356}">
      <dgm:prSet/>
      <dgm:spPr/>
      <dgm:t>
        <a:bodyPr/>
        <a:lstStyle/>
        <a:p>
          <a:r>
            <a:rPr lang="es-DO" b="0" i="0" dirty="0"/>
            <a:t>Dirección General de Servicios Penitenciarios y Correccionales</a:t>
          </a:r>
        </a:p>
        <a:p>
          <a:r>
            <a:rPr lang="pt-BR" dirty="0"/>
            <a:t>General </a:t>
          </a:r>
          <a:r>
            <a:rPr lang="pt-BR" dirty="0" err="1">
              <a:solidFill>
                <a:schemeClr val="bg1"/>
              </a:solidFill>
            </a:rPr>
            <a:t>Directorate</a:t>
          </a:r>
          <a:r>
            <a:rPr lang="pt-BR" dirty="0">
              <a:solidFill>
                <a:schemeClr val="bg1"/>
              </a:solidFill>
            </a:rPr>
            <a:t> </a:t>
          </a:r>
          <a:r>
            <a:rPr lang="pt-BR" dirty="0" err="1">
              <a:solidFill>
                <a:schemeClr val="bg1"/>
              </a:solidFill>
            </a:rPr>
            <a:t>of</a:t>
          </a:r>
          <a:r>
            <a:rPr lang="pt-BR" dirty="0">
              <a:solidFill>
                <a:schemeClr val="bg1"/>
              </a:solidFill>
            </a:rPr>
            <a:t> </a:t>
          </a:r>
          <a:r>
            <a:rPr lang="pt-BR" dirty="0" err="1">
              <a:solidFill>
                <a:schemeClr val="bg1"/>
              </a:solidFill>
            </a:rPr>
            <a:t>Penitentiary</a:t>
          </a:r>
          <a:r>
            <a:rPr lang="pt-BR" dirty="0">
              <a:solidFill>
                <a:schemeClr val="bg1"/>
              </a:solidFill>
            </a:rPr>
            <a:t> </a:t>
          </a:r>
          <a:r>
            <a:rPr lang="pt-BR" dirty="0" err="1">
              <a:solidFill>
                <a:schemeClr val="bg1"/>
              </a:solidFill>
            </a:rPr>
            <a:t>and</a:t>
          </a:r>
          <a:r>
            <a:rPr lang="pt-BR" dirty="0">
              <a:solidFill>
                <a:schemeClr val="bg1"/>
              </a:solidFill>
            </a:rPr>
            <a:t> </a:t>
          </a:r>
          <a:r>
            <a:rPr lang="pt-BR" dirty="0" err="1">
              <a:solidFill>
                <a:schemeClr val="bg1"/>
              </a:solidFill>
            </a:rPr>
            <a:t>Correctional</a:t>
          </a:r>
          <a:r>
            <a:rPr lang="pt-BR" dirty="0">
              <a:solidFill>
                <a:schemeClr val="bg1"/>
              </a:solidFill>
            </a:rPr>
            <a:t> </a:t>
          </a:r>
          <a:endParaRPr lang="en-US" dirty="0">
            <a:solidFill>
              <a:schemeClr val="bg1"/>
            </a:solidFill>
          </a:endParaRPr>
        </a:p>
      </dgm:t>
    </dgm:pt>
    <dgm:pt modelId="{EF91DAC6-4471-452C-9FE9-9554111BE854}" type="parTrans" cxnId="{859ACBA0-2B33-4FA3-A41B-89BBAC481566}">
      <dgm:prSet/>
      <dgm:spPr/>
      <dgm:t>
        <a:bodyPr/>
        <a:lstStyle/>
        <a:p>
          <a:endParaRPr lang="en-US"/>
        </a:p>
      </dgm:t>
    </dgm:pt>
    <dgm:pt modelId="{2B754E88-024D-4EAC-9B2F-FD34C1101EB1}" type="sibTrans" cxnId="{859ACBA0-2B33-4FA3-A41B-89BBAC481566}">
      <dgm:prSet/>
      <dgm:spPr/>
      <dgm:t>
        <a:bodyPr/>
        <a:lstStyle/>
        <a:p>
          <a:endParaRPr lang="en-US"/>
        </a:p>
      </dgm:t>
    </dgm:pt>
    <dgm:pt modelId="{2DA54271-0CF5-4F53-A14D-3BB300DCBCA5}">
      <dgm:prSet/>
      <dgm:spPr/>
      <dgm:t>
        <a:bodyPr/>
        <a:lstStyle/>
        <a:p>
          <a:r>
            <a:rPr lang="es-DO" b="0" i="0" dirty="0">
              <a:solidFill>
                <a:schemeClr val="bg1"/>
              </a:solidFill>
            </a:rPr>
            <a:t>Comité Gestores Penitenciario</a:t>
          </a:r>
        </a:p>
        <a:p>
          <a:r>
            <a:rPr lang="pt-BR" dirty="0" err="1"/>
            <a:t>Penitentiary</a:t>
          </a:r>
          <a:r>
            <a:rPr lang="pt-BR" dirty="0"/>
            <a:t> Management </a:t>
          </a:r>
          <a:r>
            <a:rPr lang="pt-BR" dirty="0" err="1"/>
            <a:t>Committee</a:t>
          </a:r>
          <a:r>
            <a:rPr lang="pt-BR" dirty="0"/>
            <a:t> </a:t>
          </a:r>
          <a:endParaRPr lang="en-US" dirty="0">
            <a:solidFill>
              <a:schemeClr val="bg1"/>
            </a:solidFill>
          </a:endParaRPr>
        </a:p>
      </dgm:t>
    </dgm:pt>
    <dgm:pt modelId="{9324564F-8255-435E-8D23-F521C4490D02}" type="parTrans" cxnId="{C6C0FD62-D90A-4113-B76E-758037CF17EF}">
      <dgm:prSet/>
      <dgm:spPr/>
      <dgm:t>
        <a:bodyPr/>
        <a:lstStyle/>
        <a:p>
          <a:endParaRPr lang="en-US"/>
        </a:p>
      </dgm:t>
    </dgm:pt>
    <dgm:pt modelId="{84DDEA42-5667-4116-902C-F2B3077714DF}" type="sibTrans" cxnId="{C6C0FD62-D90A-4113-B76E-758037CF17EF}">
      <dgm:prSet/>
      <dgm:spPr/>
      <dgm:t>
        <a:bodyPr/>
        <a:lstStyle/>
        <a:p>
          <a:endParaRPr lang="en-US"/>
        </a:p>
      </dgm:t>
    </dgm:pt>
    <dgm:pt modelId="{23D1CC01-17CE-429B-A483-35170A35D099}">
      <dgm:prSet/>
      <dgm:spPr/>
      <dgm:t>
        <a:bodyPr/>
        <a:lstStyle/>
        <a:p>
          <a:r>
            <a:rPr lang="es-DO" b="0" i="0" dirty="0"/>
            <a:t>Autoridades Municipales</a:t>
          </a:r>
        </a:p>
        <a:p>
          <a:r>
            <a:rPr lang="pt-BR" dirty="0"/>
            <a:t>Municipal </a:t>
          </a:r>
          <a:r>
            <a:rPr lang="pt-BR" dirty="0" err="1"/>
            <a:t>Authorities</a:t>
          </a:r>
          <a:r>
            <a:rPr lang="pt-BR" dirty="0"/>
            <a:t> </a:t>
          </a:r>
          <a:r>
            <a:rPr lang="es-DO" b="0" i="0" dirty="0"/>
            <a:t> </a:t>
          </a:r>
          <a:endParaRPr lang="en-US" dirty="0"/>
        </a:p>
      </dgm:t>
    </dgm:pt>
    <dgm:pt modelId="{2F6591CD-889F-4D64-AD73-7CF1405E56E8}" type="parTrans" cxnId="{40E98BEC-70FF-4225-B719-0C59D43A53FB}">
      <dgm:prSet/>
      <dgm:spPr/>
      <dgm:t>
        <a:bodyPr/>
        <a:lstStyle/>
        <a:p>
          <a:endParaRPr lang="en-US"/>
        </a:p>
      </dgm:t>
    </dgm:pt>
    <dgm:pt modelId="{CCB8DC0B-B91D-4B39-A8E3-ECE8E0E959CB}" type="sibTrans" cxnId="{40E98BEC-70FF-4225-B719-0C59D43A53FB}">
      <dgm:prSet/>
      <dgm:spPr/>
      <dgm:t>
        <a:bodyPr/>
        <a:lstStyle/>
        <a:p>
          <a:endParaRPr lang="en-US"/>
        </a:p>
      </dgm:t>
    </dgm:pt>
    <dgm:pt modelId="{CFEBC8D7-A11C-4883-AF11-E3F2479800C4}">
      <dgm:prSet/>
      <dgm:spPr/>
      <dgm:t>
        <a:bodyPr/>
        <a:lstStyle/>
        <a:p>
          <a:r>
            <a:rPr lang="es-DO" b="0" i="0" dirty="0"/>
            <a:t>Gobernación del municipio de Bani </a:t>
          </a:r>
        </a:p>
        <a:p>
          <a:r>
            <a:rPr lang="pt-BR" dirty="0" err="1"/>
            <a:t>Governor</a:t>
          </a:r>
          <a:r>
            <a:rPr lang="pt-BR" dirty="0"/>
            <a:t> </a:t>
          </a:r>
          <a:r>
            <a:rPr lang="pt-BR" dirty="0" err="1"/>
            <a:t>of</a:t>
          </a:r>
          <a:r>
            <a:rPr lang="pt-BR" dirty="0"/>
            <a:t> </a:t>
          </a:r>
          <a:r>
            <a:rPr lang="pt-BR" dirty="0" err="1"/>
            <a:t>the</a:t>
          </a:r>
          <a:r>
            <a:rPr lang="pt-BR" dirty="0"/>
            <a:t> </a:t>
          </a:r>
          <a:r>
            <a:rPr lang="pt-BR" dirty="0" err="1"/>
            <a:t>Municipality</a:t>
          </a:r>
          <a:r>
            <a:rPr lang="pt-BR" dirty="0"/>
            <a:t> </a:t>
          </a:r>
          <a:r>
            <a:rPr lang="pt-BR" dirty="0" err="1"/>
            <a:t>of</a:t>
          </a:r>
          <a:r>
            <a:rPr lang="pt-BR" dirty="0"/>
            <a:t> Bani </a:t>
          </a:r>
          <a:endParaRPr lang="en-US" dirty="0"/>
        </a:p>
      </dgm:t>
    </dgm:pt>
    <dgm:pt modelId="{E8D14158-D8FB-4E86-9BB7-32A7BEF5B3B9}" type="parTrans" cxnId="{750A0B1A-1041-4119-AA39-AD33E3CC69B5}">
      <dgm:prSet/>
      <dgm:spPr/>
      <dgm:t>
        <a:bodyPr/>
        <a:lstStyle/>
        <a:p>
          <a:endParaRPr lang="en-US"/>
        </a:p>
      </dgm:t>
    </dgm:pt>
    <dgm:pt modelId="{93652DBB-A99B-43DD-9C0C-F3B0EFA23C06}" type="sibTrans" cxnId="{750A0B1A-1041-4119-AA39-AD33E3CC69B5}">
      <dgm:prSet/>
      <dgm:spPr/>
      <dgm:t>
        <a:bodyPr/>
        <a:lstStyle/>
        <a:p>
          <a:endParaRPr lang="en-US"/>
        </a:p>
      </dgm:t>
    </dgm:pt>
    <dgm:pt modelId="{F0DCF37A-6982-4DD0-B259-451864EC6B39}">
      <dgm:prSet/>
      <dgm:spPr/>
      <dgm:t>
        <a:bodyPr/>
        <a:lstStyle/>
        <a:p>
          <a:r>
            <a:rPr lang="es-DO" b="0" i="0" dirty="0"/>
            <a:t>Ciudadano Modelo RD </a:t>
          </a:r>
        </a:p>
        <a:p>
          <a:r>
            <a:rPr lang="pt-BR" dirty="0"/>
            <a:t>Model Citizen RD </a:t>
          </a:r>
          <a:r>
            <a:rPr lang="es-DO" b="0" i="0" dirty="0"/>
            <a:t> </a:t>
          </a:r>
          <a:endParaRPr lang="en-US" dirty="0"/>
        </a:p>
      </dgm:t>
    </dgm:pt>
    <dgm:pt modelId="{8BD36941-D79A-49FE-B19A-19DAC705CFE3}" type="parTrans" cxnId="{B833AB8D-3F5C-4958-B0B4-4BED76FA1FB7}">
      <dgm:prSet/>
      <dgm:spPr/>
      <dgm:t>
        <a:bodyPr/>
        <a:lstStyle/>
        <a:p>
          <a:endParaRPr lang="en-US"/>
        </a:p>
      </dgm:t>
    </dgm:pt>
    <dgm:pt modelId="{19D64F57-715E-4A9B-8861-4D16A2889203}" type="sibTrans" cxnId="{B833AB8D-3F5C-4958-B0B4-4BED76FA1FB7}">
      <dgm:prSet/>
      <dgm:spPr/>
      <dgm:t>
        <a:bodyPr/>
        <a:lstStyle/>
        <a:p>
          <a:endParaRPr lang="en-US"/>
        </a:p>
      </dgm:t>
    </dgm:pt>
    <dgm:pt modelId="{E666A1DC-BB48-45E9-8C8F-4E3246FD9B50}">
      <dgm:prSet/>
      <dgm:spPr/>
      <dgm:t>
        <a:bodyPr/>
        <a:lstStyle/>
        <a:p>
          <a:r>
            <a:rPr lang="es-DO" b="0" i="0" dirty="0"/>
            <a:t>Lideres comunitarios del municipio de Bani</a:t>
          </a:r>
        </a:p>
        <a:p>
          <a:r>
            <a:rPr lang="pt-BR" dirty="0"/>
            <a:t>Community </a:t>
          </a:r>
          <a:r>
            <a:rPr lang="pt-BR" dirty="0" err="1"/>
            <a:t>leaders</a:t>
          </a:r>
          <a:r>
            <a:rPr lang="pt-BR" dirty="0"/>
            <a:t> </a:t>
          </a:r>
          <a:r>
            <a:rPr lang="pt-BR" dirty="0" err="1"/>
            <a:t>of</a:t>
          </a:r>
          <a:r>
            <a:rPr lang="pt-BR" dirty="0"/>
            <a:t> </a:t>
          </a:r>
          <a:r>
            <a:rPr lang="pt-BR" dirty="0" err="1"/>
            <a:t>the</a:t>
          </a:r>
          <a:r>
            <a:rPr lang="pt-BR" dirty="0"/>
            <a:t> </a:t>
          </a:r>
          <a:r>
            <a:rPr lang="pt-BR" dirty="0" err="1"/>
            <a:t>Municipality</a:t>
          </a:r>
          <a:r>
            <a:rPr lang="pt-BR" dirty="0"/>
            <a:t> </a:t>
          </a:r>
          <a:r>
            <a:rPr lang="pt-BR" dirty="0" err="1"/>
            <a:t>of</a:t>
          </a:r>
          <a:r>
            <a:rPr lang="pt-BR" dirty="0"/>
            <a:t> Bani</a:t>
          </a:r>
          <a:endParaRPr lang="en-US" dirty="0"/>
        </a:p>
      </dgm:t>
    </dgm:pt>
    <dgm:pt modelId="{416DD6FE-7307-4D3A-B60A-3F336F6EBB19}" type="parTrans" cxnId="{C385A958-4EF4-4ADB-B7F4-0D5DB22280B8}">
      <dgm:prSet/>
      <dgm:spPr/>
      <dgm:t>
        <a:bodyPr/>
        <a:lstStyle/>
        <a:p>
          <a:endParaRPr lang="en-US"/>
        </a:p>
      </dgm:t>
    </dgm:pt>
    <dgm:pt modelId="{D173CB80-1393-48F7-AFCD-3CF04B7A8522}" type="sibTrans" cxnId="{C385A958-4EF4-4ADB-B7F4-0D5DB22280B8}">
      <dgm:prSet/>
      <dgm:spPr/>
      <dgm:t>
        <a:bodyPr/>
        <a:lstStyle/>
        <a:p>
          <a:endParaRPr lang="en-US"/>
        </a:p>
      </dgm:t>
    </dgm:pt>
    <dgm:pt modelId="{4F1EBC6C-7CEE-4A25-8D7F-EF9517B82616}">
      <dgm:prSet/>
      <dgm:spPr/>
      <dgm:t>
        <a:bodyPr/>
        <a:lstStyle/>
        <a:p>
          <a:r>
            <a:rPr lang="es-DO" i="0" dirty="0"/>
            <a:t>Ministerio de la Mujer</a:t>
          </a:r>
        </a:p>
        <a:p>
          <a:r>
            <a:rPr lang="pt-BR" dirty="0" err="1"/>
            <a:t>Ministry</a:t>
          </a:r>
          <a:r>
            <a:rPr lang="pt-BR" dirty="0"/>
            <a:t> </a:t>
          </a:r>
          <a:r>
            <a:rPr lang="pt-BR" dirty="0" err="1"/>
            <a:t>of</a:t>
          </a:r>
          <a:r>
            <a:rPr lang="pt-BR" dirty="0"/>
            <a:t> </a:t>
          </a:r>
          <a:r>
            <a:rPr lang="pt-BR" dirty="0" err="1"/>
            <a:t>Women</a:t>
          </a:r>
          <a:r>
            <a:rPr lang="pt-BR" dirty="0"/>
            <a:t> </a:t>
          </a:r>
          <a:endParaRPr lang="en-US" dirty="0"/>
        </a:p>
      </dgm:t>
    </dgm:pt>
    <dgm:pt modelId="{38A53EDB-5492-4113-8397-3379895A9FCD}" type="parTrans" cxnId="{47531649-7B82-4FA3-84D5-EFBE6E6B29D4}">
      <dgm:prSet/>
      <dgm:spPr/>
      <dgm:t>
        <a:bodyPr/>
        <a:lstStyle/>
        <a:p>
          <a:endParaRPr lang="en-US"/>
        </a:p>
      </dgm:t>
    </dgm:pt>
    <dgm:pt modelId="{5EA083E7-B78F-4F82-8B29-E4F5678FDFB7}" type="sibTrans" cxnId="{47531649-7B82-4FA3-84D5-EFBE6E6B29D4}">
      <dgm:prSet/>
      <dgm:spPr/>
      <dgm:t>
        <a:bodyPr/>
        <a:lstStyle/>
        <a:p>
          <a:endParaRPr lang="en-US"/>
        </a:p>
      </dgm:t>
    </dgm:pt>
    <dgm:pt modelId="{FF9DC745-99EC-4F03-865D-5968D803DF90}">
      <dgm:prSet/>
      <dgm:spPr/>
      <dgm:t>
        <a:bodyPr/>
        <a:lstStyle/>
        <a:p>
          <a:r>
            <a:rPr lang="es-DO" i="0" dirty="0"/>
            <a:t>Consejo Nacional para la niñez y la adolescencia</a:t>
          </a:r>
        </a:p>
        <a:p>
          <a:r>
            <a:rPr lang="pt-BR" dirty="0" err="1"/>
            <a:t>National</a:t>
          </a:r>
          <a:r>
            <a:rPr lang="pt-BR" dirty="0"/>
            <a:t> </a:t>
          </a:r>
          <a:r>
            <a:rPr lang="pt-BR" dirty="0" err="1"/>
            <a:t>Council</a:t>
          </a:r>
          <a:r>
            <a:rPr lang="pt-BR" dirty="0"/>
            <a:t> for </a:t>
          </a:r>
          <a:r>
            <a:rPr lang="pt-BR" dirty="0" err="1"/>
            <a:t>Children</a:t>
          </a:r>
          <a:r>
            <a:rPr lang="pt-BR" dirty="0"/>
            <a:t> </a:t>
          </a:r>
          <a:r>
            <a:rPr lang="pt-BR" dirty="0" err="1"/>
            <a:t>and</a:t>
          </a:r>
          <a:r>
            <a:rPr lang="pt-BR" dirty="0"/>
            <a:t> </a:t>
          </a:r>
          <a:r>
            <a:rPr lang="pt-BR" dirty="0" err="1"/>
            <a:t>Adolescents</a:t>
          </a:r>
          <a:endParaRPr lang="en-US" dirty="0"/>
        </a:p>
      </dgm:t>
    </dgm:pt>
    <dgm:pt modelId="{69D7E390-AC2D-4A69-B264-1BD0CF1D07F6}" type="parTrans" cxnId="{5DF559CD-697D-4BDC-B9BB-939FE6F3C9B4}">
      <dgm:prSet/>
      <dgm:spPr/>
      <dgm:t>
        <a:bodyPr/>
        <a:lstStyle/>
        <a:p>
          <a:endParaRPr lang="en-US"/>
        </a:p>
      </dgm:t>
    </dgm:pt>
    <dgm:pt modelId="{70FC6633-7FF6-4031-985D-5F94B578E890}" type="sibTrans" cxnId="{5DF559CD-697D-4BDC-B9BB-939FE6F3C9B4}">
      <dgm:prSet/>
      <dgm:spPr/>
      <dgm:t>
        <a:bodyPr/>
        <a:lstStyle/>
        <a:p>
          <a:endParaRPr lang="en-US"/>
        </a:p>
      </dgm:t>
    </dgm:pt>
    <dgm:pt modelId="{3C2298BF-3A52-484B-89D4-5B476D17B0B6}" type="pres">
      <dgm:prSet presAssocID="{8CBC0E3F-9B64-485A-9927-C8F25432F459}" presName="Name0" presStyleCnt="0">
        <dgm:presLayoutVars>
          <dgm:dir/>
          <dgm:resizeHandles/>
        </dgm:presLayoutVars>
      </dgm:prSet>
      <dgm:spPr/>
    </dgm:pt>
    <dgm:pt modelId="{F36056F5-F2CB-0C47-8682-4DD7C3B84559}" type="pres">
      <dgm:prSet presAssocID="{C191E7EB-868F-469A-B1D3-23F36DBC5B02}" presName="compNode" presStyleCnt="0"/>
      <dgm:spPr/>
    </dgm:pt>
    <dgm:pt modelId="{F58ED3EA-512A-9547-A568-1BAA6BCF2CD6}" type="pres">
      <dgm:prSet presAssocID="{C191E7EB-868F-469A-B1D3-23F36DBC5B02}" presName="dummyConnPt" presStyleCnt="0"/>
      <dgm:spPr/>
    </dgm:pt>
    <dgm:pt modelId="{5A1983DB-1302-6042-9A38-ECC036DFBFA3}" type="pres">
      <dgm:prSet presAssocID="{C191E7EB-868F-469A-B1D3-23F36DBC5B02}" presName="node" presStyleLbl="node1" presStyleIdx="0" presStyleCnt="9">
        <dgm:presLayoutVars>
          <dgm:bulletEnabled val="1"/>
        </dgm:presLayoutVars>
      </dgm:prSet>
      <dgm:spPr/>
    </dgm:pt>
    <dgm:pt modelId="{A51F660C-080B-824F-A203-9A6A346FCF37}" type="pres">
      <dgm:prSet presAssocID="{07B4F30C-244C-4448-9B4F-22F190462C21}" presName="sibTrans" presStyleLbl="bgSibTrans2D1" presStyleIdx="0" presStyleCnt="8"/>
      <dgm:spPr/>
    </dgm:pt>
    <dgm:pt modelId="{F1C3A31B-1FFB-7C4D-A86F-DD970C9F7206}" type="pres">
      <dgm:prSet presAssocID="{EA5B3AC7-660C-4DC1-8A53-D1C095471356}" presName="compNode" presStyleCnt="0"/>
      <dgm:spPr/>
    </dgm:pt>
    <dgm:pt modelId="{C9B5EE18-F2F4-194B-AF58-7CE23657A5E0}" type="pres">
      <dgm:prSet presAssocID="{EA5B3AC7-660C-4DC1-8A53-D1C095471356}" presName="dummyConnPt" presStyleCnt="0"/>
      <dgm:spPr/>
    </dgm:pt>
    <dgm:pt modelId="{3F92B8D6-095A-5541-B58D-D0197C56D536}" type="pres">
      <dgm:prSet presAssocID="{EA5B3AC7-660C-4DC1-8A53-D1C095471356}" presName="node" presStyleLbl="node1" presStyleIdx="1" presStyleCnt="9">
        <dgm:presLayoutVars>
          <dgm:bulletEnabled val="1"/>
        </dgm:presLayoutVars>
      </dgm:prSet>
      <dgm:spPr/>
    </dgm:pt>
    <dgm:pt modelId="{0BBFA9D9-3C5E-DF48-B19F-6894EA06D3F9}" type="pres">
      <dgm:prSet presAssocID="{2B754E88-024D-4EAC-9B2F-FD34C1101EB1}" presName="sibTrans" presStyleLbl="bgSibTrans2D1" presStyleIdx="1" presStyleCnt="8"/>
      <dgm:spPr/>
    </dgm:pt>
    <dgm:pt modelId="{05CFE19D-2B01-A74F-A66A-C7B42D678D7B}" type="pres">
      <dgm:prSet presAssocID="{2DA54271-0CF5-4F53-A14D-3BB300DCBCA5}" presName="compNode" presStyleCnt="0"/>
      <dgm:spPr/>
    </dgm:pt>
    <dgm:pt modelId="{B05A108F-80C7-F84A-B74F-583B222FF375}" type="pres">
      <dgm:prSet presAssocID="{2DA54271-0CF5-4F53-A14D-3BB300DCBCA5}" presName="dummyConnPt" presStyleCnt="0"/>
      <dgm:spPr/>
    </dgm:pt>
    <dgm:pt modelId="{0F5D4659-CB65-6B47-A17E-3EC4C3535C79}" type="pres">
      <dgm:prSet presAssocID="{2DA54271-0CF5-4F53-A14D-3BB300DCBCA5}" presName="node" presStyleLbl="node1" presStyleIdx="2" presStyleCnt="9">
        <dgm:presLayoutVars>
          <dgm:bulletEnabled val="1"/>
        </dgm:presLayoutVars>
      </dgm:prSet>
      <dgm:spPr/>
    </dgm:pt>
    <dgm:pt modelId="{EB368CC4-B668-964F-AC9D-D00A594ABBD8}" type="pres">
      <dgm:prSet presAssocID="{84DDEA42-5667-4116-902C-F2B3077714DF}" presName="sibTrans" presStyleLbl="bgSibTrans2D1" presStyleIdx="2" presStyleCnt="8"/>
      <dgm:spPr/>
    </dgm:pt>
    <dgm:pt modelId="{4D08732F-BB3E-D144-A4E2-8542370C2987}" type="pres">
      <dgm:prSet presAssocID="{23D1CC01-17CE-429B-A483-35170A35D099}" presName="compNode" presStyleCnt="0"/>
      <dgm:spPr/>
    </dgm:pt>
    <dgm:pt modelId="{A588D205-9626-C444-AFDF-0CADA7CF4A0B}" type="pres">
      <dgm:prSet presAssocID="{23D1CC01-17CE-429B-A483-35170A35D099}" presName="dummyConnPt" presStyleCnt="0"/>
      <dgm:spPr/>
    </dgm:pt>
    <dgm:pt modelId="{16F9BDC7-D42D-8542-9B9C-37510B580D2F}" type="pres">
      <dgm:prSet presAssocID="{23D1CC01-17CE-429B-A483-35170A35D099}" presName="node" presStyleLbl="node1" presStyleIdx="3" presStyleCnt="9">
        <dgm:presLayoutVars>
          <dgm:bulletEnabled val="1"/>
        </dgm:presLayoutVars>
      </dgm:prSet>
      <dgm:spPr/>
    </dgm:pt>
    <dgm:pt modelId="{BB8D3FD4-7B89-2D45-9726-05E9F8082383}" type="pres">
      <dgm:prSet presAssocID="{CCB8DC0B-B91D-4B39-A8E3-ECE8E0E959CB}" presName="sibTrans" presStyleLbl="bgSibTrans2D1" presStyleIdx="3" presStyleCnt="8"/>
      <dgm:spPr/>
    </dgm:pt>
    <dgm:pt modelId="{EB44AE77-BE8F-8143-88AB-374B73B4AE03}" type="pres">
      <dgm:prSet presAssocID="{CFEBC8D7-A11C-4883-AF11-E3F2479800C4}" presName="compNode" presStyleCnt="0"/>
      <dgm:spPr/>
    </dgm:pt>
    <dgm:pt modelId="{8C52F0FC-3EDB-544C-A2A8-ECBB5ECD4175}" type="pres">
      <dgm:prSet presAssocID="{CFEBC8D7-A11C-4883-AF11-E3F2479800C4}" presName="dummyConnPt" presStyleCnt="0"/>
      <dgm:spPr/>
    </dgm:pt>
    <dgm:pt modelId="{118295C9-BD8C-0549-A57C-BD34289E90F0}" type="pres">
      <dgm:prSet presAssocID="{CFEBC8D7-A11C-4883-AF11-E3F2479800C4}" presName="node" presStyleLbl="node1" presStyleIdx="4" presStyleCnt="9">
        <dgm:presLayoutVars>
          <dgm:bulletEnabled val="1"/>
        </dgm:presLayoutVars>
      </dgm:prSet>
      <dgm:spPr/>
    </dgm:pt>
    <dgm:pt modelId="{055C6054-B954-D745-A112-EA97C8DA05CB}" type="pres">
      <dgm:prSet presAssocID="{93652DBB-A99B-43DD-9C0C-F3B0EFA23C06}" presName="sibTrans" presStyleLbl="bgSibTrans2D1" presStyleIdx="4" presStyleCnt="8"/>
      <dgm:spPr/>
    </dgm:pt>
    <dgm:pt modelId="{E565F851-6E02-F648-A0B2-5D0957BCC374}" type="pres">
      <dgm:prSet presAssocID="{F0DCF37A-6982-4DD0-B259-451864EC6B39}" presName="compNode" presStyleCnt="0"/>
      <dgm:spPr/>
    </dgm:pt>
    <dgm:pt modelId="{C103245E-1400-B946-BFA6-1973A685ADD5}" type="pres">
      <dgm:prSet presAssocID="{F0DCF37A-6982-4DD0-B259-451864EC6B39}" presName="dummyConnPt" presStyleCnt="0"/>
      <dgm:spPr/>
    </dgm:pt>
    <dgm:pt modelId="{5DCC269C-A3AE-C944-8773-DACD8C6E3CE1}" type="pres">
      <dgm:prSet presAssocID="{F0DCF37A-6982-4DD0-B259-451864EC6B39}" presName="node" presStyleLbl="node1" presStyleIdx="5" presStyleCnt="9">
        <dgm:presLayoutVars>
          <dgm:bulletEnabled val="1"/>
        </dgm:presLayoutVars>
      </dgm:prSet>
      <dgm:spPr/>
    </dgm:pt>
    <dgm:pt modelId="{66B1F3F7-BEC1-C141-BF8A-44DB3D1B26C5}" type="pres">
      <dgm:prSet presAssocID="{19D64F57-715E-4A9B-8861-4D16A2889203}" presName="sibTrans" presStyleLbl="bgSibTrans2D1" presStyleIdx="5" presStyleCnt="8"/>
      <dgm:spPr/>
    </dgm:pt>
    <dgm:pt modelId="{E8169B2F-DD28-5B4A-AC60-2D21DA3C2B00}" type="pres">
      <dgm:prSet presAssocID="{E666A1DC-BB48-45E9-8C8F-4E3246FD9B50}" presName="compNode" presStyleCnt="0"/>
      <dgm:spPr/>
    </dgm:pt>
    <dgm:pt modelId="{C36C712F-0AB4-E643-9F90-DA416EE625FA}" type="pres">
      <dgm:prSet presAssocID="{E666A1DC-BB48-45E9-8C8F-4E3246FD9B50}" presName="dummyConnPt" presStyleCnt="0"/>
      <dgm:spPr/>
    </dgm:pt>
    <dgm:pt modelId="{4795F7D9-B072-9A4C-A534-3C78480E513F}" type="pres">
      <dgm:prSet presAssocID="{E666A1DC-BB48-45E9-8C8F-4E3246FD9B50}" presName="node" presStyleLbl="node1" presStyleIdx="6" presStyleCnt="9">
        <dgm:presLayoutVars>
          <dgm:bulletEnabled val="1"/>
        </dgm:presLayoutVars>
      </dgm:prSet>
      <dgm:spPr/>
    </dgm:pt>
    <dgm:pt modelId="{2EDB40DF-F9CB-C74F-B0E3-2EBAF6151FFB}" type="pres">
      <dgm:prSet presAssocID="{D173CB80-1393-48F7-AFCD-3CF04B7A8522}" presName="sibTrans" presStyleLbl="bgSibTrans2D1" presStyleIdx="6" presStyleCnt="8"/>
      <dgm:spPr/>
    </dgm:pt>
    <dgm:pt modelId="{96AC2AA7-304A-8A4A-B01F-F1515D1406A9}" type="pres">
      <dgm:prSet presAssocID="{4F1EBC6C-7CEE-4A25-8D7F-EF9517B82616}" presName="compNode" presStyleCnt="0"/>
      <dgm:spPr/>
    </dgm:pt>
    <dgm:pt modelId="{11D86574-BB06-4142-A4A3-F03EA8050D64}" type="pres">
      <dgm:prSet presAssocID="{4F1EBC6C-7CEE-4A25-8D7F-EF9517B82616}" presName="dummyConnPt" presStyleCnt="0"/>
      <dgm:spPr/>
    </dgm:pt>
    <dgm:pt modelId="{FE790FC5-6BCA-864A-B49B-BC6ECC3B2E09}" type="pres">
      <dgm:prSet presAssocID="{4F1EBC6C-7CEE-4A25-8D7F-EF9517B82616}" presName="node" presStyleLbl="node1" presStyleIdx="7" presStyleCnt="9">
        <dgm:presLayoutVars>
          <dgm:bulletEnabled val="1"/>
        </dgm:presLayoutVars>
      </dgm:prSet>
      <dgm:spPr/>
    </dgm:pt>
    <dgm:pt modelId="{DCFABB30-0331-E544-8C60-9E3ABC61BEF2}" type="pres">
      <dgm:prSet presAssocID="{5EA083E7-B78F-4F82-8B29-E4F5678FDFB7}" presName="sibTrans" presStyleLbl="bgSibTrans2D1" presStyleIdx="7" presStyleCnt="8"/>
      <dgm:spPr/>
    </dgm:pt>
    <dgm:pt modelId="{0BFCF744-D36F-8B40-A98D-5B10AA64D8A4}" type="pres">
      <dgm:prSet presAssocID="{FF9DC745-99EC-4F03-865D-5968D803DF90}" presName="compNode" presStyleCnt="0"/>
      <dgm:spPr/>
    </dgm:pt>
    <dgm:pt modelId="{5E629C9C-F610-EE40-8532-C4AB7A3425DE}" type="pres">
      <dgm:prSet presAssocID="{FF9DC745-99EC-4F03-865D-5968D803DF90}" presName="dummyConnPt" presStyleCnt="0"/>
      <dgm:spPr/>
    </dgm:pt>
    <dgm:pt modelId="{AD2448BC-864D-7C46-9CC3-92DD4748D99A}" type="pres">
      <dgm:prSet presAssocID="{FF9DC745-99EC-4F03-865D-5968D803DF90}" presName="node" presStyleLbl="node1" presStyleIdx="8" presStyleCnt="9">
        <dgm:presLayoutVars>
          <dgm:bulletEnabled val="1"/>
        </dgm:presLayoutVars>
      </dgm:prSet>
      <dgm:spPr/>
    </dgm:pt>
  </dgm:ptLst>
  <dgm:cxnLst>
    <dgm:cxn modelId="{A6669005-6C3A-0641-BFF2-EF5F2CD2C6B5}" type="presOf" srcId="{07B4F30C-244C-4448-9B4F-22F190462C21}" destId="{A51F660C-080B-824F-A203-9A6A346FCF37}" srcOrd="0" destOrd="0" presId="urn:microsoft.com/office/officeart/2005/8/layout/bProcess4"/>
    <dgm:cxn modelId="{BA5EB305-DF37-E14D-9AF8-36403722D119}" type="presOf" srcId="{4F1EBC6C-7CEE-4A25-8D7F-EF9517B82616}" destId="{FE790FC5-6BCA-864A-B49B-BC6ECC3B2E09}" srcOrd="0" destOrd="0" presId="urn:microsoft.com/office/officeart/2005/8/layout/bProcess4"/>
    <dgm:cxn modelId="{750A0B1A-1041-4119-AA39-AD33E3CC69B5}" srcId="{8CBC0E3F-9B64-485A-9927-C8F25432F459}" destId="{CFEBC8D7-A11C-4883-AF11-E3F2479800C4}" srcOrd="4" destOrd="0" parTransId="{E8D14158-D8FB-4E86-9BB7-32A7BEF5B3B9}" sibTransId="{93652DBB-A99B-43DD-9C0C-F3B0EFA23C06}"/>
    <dgm:cxn modelId="{2043E53D-832C-6A40-B14B-80188D0FC78F}" type="presOf" srcId="{2DA54271-0CF5-4F53-A14D-3BB300DCBCA5}" destId="{0F5D4659-CB65-6B47-A17E-3EC4C3535C79}" srcOrd="0" destOrd="0" presId="urn:microsoft.com/office/officeart/2005/8/layout/bProcess4"/>
    <dgm:cxn modelId="{47531649-7B82-4FA3-84D5-EFBE6E6B29D4}" srcId="{8CBC0E3F-9B64-485A-9927-C8F25432F459}" destId="{4F1EBC6C-7CEE-4A25-8D7F-EF9517B82616}" srcOrd="7" destOrd="0" parTransId="{38A53EDB-5492-4113-8397-3379895A9FCD}" sibTransId="{5EA083E7-B78F-4F82-8B29-E4F5678FDFB7}"/>
    <dgm:cxn modelId="{05BB7152-69C8-0844-837B-6A647043AE5A}" type="presOf" srcId="{23D1CC01-17CE-429B-A483-35170A35D099}" destId="{16F9BDC7-D42D-8542-9B9C-37510B580D2F}" srcOrd="0" destOrd="0" presId="urn:microsoft.com/office/officeart/2005/8/layout/bProcess4"/>
    <dgm:cxn modelId="{5CC02953-FD40-764F-B875-5D56B2639629}" type="presOf" srcId="{93652DBB-A99B-43DD-9C0C-F3B0EFA23C06}" destId="{055C6054-B954-D745-A112-EA97C8DA05CB}" srcOrd="0" destOrd="0" presId="urn:microsoft.com/office/officeart/2005/8/layout/bProcess4"/>
    <dgm:cxn modelId="{A36C3D57-6C7D-EF4E-8436-861FD280BC9B}" type="presOf" srcId="{FF9DC745-99EC-4F03-865D-5968D803DF90}" destId="{AD2448BC-864D-7C46-9CC3-92DD4748D99A}" srcOrd="0" destOrd="0" presId="urn:microsoft.com/office/officeart/2005/8/layout/bProcess4"/>
    <dgm:cxn modelId="{17B8B857-8B14-0A4B-A689-6CBC8213725B}" type="presOf" srcId="{84DDEA42-5667-4116-902C-F2B3077714DF}" destId="{EB368CC4-B668-964F-AC9D-D00A594ABBD8}" srcOrd="0" destOrd="0" presId="urn:microsoft.com/office/officeart/2005/8/layout/bProcess4"/>
    <dgm:cxn modelId="{C385A958-4EF4-4ADB-B7F4-0D5DB22280B8}" srcId="{8CBC0E3F-9B64-485A-9927-C8F25432F459}" destId="{E666A1DC-BB48-45E9-8C8F-4E3246FD9B50}" srcOrd="6" destOrd="0" parTransId="{416DD6FE-7307-4D3A-B60A-3F336F6EBB19}" sibTransId="{D173CB80-1393-48F7-AFCD-3CF04B7A8522}"/>
    <dgm:cxn modelId="{E0016760-3DF6-42B9-92DC-73559DE2AFCF}" srcId="{8CBC0E3F-9B64-485A-9927-C8F25432F459}" destId="{C191E7EB-868F-469A-B1D3-23F36DBC5B02}" srcOrd="0" destOrd="0" parTransId="{A7A0D8A2-B4DB-40F9-AC37-D5111EBA4C0D}" sibTransId="{07B4F30C-244C-4448-9B4F-22F190462C21}"/>
    <dgm:cxn modelId="{C6C0FD62-D90A-4113-B76E-758037CF17EF}" srcId="{8CBC0E3F-9B64-485A-9927-C8F25432F459}" destId="{2DA54271-0CF5-4F53-A14D-3BB300DCBCA5}" srcOrd="2" destOrd="0" parTransId="{9324564F-8255-435E-8D23-F521C4490D02}" sibTransId="{84DDEA42-5667-4116-902C-F2B3077714DF}"/>
    <dgm:cxn modelId="{B534A767-1F42-F946-A3AC-0359E2068045}" type="presOf" srcId="{F0DCF37A-6982-4DD0-B259-451864EC6B39}" destId="{5DCC269C-A3AE-C944-8773-DACD8C6E3CE1}" srcOrd="0" destOrd="0" presId="urn:microsoft.com/office/officeart/2005/8/layout/bProcess4"/>
    <dgm:cxn modelId="{8271266C-B387-0143-93EC-F0CD04221C20}" type="presOf" srcId="{E666A1DC-BB48-45E9-8C8F-4E3246FD9B50}" destId="{4795F7D9-B072-9A4C-A534-3C78480E513F}" srcOrd="0" destOrd="0" presId="urn:microsoft.com/office/officeart/2005/8/layout/bProcess4"/>
    <dgm:cxn modelId="{B138B66D-CDF0-4C4E-AB8F-F80CBC168EC1}" type="presOf" srcId="{D173CB80-1393-48F7-AFCD-3CF04B7A8522}" destId="{2EDB40DF-F9CB-C74F-B0E3-2EBAF6151FFB}" srcOrd="0" destOrd="0" presId="urn:microsoft.com/office/officeart/2005/8/layout/bProcess4"/>
    <dgm:cxn modelId="{E8BBD776-FF05-7946-A2B5-8BC80696F458}" type="presOf" srcId="{C191E7EB-868F-469A-B1D3-23F36DBC5B02}" destId="{5A1983DB-1302-6042-9A38-ECC036DFBFA3}" srcOrd="0" destOrd="0" presId="urn:microsoft.com/office/officeart/2005/8/layout/bProcess4"/>
    <dgm:cxn modelId="{430F2486-D648-D846-93BD-0C0DCAFC2D6F}" type="presOf" srcId="{2B754E88-024D-4EAC-9B2F-FD34C1101EB1}" destId="{0BBFA9D9-3C5E-DF48-B19F-6894EA06D3F9}" srcOrd="0" destOrd="0" presId="urn:microsoft.com/office/officeart/2005/8/layout/bProcess4"/>
    <dgm:cxn modelId="{3882D68A-C590-6748-99D9-EED3924059F4}" type="presOf" srcId="{CFEBC8D7-A11C-4883-AF11-E3F2479800C4}" destId="{118295C9-BD8C-0549-A57C-BD34289E90F0}" srcOrd="0" destOrd="0" presId="urn:microsoft.com/office/officeart/2005/8/layout/bProcess4"/>
    <dgm:cxn modelId="{B833AB8D-3F5C-4958-B0B4-4BED76FA1FB7}" srcId="{8CBC0E3F-9B64-485A-9927-C8F25432F459}" destId="{F0DCF37A-6982-4DD0-B259-451864EC6B39}" srcOrd="5" destOrd="0" parTransId="{8BD36941-D79A-49FE-B19A-19DAC705CFE3}" sibTransId="{19D64F57-715E-4A9B-8861-4D16A2889203}"/>
    <dgm:cxn modelId="{859ACBA0-2B33-4FA3-A41B-89BBAC481566}" srcId="{8CBC0E3F-9B64-485A-9927-C8F25432F459}" destId="{EA5B3AC7-660C-4DC1-8A53-D1C095471356}" srcOrd="1" destOrd="0" parTransId="{EF91DAC6-4471-452C-9FE9-9554111BE854}" sibTransId="{2B754E88-024D-4EAC-9B2F-FD34C1101EB1}"/>
    <dgm:cxn modelId="{EAC005A3-AC46-FF47-8ECB-DC0C55EA4772}" type="presOf" srcId="{8CBC0E3F-9B64-485A-9927-C8F25432F459}" destId="{3C2298BF-3A52-484B-89D4-5B476D17B0B6}" srcOrd="0" destOrd="0" presId="urn:microsoft.com/office/officeart/2005/8/layout/bProcess4"/>
    <dgm:cxn modelId="{474082A6-606A-674F-9EDA-62DB7EA2C274}" type="presOf" srcId="{19D64F57-715E-4A9B-8861-4D16A2889203}" destId="{66B1F3F7-BEC1-C141-BF8A-44DB3D1B26C5}" srcOrd="0" destOrd="0" presId="urn:microsoft.com/office/officeart/2005/8/layout/bProcess4"/>
    <dgm:cxn modelId="{26DF68B2-3FF3-7B44-AE2E-D08C5B812C9A}" type="presOf" srcId="{CCB8DC0B-B91D-4B39-A8E3-ECE8E0E959CB}" destId="{BB8D3FD4-7B89-2D45-9726-05E9F8082383}" srcOrd="0" destOrd="0" presId="urn:microsoft.com/office/officeart/2005/8/layout/bProcess4"/>
    <dgm:cxn modelId="{2025F2C2-383D-9B48-9AEE-371324893A3E}" type="presOf" srcId="{5EA083E7-B78F-4F82-8B29-E4F5678FDFB7}" destId="{DCFABB30-0331-E544-8C60-9E3ABC61BEF2}" srcOrd="0" destOrd="0" presId="urn:microsoft.com/office/officeart/2005/8/layout/bProcess4"/>
    <dgm:cxn modelId="{5DF559CD-697D-4BDC-B9BB-939FE6F3C9B4}" srcId="{8CBC0E3F-9B64-485A-9927-C8F25432F459}" destId="{FF9DC745-99EC-4F03-865D-5968D803DF90}" srcOrd="8" destOrd="0" parTransId="{69D7E390-AC2D-4A69-B264-1BD0CF1D07F6}" sibTransId="{70FC6633-7FF6-4031-985D-5F94B578E890}"/>
    <dgm:cxn modelId="{40E98BEC-70FF-4225-B719-0C59D43A53FB}" srcId="{8CBC0E3F-9B64-485A-9927-C8F25432F459}" destId="{23D1CC01-17CE-429B-A483-35170A35D099}" srcOrd="3" destOrd="0" parTransId="{2F6591CD-889F-4D64-AD73-7CF1405E56E8}" sibTransId="{CCB8DC0B-B91D-4B39-A8E3-ECE8E0E959CB}"/>
    <dgm:cxn modelId="{5EA4FEFC-BA09-3C4B-A731-57483CC321FB}" type="presOf" srcId="{EA5B3AC7-660C-4DC1-8A53-D1C095471356}" destId="{3F92B8D6-095A-5541-B58D-D0197C56D536}" srcOrd="0" destOrd="0" presId="urn:microsoft.com/office/officeart/2005/8/layout/bProcess4"/>
    <dgm:cxn modelId="{92AC9928-1139-104B-A5A7-72BB3D1C2044}" type="presParOf" srcId="{3C2298BF-3A52-484B-89D4-5B476D17B0B6}" destId="{F36056F5-F2CB-0C47-8682-4DD7C3B84559}" srcOrd="0" destOrd="0" presId="urn:microsoft.com/office/officeart/2005/8/layout/bProcess4"/>
    <dgm:cxn modelId="{1A66B9E2-9F7C-0B4E-94C0-1AFEA160392C}" type="presParOf" srcId="{F36056F5-F2CB-0C47-8682-4DD7C3B84559}" destId="{F58ED3EA-512A-9547-A568-1BAA6BCF2CD6}" srcOrd="0" destOrd="0" presId="urn:microsoft.com/office/officeart/2005/8/layout/bProcess4"/>
    <dgm:cxn modelId="{5257C5F2-271D-D140-B6FD-CF7EAB4B7D0E}" type="presParOf" srcId="{F36056F5-F2CB-0C47-8682-4DD7C3B84559}" destId="{5A1983DB-1302-6042-9A38-ECC036DFBFA3}" srcOrd="1" destOrd="0" presId="urn:microsoft.com/office/officeart/2005/8/layout/bProcess4"/>
    <dgm:cxn modelId="{9D1E0EEF-ADC6-DD4B-AC95-17E7B4546D82}" type="presParOf" srcId="{3C2298BF-3A52-484B-89D4-5B476D17B0B6}" destId="{A51F660C-080B-824F-A203-9A6A346FCF37}" srcOrd="1" destOrd="0" presId="urn:microsoft.com/office/officeart/2005/8/layout/bProcess4"/>
    <dgm:cxn modelId="{21F7AFFD-33D9-A04D-83A8-3119229E32B0}" type="presParOf" srcId="{3C2298BF-3A52-484B-89D4-5B476D17B0B6}" destId="{F1C3A31B-1FFB-7C4D-A86F-DD970C9F7206}" srcOrd="2" destOrd="0" presId="urn:microsoft.com/office/officeart/2005/8/layout/bProcess4"/>
    <dgm:cxn modelId="{F9EB7B04-D3C6-A34E-981F-CB1D9CDFD101}" type="presParOf" srcId="{F1C3A31B-1FFB-7C4D-A86F-DD970C9F7206}" destId="{C9B5EE18-F2F4-194B-AF58-7CE23657A5E0}" srcOrd="0" destOrd="0" presId="urn:microsoft.com/office/officeart/2005/8/layout/bProcess4"/>
    <dgm:cxn modelId="{7029BB78-1226-D748-80AB-CA25D75B6D75}" type="presParOf" srcId="{F1C3A31B-1FFB-7C4D-A86F-DD970C9F7206}" destId="{3F92B8D6-095A-5541-B58D-D0197C56D536}" srcOrd="1" destOrd="0" presId="urn:microsoft.com/office/officeart/2005/8/layout/bProcess4"/>
    <dgm:cxn modelId="{B6DBAED7-3D85-9C47-BB89-D2AECC1CFD7C}" type="presParOf" srcId="{3C2298BF-3A52-484B-89D4-5B476D17B0B6}" destId="{0BBFA9D9-3C5E-DF48-B19F-6894EA06D3F9}" srcOrd="3" destOrd="0" presId="urn:microsoft.com/office/officeart/2005/8/layout/bProcess4"/>
    <dgm:cxn modelId="{99D5189C-7E6C-CE44-BF25-2A0EC1E27BB4}" type="presParOf" srcId="{3C2298BF-3A52-484B-89D4-5B476D17B0B6}" destId="{05CFE19D-2B01-A74F-A66A-C7B42D678D7B}" srcOrd="4" destOrd="0" presId="urn:microsoft.com/office/officeart/2005/8/layout/bProcess4"/>
    <dgm:cxn modelId="{FB75C42B-18F2-E243-B42F-FF00279F1F1E}" type="presParOf" srcId="{05CFE19D-2B01-A74F-A66A-C7B42D678D7B}" destId="{B05A108F-80C7-F84A-B74F-583B222FF375}" srcOrd="0" destOrd="0" presId="urn:microsoft.com/office/officeart/2005/8/layout/bProcess4"/>
    <dgm:cxn modelId="{C299B159-3DA2-5247-9AA7-66E2BDB4809E}" type="presParOf" srcId="{05CFE19D-2B01-A74F-A66A-C7B42D678D7B}" destId="{0F5D4659-CB65-6B47-A17E-3EC4C3535C79}" srcOrd="1" destOrd="0" presId="urn:microsoft.com/office/officeart/2005/8/layout/bProcess4"/>
    <dgm:cxn modelId="{0C3C99EE-D813-BD42-811B-25870E9F4129}" type="presParOf" srcId="{3C2298BF-3A52-484B-89D4-5B476D17B0B6}" destId="{EB368CC4-B668-964F-AC9D-D00A594ABBD8}" srcOrd="5" destOrd="0" presId="urn:microsoft.com/office/officeart/2005/8/layout/bProcess4"/>
    <dgm:cxn modelId="{FB9E3CDD-AD0B-CD46-9793-D7E41685593B}" type="presParOf" srcId="{3C2298BF-3A52-484B-89D4-5B476D17B0B6}" destId="{4D08732F-BB3E-D144-A4E2-8542370C2987}" srcOrd="6" destOrd="0" presId="urn:microsoft.com/office/officeart/2005/8/layout/bProcess4"/>
    <dgm:cxn modelId="{2A1FA6FB-F1DD-594D-8542-6013193943F9}" type="presParOf" srcId="{4D08732F-BB3E-D144-A4E2-8542370C2987}" destId="{A588D205-9626-C444-AFDF-0CADA7CF4A0B}" srcOrd="0" destOrd="0" presId="urn:microsoft.com/office/officeart/2005/8/layout/bProcess4"/>
    <dgm:cxn modelId="{971A555A-D237-9044-B0F9-0A851D28280D}" type="presParOf" srcId="{4D08732F-BB3E-D144-A4E2-8542370C2987}" destId="{16F9BDC7-D42D-8542-9B9C-37510B580D2F}" srcOrd="1" destOrd="0" presId="urn:microsoft.com/office/officeart/2005/8/layout/bProcess4"/>
    <dgm:cxn modelId="{C2FF3898-8376-624E-AA72-B0A05F03C9B9}" type="presParOf" srcId="{3C2298BF-3A52-484B-89D4-5B476D17B0B6}" destId="{BB8D3FD4-7B89-2D45-9726-05E9F8082383}" srcOrd="7" destOrd="0" presId="urn:microsoft.com/office/officeart/2005/8/layout/bProcess4"/>
    <dgm:cxn modelId="{3CA93890-2709-BB40-9F51-C6DC8F3B15AD}" type="presParOf" srcId="{3C2298BF-3A52-484B-89D4-5B476D17B0B6}" destId="{EB44AE77-BE8F-8143-88AB-374B73B4AE03}" srcOrd="8" destOrd="0" presId="urn:microsoft.com/office/officeart/2005/8/layout/bProcess4"/>
    <dgm:cxn modelId="{FC24F5A4-D3D1-6949-9EB8-83AD9DEEA039}" type="presParOf" srcId="{EB44AE77-BE8F-8143-88AB-374B73B4AE03}" destId="{8C52F0FC-3EDB-544C-A2A8-ECBB5ECD4175}" srcOrd="0" destOrd="0" presId="urn:microsoft.com/office/officeart/2005/8/layout/bProcess4"/>
    <dgm:cxn modelId="{BE4A337E-7FBF-4444-A9CB-F97D2098AF44}" type="presParOf" srcId="{EB44AE77-BE8F-8143-88AB-374B73B4AE03}" destId="{118295C9-BD8C-0549-A57C-BD34289E90F0}" srcOrd="1" destOrd="0" presId="urn:microsoft.com/office/officeart/2005/8/layout/bProcess4"/>
    <dgm:cxn modelId="{E4585B53-22B8-BD43-B1A0-985553868EAD}" type="presParOf" srcId="{3C2298BF-3A52-484B-89D4-5B476D17B0B6}" destId="{055C6054-B954-D745-A112-EA97C8DA05CB}" srcOrd="9" destOrd="0" presId="urn:microsoft.com/office/officeart/2005/8/layout/bProcess4"/>
    <dgm:cxn modelId="{161C3ACF-6BC7-B648-AB1C-F83380C6A50B}" type="presParOf" srcId="{3C2298BF-3A52-484B-89D4-5B476D17B0B6}" destId="{E565F851-6E02-F648-A0B2-5D0957BCC374}" srcOrd="10" destOrd="0" presId="urn:microsoft.com/office/officeart/2005/8/layout/bProcess4"/>
    <dgm:cxn modelId="{1E6EFB80-04E1-344F-A2F7-0FBE8ABEDD5D}" type="presParOf" srcId="{E565F851-6E02-F648-A0B2-5D0957BCC374}" destId="{C103245E-1400-B946-BFA6-1973A685ADD5}" srcOrd="0" destOrd="0" presId="urn:microsoft.com/office/officeart/2005/8/layout/bProcess4"/>
    <dgm:cxn modelId="{E619B66D-2C3E-3D4A-BC42-E75C6C47C843}" type="presParOf" srcId="{E565F851-6E02-F648-A0B2-5D0957BCC374}" destId="{5DCC269C-A3AE-C944-8773-DACD8C6E3CE1}" srcOrd="1" destOrd="0" presId="urn:microsoft.com/office/officeart/2005/8/layout/bProcess4"/>
    <dgm:cxn modelId="{6D9F402D-9D75-7A42-B027-8AEE254E7AB3}" type="presParOf" srcId="{3C2298BF-3A52-484B-89D4-5B476D17B0B6}" destId="{66B1F3F7-BEC1-C141-BF8A-44DB3D1B26C5}" srcOrd="11" destOrd="0" presId="urn:microsoft.com/office/officeart/2005/8/layout/bProcess4"/>
    <dgm:cxn modelId="{2D88BD0B-7697-1741-A0A4-075AF7173BAE}" type="presParOf" srcId="{3C2298BF-3A52-484B-89D4-5B476D17B0B6}" destId="{E8169B2F-DD28-5B4A-AC60-2D21DA3C2B00}" srcOrd="12" destOrd="0" presId="urn:microsoft.com/office/officeart/2005/8/layout/bProcess4"/>
    <dgm:cxn modelId="{2FBA4F31-4DAC-B849-87DA-E3440F574501}" type="presParOf" srcId="{E8169B2F-DD28-5B4A-AC60-2D21DA3C2B00}" destId="{C36C712F-0AB4-E643-9F90-DA416EE625FA}" srcOrd="0" destOrd="0" presId="urn:microsoft.com/office/officeart/2005/8/layout/bProcess4"/>
    <dgm:cxn modelId="{2995E918-7E38-2141-A2BD-52A4C22902F9}" type="presParOf" srcId="{E8169B2F-DD28-5B4A-AC60-2D21DA3C2B00}" destId="{4795F7D9-B072-9A4C-A534-3C78480E513F}" srcOrd="1" destOrd="0" presId="urn:microsoft.com/office/officeart/2005/8/layout/bProcess4"/>
    <dgm:cxn modelId="{BE701673-E66B-9A4C-BB32-2682FA17E8B9}" type="presParOf" srcId="{3C2298BF-3A52-484B-89D4-5B476D17B0B6}" destId="{2EDB40DF-F9CB-C74F-B0E3-2EBAF6151FFB}" srcOrd="13" destOrd="0" presId="urn:microsoft.com/office/officeart/2005/8/layout/bProcess4"/>
    <dgm:cxn modelId="{948C2C75-5BFB-0B41-B276-F8E909C9CE56}" type="presParOf" srcId="{3C2298BF-3A52-484B-89D4-5B476D17B0B6}" destId="{96AC2AA7-304A-8A4A-B01F-F1515D1406A9}" srcOrd="14" destOrd="0" presId="urn:microsoft.com/office/officeart/2005/8/layout/bProcess4"/>
    <dgm:cxn modelId="{1D0A03DF-1107-8B41-87E8-0BC48BDF1756}" type="presParOf" srcId="{96AC2AA7-304A-8A4A-B01F-F1515D1406A9}" destId="{11D86574-BB06-4142-A4A3-F03EA8050D64}" srcOrd="0" destOrd="0" presId="urn:microsoft.com/office/officeart/2005/8/layout/bProcess4"/>
    <dgm:cxn modelId="{B8CA812C-D32F-4B4B-9AA4-E16E5A7D075F}" type="presParOf" srcId="{96AC2AA7-304A-8A4A-B01F-F1515D1406A9}" destId="{FE790FC5-6BCA-864A-B49B-BC6ECC3B2E09}" srcOrd="1" destOrd="0" presId="urn:microsoft.com/office/officeart/2005/8/layout/bProcess4"/>
    <dgm:cxn modelId="{ABBA9916-349B-0F43-97D6-E1A1A317AEA2}" type="presParOf" srcId="{3C2298BF-3A52-484B-89D4-5B476D17B0B6}" destId="{DCFABB30-0331-E544-8C60-9E3ABC61BEF2}" srcOrd="15" destOrd="0" presId="urn:microsoft.com/office/officeart/2005/8/layout/bProcess4"/>
    <dgm:cxn modelId="{519B3FCF-CF54-CE43-94DB-405EF7FF1350}" type="presParOf" srcId="{3C2298BF-3A52-484B-89D4-5B476D17B0B6}" destId="{0BFCF744-D36F-8B40-A98D-5B10AA64D8A4}" srcOrd="16" destOrd="0" presId="urn:microsoft.com/office/officeart/2005/8/layout/bProcess4"/>
    <dgm:cxn modelId="{B57CD5D9-B755-5841-93D4-010DA2B43F2B}" type="presParOf" srcId="{0BFCF744-D36F-8B40-A98D-5B10AA64D8A4}" destId="{5E629C9C-F610-EE40-8532-C4AB7A3425DE}" srcOrd="0" destOrd="0" presId="urn:microsoft.com/office/officeart/2005/8/layout/bProcess4"/>
    <dgm:cxn modelId="{7CD37907-89D6-6340-AF56-13C7303A7013}" type="presParOf" srcId="{0BFCF744-D36F-8B40-A98D-5B10AA64D8A4}" destId="{AD2448BC-864D-7C46-9CC3-92DD4748D99A}" srcOrd="1" destOrd="0" presId="urn:microsoft.com/office/officeart/2005/8/layout/b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9BEB6-6CDF-7748-BB56-6B6F02AE4A69}" type="doc">
      <dgm:prSet loTypeId="urn:microsoft.com/office/officeart/2005/8/layout/hProcess9" loCatId="process" qsTypeId="urn:microsoft.com/office/officeart/2005/8/quickstyle/simple1" qsCatId="simple" csTypeId="urn:microsoft.com/office/officeart/2005/8/colors/colorful5" csCatId="colorful" phldr="1"/>
      <dgm:spPr/>
    </dgm:pt>
    <dgm:pt modelId="{5D456438-FFE2-0F4E-AE50-F0070DEC4B93}">
      <dgm:prSet phldrT="[Texto]" custT="1"/>
      <dgm:spPr/>
      <dgm:t>
        <a:bodyPr/>
        <a:lstStyle/>
        <a:p>
          <a:r>
            <a:rPr lang="pt-BR" sz="1600" dirty="0"/>
            <a:t>Seed</a:t>
          </a:r>
        </a:p>
      </dgm:t>
    </dgm:pt>
    <dgm:pt modelId="{F3869063-495C-3E4D-8FAF-1064684A9F18}" type="parTrans" cxnId="{E2FD04B1-FD0A-B04F-B946-B6B54AEA93C0}">
      <dgm:prSet/>
      <dgm:spPr/>
      <dgm:t>
        <a:bodyPr/>
        <a:lstStyle/>
        <a:p>
          <a:endParaRPr lang="pt-BR"/>
        </a:p>
      </dgm:t>
    </dgm:pt>
    <dgm:pt modelId="{24FAB8A6-0D51-E748-8EE5-80E4682795B4}" type="sibTrans" cxnId="{E2FD04B1-FD0A-B04F-B946-B6B54AEA93C0}">
      <dgm:prSet/>
      <dgm:spPr/>
      <dgm:t>
        <a:bodyPr/>
        <a:lstStyle/>
        <a:p>
          <a:endParaRPr lang="pt-BR"/>
        </a:p>
      </dgm:t>
    </dgm:pt>
    <dgm:pt modelId="{41F315A3-8315-8D47-90C7-DFCAE4F47D6D}">
      <dgm:prSet phldrT="[Texto]" custT="1"/>
      <dgm:spPr/>
      <dgm:t>
        <a:bodyPr/>
        <a:lstStyle/>
        <a:p>
          <a:r>
            <a:rPr lang="pt-BR" sz="1600" dirty="0"/>
            <a:t>Mapping</a:t>
          </a:r>
        </a:p>
      </dgm:t>
    </dgm:pt>
    <dgm:pt modelId="{31149BBC-A603-EF4C-BFC4-A31CB2125F8D}" type="parTrans" cxnId="{820F5B47-E179-4041-9067-B6DE5A427751}">
      <dgm:prSet/>
      <dgm:spPr/>
      <dgm:t>
        <a:bodyPr/>
        <a:lstStyle/>
        <a:p>
          <a:endParaRPr lang="pt-BR"/>
        </a:p>
      </dgm:t>
    </dgm:pt>
    <dgm:pt modelId="{42B9B8AE-AEE1-6A41-9C1D-433415EE4592}" type="sibTrans" cxnId="{820F5B47-E179-4041-9067-B6DE5A427751}">
      <dgm:prSet/>
      <dgm:spPr/>
      <dgm:t>
        <a:bodyPr/>
        <a:lstStyle/>
        <a:p>
          <a:endParaRPr lang="pt-BR"/>
        </a:p>
      </dgm:t>
    </dgm:pt>
    <dgm:pt modelId="{B669AC01-369A-0048-91F3-0B85F7C26B5F}">
      <dgm:prSet phldrT="[Texto]" custT="1"/>
      <dgm:spPr/>
      <dgm:t>
        <a:bodyPr/>
        <a:lstStyle/>
        <a:p>
          <a:r>
            <a:rPr lang="pt-BR" sz="1400" dirty="0" err="1"/>
            <a:t>Sesibilization</a:t>
          </a:r>
          <a:endParaRPr lang="pt-BR" sz="1400" dirty="0"/>
        </a:p>
      </dgm:t>
    </dgm:pt>
    <dgm:pt modelId="{A438A2C7-AC1C-1846-8138-EB73B51283A4}" type="parTrans" cxnId="{F4A231BF-AC76-5046-8EC3-FC22EBF75F8F}">
      <dgm:prSet/>
      <dgm:spPr/>
      <dgm:t>
        <a:bodyPr/>
        <a:lstStyle/>
        <a:p>
          <a:endParaRPr lang="pt-BR"/>
        </a:p>
      </dgm:t>
    </dgm:pt>
    <dgm:pt modelId="{9FB68190-F010-A540-AA17-C42DB5F71D4C}" type="sibTrans" cxnId="{F4A231BF-AC76-5046-8EC3-FC22EBF75F8F}">
      <dgm:prSet/>
      <dgm:spPr/>
      <dgm:t>
        <a:bodyPr/>
        <a:lstStyle/>
        <a:p>
          <a:endParaRPr lang="pt-BR"/>
        </a:p>
      </dgm:t>
    </dgm:pt>
    <dgm:pt modelId="{33BF1445-2FB1-8A48-8AE5-F2B846A9449F}">
      <dgm:prSet phldrT="[Texto]" custT="1"/>
      <dgm:spPr/>
      <dgm:t>
        <a:bodyPr/>
        <a:lstStyle/>
        <a:p>
          <a:r>
            <a:rPr lang="pt-BR" sz="1600" dirty="0"/>
            <a:t> </a:t>
          </a:r>
          <a:r>
            <a:rPr lang="pt-BR" sz="1600" dirty="0" err="1"/>
            <a:t>Strategy's</a:t>
          </a:r>
          <a:r>
            <a:rPr lang="pt-BR" sz="1600" dirty="0"/>
            <a:t> Draft</a:t>
          </a:r>
        </a:p>
      </dgm:t>
    </dgm:pt>
    <dgm:pt modelId="{BA46A015-B218-7245-B9EA-1007E5756C12}" type="parTrans" cxnId="{F9F0D151-FC10-3746-9D51-9434A28D6270}">
      <dgm:prSet/>
      <dgm:spPr/>
      <dgm:t>
        <a:bodyPr/>
        <a:lstStyle/>
        <a:p>
          <a:endParaRPr lang="pt-BR"/>
        </a:p>
      </dgm:t>
    </dgm:pt>
    <dgm:pt modelId="{7B6AA8A3-A42C-FB40-9656-AFDCD116194A}" type="sibTrans" cxnId="{F9F0D151-FC10-3746-9D51-9434A28D6270}">
      <dgm:prSet/>
      <dgm:spPr/>
      <dgm:t>
        <a:bodyPr/>
        <a:lstStyle/>
        <a:p>
          <a:endParaRPr lang="pt-BR"/>
        </a:p>
      </dgm:t>
    </dgm:pt>
    <dgm:pt modelId="{62DF8393-D747-C84C-9FC5-3F28DCFD0778}">
      <dgm:prSet phldrT="[Texto]" custT="1"/>
      <dgm:spPr/>
      <dgm:t>
        <a:bodyPr/>
        <a:lstStyle/>
        <a:p>
          <a:r>
            <a:rPr lang="pt-BR" sz="1600" dirty="0" err="1"/>
            <a:t>Strategy's</a:t>
          </a:r>
          <a:r>
            <a:rPr lang="pt-BR" sz="1600" dirty="0"/>
            <a:t> </a:t>
          </a:r>
          <a:r>
            <a:rPr lang="pt-BR" sz="1600" dirty="0" err="1"/>
            <a:t>Pilot</a:t>
          </a:r>
          <a:endParaRPr lang="pt-BR" sz="1600" dirty="0"/>
        </a:p>
      </dgm:t>
    </dgm:pt>
    <dgm:pt modelId="{A94036B2-B899-984A-B1C9-0E2FC34D7439}" type="parTrans" cxnId="{817B674F-3BDC-DD44-AC1E-0D13433340B7}">
      <dgm:prSet/>
      <dgm:spPr/>
      <dgm:t>
        <a:bodyPr/>
        <a:lstStyle/>
        <a:p>
          <a:endParaRPr lang="pt-BR"/>
        </a:p>
      </dgm:t>
    </dgm:pt>
    <dgm:pt modelId="{EBBDAFF5-7AA8-A14C-8322-768B5A2066CA}" type="sibTrans" cxnId="{817B674F-3BDC-DD44-AC1E-0D13433340B7}">
      <dgm:prSet/>
      <dgm:spPr/>
      <dgm:t>
        <a:bodyPr/>
        <a:lstStyle/>
        <a:p>
          <a:endParaRPr lang="pt-BR"/>
        </a:p>
      </dgm:t>
    </dgm:pt>
    <dgm:pt modelId="{5EF9E3A7-2684-1446-9603-59357359E2BB}">
      <dgm:prSet phldrT="[Texto]" custT="1"/>
      <dgm:spPr/>
      <dgm:t>
        <a:bodyPr/>
        <a:lstStyle/>
        <a:p>
          <a:r>
            <a:rPr lang="pt-BR" sz="1600" dirty="0"/>
            <a:t>Final </a:t>
          </a:r>
          <a:r>
            <a:rPr lang="pt-BR" sz="1600" dirty="0" err="1"/>
            <a:t>Proposal</a:t>
          </a:r>
          <a:endParaRPr lang="pt-BR" sz="1600" dirty="0"/>
        </a:p>
      </dgm:t>
    </dgm:pt>
    <dgm:pt modelId="{D2982409-CA16-4644-A372-D95B0560D624}" type="parTrans" cxnId="{5427CF42-4B58-2742-BE95-F759602A1939}">
      <dgm:prSet/>
      <dgm:spPr/>
      <dgm:t>
        <a:bodyPr/>
        <a:lstStyle/>
        <a:p>
          <a:endParaRPr lang="pt-BR"/>
        </a:p>
      </dgm:t>
    </dgm:pt>
    <dgm:pt modelId="{2A70969E-8A6C-1047-9A5E-E7DA59B09D75}" type="sibTrans" cxnId="{5427CF42-4B58-2742-BE95-F759602A1939}">
      <dgm:prSet/>
      <dgm:spPr/>
      <dgm:t>
        <a:bodyPr/>
        <a:lstStyle/>
        <a:p>
          <a:endParaRPr lang="pt-BR"/>
        </a:p>
      </dgm:t>
    </dgm:pt>
    <dgm:pt modelId="{E78E81FF-291F-5042-9447-9CFE32778F0B}">
      <dgm:prSet phldrT="[Texto]" custT="1"/>
      <dgm:spPr/>
      <dgm:t>
        <a:bodyPr/>
        <a:lstStyle/>
        <a:p>
          <a:r>
            <a:rPr lang="pt-BR" sz="1400" dirty="0" err="1"/>
            <a:t>Sostainable</a:t>
          </a:r>
          <a:r>
            <a:rPr lang="pt-BR" sz="1400" dirty="0"/>
            <a:t> </a:t>
          </a:r>
          <a:r>
            <a:rPr lang="pt-BR" sz="1400" dirty="0" err="1"/>
            <a:t>and</a:t>
          </a:r>
          <a:r>
            <a:rPr lang="pt-BR" sz="1400" dirty="0"/>
            <a:t> </a:t>
          </a:r>
          <a:r>
            <a:rPr lang="pt-BR" sz="1400" dirty="0" err="1"/>
            <a:t>Multipliply</a:t>
          </a:r>
          <a:endParaRPr lang="pt-BR" sz="1400" dirty="0"/>
        </a:p>
      </dgm:t>
    </dgm:pt>
    <dgm:pt modelId="{659800D7-A6CC-8E4D-9BCF-5D8449895F9A}" type="parTrans" cxnId="{175AC845-BAFF-7A42-9D8F-4B064D2F3B8C}">
      <dgm:prSet/>
      <dgm:spPr/>
      <dgm:t>
        <a:bodyPr/>
        <a:lstStyle/>
        <a:p>
          <a:endParaRPr lang="pt-BR"/>
        </a:p>
      </dgm:t>
    </dgm:pt>
    <dgm:pt modelId="{39B18581-DF80-7D4D-8177-FA43D02DAA16}" type="sibTrans" cxnId="{175AC845-BAFF-7A42-9D8F-4B064D2F3B8C}">
      <dgm:prSet/>
      <dgm:spPr/>
      <dgm:t>
        <a:bodyPr/>
        <a:lstStyle/>
        <a:p>
          <a:endParaRPr lang="pt-BR"/>
        </a:p>
      </dgm:t>
    </dgm:pt>
    <dgm:pt modelId="{F2461F29-8B71-0940-B623-6F892244434E}" type="pres">
      <dgm:prSet presAssocID="{C7E9BEB6-6CDF-7748-BB56-6B6F02AE4A69}" presName="CompostProcess" presStyleCnt="0">
        <dgm:presLayoutVars>
          <dgm:dir/>
          <dgm:resizeHandles val="exact"/>
        </dgm:presLayoutVars>
      </dgm:prSet>
      <dgm:spPr/>
    </dgm:pt>
    <dgm:pt modelId="{63834DCB-1A7C-6142-BFE4-A8190843DE1A}" type="pres">
      <dgm:prSet presAssocID="{C7E9BEB6-6CDF-7748-BB56-6B6F02AE4A69}" presName="arrow" presStyleLbl="bgShp" presStyleIdx="0" presStyleCnt="1" custLinFactNeighborX="10859" custLinFactNeighborY="-431"/>
      <dgm:spPr/>
    </dgm:pt>
    <dgm:pt modelId="{170E819F-0DCE-134F-B2DE-8FD04F12B647}" type="pres">
      <dgm:prSet presAssocID="{C7E9BEB6-6CDF-7748-BB56-6B6F02AE4A69}" presName="linearProcess" presStyleCnt="0"/>
      <dgm:spPr/>
    </dgm:pt>
    <dgm:pt modelId="{7DF079ED-7E69-DD48-8A9C-1160A9F79BA4}" type="pres">
      <dgm:prSet presAssocID="{5D456438-FFE2-0F4E-AE50-F0070DEC4B93}" presName="textNode" presStyleLbl="node1" presStyleIdx="0" presStyleCnt="7">
        <dgm:presLayoutVars>
          <dgm:bulletEnabled val="1"/>
        </dgm:presLayoutVars>
      </dgm:prSet>
      <dgm:spPr/>
    </dgm:pt>
    <dgm:pt modelId="{6FA9B7B7-1E00-1F45-A0E2-3CAC659C211C}" type="pres">
      <dgm:prSet presAssocID="{24FAB8A6-0D51-E748-8EE5-80E4682795B4}" presName="sibTrans" presStyleCnt="0"/>
      <dgm:spPr/>
    </dgm:pt>
    <dgm:pt modelId="{1AAC3A04-895A-E540-B882-A980D6323975}" type="pres">
      <dgm:prSet presAssocID="{41F315A3-8315-8D47-90C7-DFCAE4F47D6D}" presName="textNode" presStyleLbl="node1" presStyleIdx="1" presStyleCnt="7">
        <dgm:presLayoutVars>
          <dgm:bulletEnabled val="1"/>
        </dgm:presLayoutVars>
      </dgm:prSet>
      <dgm:spPr/>
    </dgm:pt>
    <dgm:pt modelId="{BD80C325-871C-AB44-A61D-CA2E9A9589EC}" type="pres">
      <dgm:prSet presAssocID="{42B9B8AE-AEE1-6A41-9C1D-433415EE4592}" presName="sibTrans" presStyleCnt="0"/>
      <dgm:spPr/>
    </dgm:pt>
    <dgm:pt modelId="{517CB5E1-EEBC-8B45-9519-CB96B075BF8D}" type="pres">
      <dgm:prSet presAssocID="{B669AC01-369A-0048-91F3-0B85F7C26B5F}" presName="textNode" presStyleLbl="node1" presStyleIdx="2" presStyleCnt="7">
        <dgm:presLayoutVars>
          <dgm:bulletEnabled val="1"/>
        </dgm:presLayoutVars>
      </dgm:prSet>
      <dgm:spPr/>
    </dgm:pt>
    <dgm:pt modelId="{32F2683E-7EE3-1442-BAEE-612ECFFB9A51}" type="pres">
      <dgm:prSet presAssocID="{9FB68190-F010-A540-AA17-C42DB5F71D4C}" presName="sibTrans" presStyleCnt="0"/>
      <dgm:spPr/>
    </dgm:pt>
    <dgm:pt modelId="{F58BC204-621B-FC4E-8C59-5B3BE50ADA06}" type="pres">
      <dgm:prSet presAssocID="{33BF1445-2FB1-8A48-8AE5-F2B846A9449F}" presName="textNode" presStyleLbl="node1" presStyleIdx="3" presStyleCnt="7">
        <dgm:presLayoutVars>
          <dgm:bulletEnabled val="1"/>
        </dgm:presLayoutVars>
      </dgm:prSet>
      <dgm:spPr/>
    </dgm:pt>
    <dgm:pt modelId="{BD2D2EB9-9327-484E-9910-17355F36A92F}" type="pres">
      <dgm:prSet presAssocID="{7B6AA8A3-A42C-FB40-9656-AFDCD116194A}" presName="sibTrans" presStyleCnt="0"/>
      <dgm:spPr/>
    </dgm:pt>
    <dgm:pt modelId="{4EBC2495-4AD6-2E40-BFF5-5D5DE6F81F54}" type="pres">
      <dgm:prSet presAssocID="{62DF8393-D747-C84C-9FC5-3F28DCFD0778}" presName="textNode" presStyleLbl="node1" presStyleIdx="4" presStyleCnt="7">
        <dgm:presLayoutVars>
          <dgm:bulletEnabled val="1"/>
        </dgm:presLayoutVars>
      </dgm:prSet>
      <dgm:spPr/>
    </dgm:pt>
    <dgm:pt modelId="{A921778C-4BA8-4B45-925E-73AC3FC6CCB3}" type="pres">
      <dgm:prSet presAssocID="{EBBDAFF5-7AA8-A14C-8322-768B5A2066CA}" presName="sibTrans" presStyleCnt="0"/>
      <dgm:spPr/>
    </dgm:pt>
    <dgm:pt modelId="{493EF2EF-72EC-CF46-878C-370990654E1E}" type="pres">
      <dgm:prSet presAssocID="{5EF9E3A7-2684-1446-9603-59357359E2BB}" presName="textNode" presStyleLbl="node1" presStyleIdx="5" presStyleCnt="7">
        <dgm:presLayoutVars>
          <dgm:bulletEnabled val="1"/>
        </dgm:presLayoutVars>
      </dgm:prSet>
      <dgm:spPr/>
    </dgm:pt>
    <dgm:pt modelId="{D10A2C49-BDF7-3342-85A8-296AF4E141B9}" type="pres">
      <dgm:prSet presAssocID="{2A70969E-8A6C-1047-9A5E-E7DA59B09D75}" presName="sibTrans" presStyleCnt="0"/>
      <dgm:spPr/>
    </dgm:pt>
    <dgm:pt modelId="{3ECE5520-F988-BA42-A8DF-81AC3FFB52EA}" type="pres">
      <dgm:prSet presAssocID="{E78E81FF-291F-5042-9447-9CFE32778F0B}" presName="textNode" presStyleLbl="node1" presStyleIdx="6" presStyleCnt="7">
        <dgm:presLayoutVars>
          <dgm:bulletEnabled val="1"/>
        </dgm:presLayoutVars>
      </dgm:prSet>
      <dgm:spPr/>
    </dgm:pt>
  </dgm:ptLst>
  <dgm:cxnLst>
    <dgm:cxn modelId="{55F60200-A177-7143-AECF-81D25A6CA344}" type="presOf" srcId="{62DF8393-D747-C84C-9FC5-3F28DCFD0778}" destId="{4EBC2495-4AD6-2E40-BFF5-5D5DE6F81F54}" srcOrd="0" destOrd="0" presId="urn:microsoft.com/office/officeart/2005/8/layout/hProcess9"/>
    <dgm:cxn modelId="{031A7B11-75CA-E34A-AFA0-E54851582C5E}" type="presOf" srcId="{41F315A3-8315-8D47-90C7-DFCAE4F47D6D}" destId="{1AAC3A04-895A-E540-B882-A980D6323975}" srcOrd="0" destOrd="0" presId="urn:microsoft.com/office/officeart/2005/8/layout/hProcess9"/>
    <dgm:cxn modelId="{AC58E413-8DD3-9240-8018-4E80E7CC9E32}" type="presOf" srcId="{33BF1445-2FB1-8A48-8AE5-F2B846A9449F}" destId="{F58BC204-621B-FC4E-8C59-5B3BE50ADA06}" srcOrd="0" destOrd="0" presId="urn:microsoft.com/office/officeart/2005/8/layout/hProcess9"/>
    <dgm:cxn modelId="{3EE49A27-AB8B-464C-8D3A-831BA5FE3994}" type="presOf" srcId="{C7E9BEB6-6CDF-7748-BB56-6B6F02AE4A69}" destId="{F2461F29-8B71-0940-B623-6F892244434E}" srcOrd="0" destOrd="0" presId="urn:microsoft.com/office/officeart/2005/8/layout/hProcess9"/>
    <dgm:cxn modelId="{5427CF42-4B58-2742-BE95-F759602A1939}" srcId="{C7E9BEB6-6CDF-7748-BB56-6B6F02AE4A69}" destId="{5EF9E3A7-2684-1446-9603-59357359E2BB}" srcOrd="5" destOrd="0" parTransId="{D2982409-CA16-4644-A372-D95B0560D624}" sibTransId="{2A70969E-8A6C-1047-9A5E-E7DA59B09D75}"/>
    <dgm:cxn modelId="{175AC845-BAFF-7A42-9D8F-4B064D2F3B8C}" srcId="{C7E9BEB6-6CDF-7748-BB56-6B6F02AE4A69}" destId="{E78E81FF-291F-5042-9447-9CFE32778F0B}" srcOrd="6" destOrd="0" parTransId="{659800D7-A6CC-8E4D-9BCF-5D8449895F9A}" sibTransId="{39B18581-DF80-7D4D-8177-FA43D02DAA16}"/>
    <dgm:cxn modelId="{820F5B47-E179-4041-9067-B6DE5A427751}" srcId="{C7E9BEB6-6CDF-7748-BB56-6B6F02AE4A69}" destId="{41F315A3-8315-8D47-90C7-DFCAE4F47D6D}" srcOrd="1" destOrd="0" parTransId="{31149BBC-A603-EF4C-BFC4-A31CB2125F8D}" sibTransId="{42B9B8AE-AEE1-6A41-9C1D-433415EE4592}"/>
    <dgm:cxn modelId="{817B674F-3BDC-DD44-AC1E-0D13433340B7}" srcId="{C7E9BEB6-6CDF-7748-BB56-6B6F02AE4A69}" destId="{62DF8393-D747-C84C-9FC5-3F28DCFD0778}" srcOrd="4" destOrd="0" parTransId="{A94036B2-B899-984A-B1C9-0E2FC34D7439}" sibTransId="{EBBDAFF5-7AA8-A14C-8322-768B5A2066CA}"/>
    <dgm:cxn modelId="{85B06451-BF5F-E647-B371-584CB1DD97F1}" type="presOf" srcId="{E78E81FF-291F-5042-9447-9CFE32778F0B}" destId="{3ECE5520-F988-BA42-A8DF-81AC3FFB52EA}" srcOrd="0" destOrd="0" presId="urn:microsoft.com/office/officeart/2005/8/layout/hProcess9"/>
    <dgm:cxn modelId="{F9F0D151-FC10-3746-9D51-9434A28D6270}" srcId="{C7E9BEB6-6CDF-7748-BB56-6B6F02AE4A69}" destId="{33BF1445-2FB1-8A48-8AE5-F2B846A9449F}" srcOrd="3" destOrd="0" parTransId="{BA46A015-B218-7245-B9EA-1007E5756C12}" sibTransId="{7B6AA8A3-A42C-FB40-9656-AFDCD116194A}"/>
    <dgm:cxn modelId="{2F5A8D67-DD54-7945-875F-44DA3A3933AB}" type="presOf" srcId="{5EF9E3A7-2684-1446-9603-59357359E2BB}" destId="{493EF2EF-72EC-CF46-878C-370990654E1E}" srcOrd="0" destOrd="0" presId="urn:microsoft.com/office/officeart/2005/8/layout/hProcess9"/>
    <dgm:cxn modelId="{101B0698-67DC-AF4E-ACCF-09D521C7AB93}" type="presOf" srcId="{5D456438-FFE2-0F4E-AE50-F0070DEC4B93}" destId="{7DF079ED-7E69-DD48-8A9C-1160A9F79BA4}" srcOrd="0" destOrd="0" presId="urn:microsoft.com/office/officeart/2005/8/layout/hProcess9"/>
    <dgm:cxn modelId="{E2FD04B1-FD0A-B04F-B946-B6B54AEA93C0}" srcId="{C7E9BEB6-6CDF-7748-BB56-6B6F02AE4A69}" destId="{5D456438-FFE2-0F4E-AE50-F0070DEC4B93}" srcOrd="0" destOrd="0" parTransId="{F3869063-495C-3E4D-8FAF-1064684A9F18}" sibTransId="{24FAB8A6-0D51-E748-8EE5-80E4682795B4}"/>
    <dgm:cxn modelId="{F4A231BF-AC76-5046-8EC3-FC22EBF75F8F}" srcId="{C7E9BEB6-6CDF-7748-BB56-6B6F02AE4A69}" destId="{B669AC01-369A-0048-91F3-0B85F7C26B5F}" srcOrd="2" destOrd="0" parTransId="{A438A2C7-AC1C-1846-8138-EB73B51283A4}" sibTransId="{9FB68190-F010-A540-AA17-C42DB5F71D4C}"/>
    <dgm:cxn modelId="{277496F1-383C-1845-A100-6AE32DB6E77C}" type="presOf" srcId="{B669AC01-369A-0048-91F3-0B85F7C26B5F}" destId="{517CB5E1-EEBC-8B45-9519-CB96B075BF8D}" srcOrd="0" destOrd="0" presId="urn:microsoft.com/office/officeart/2005/8/layout/hProcess9"/>
    <dgm:cxn modelId="{B116AB59-4A59-E348-8819-044A7BD89FFB}" type="presParOf" srcId="{F2461F29-8B71-0940-B623-6F892244434E}" destId="{63834DCB-1A7C-6142-BFE4-A8190843DE1A}" srcOrd="0" destOrd="0" presId="urn:microsoft.com/office/officeart/2005/8/layout/hProcess9"/>
    <dgm:cxn modelId="{0B749169-72B3-FD48-94D6-6E3BDDDB7721}" type="presParOf" srcId="{F2461F29-8B71-0940-B623-6F892244434E}" destId="{170E819F-0DCE-134F-B2DE-8FD04F12B647}" srcOrd="1" destOrd="0" presId="urn:microsoft.com/office/officeart/2005/8/layout/hProcess9"/>
    <dgm:cxn modelId="{641BDC61-DCCF-AF4C-9F38-3EB577A278F1}" type="presParOf" srcId="{170E819F-0DCE-134F-B2DE-8FD04F12B647}" destId="{7DF079ED-7E69-DD48-8A9C-1160A9F79BA4}" srcOrd="0" destOrd="0" presId="urn:microsoft.com/office/officeart/2005/8/layout/hProcess9"/>
    <dgm:cxn modelId="{6ED19D1F-1F60-334C-A6D3-9159951EF3B3}" type="presParOf" srcId="{170E819F-0DCE-134F-B2DE-8FD04F12B647}" destId="{6FA9B7B7-1E00-1F45-A0E2-3CAC659C211C}" srcOrd="1" destOrd="0" presId="urn:microsoft.com/office/officeart/2005/8/layout/hProcess9"/>
    <dgm:cxn modelId="{2E4022FC-B747-EE41-BB50-D2AE463DD8DD}" type="presParOf" srcId="{170E819F-0DCE-134F-B2DE-8FD04F12B647}" destId="{1AAC3A04-895A-E540-B882-A980D6323975}" srcOrd="2" destOrd="0" presId="urn:microsoft.com/office/officeart/2005/8/layout/hProcess9"/>
    <dgm:cxn modelId="{12AD623A-C362-4345-B0B6-14E5EE4AFB09}" type="presParOf" srcId="{170E819F-0DCE-134F-B2DE-8FD04F12B647}" destId="{BD80C325-871C-AB44-A61D-CA2E9A9589EC}" srcOrd="3" destOrd="0" presId="urn:microsoft.com/office/officeart/2005/8/layout/hProcess9"/>
    <dgm:cxn modelId="{C87988B8-3375-F449-9DB5-2248AB9D10FE}" type="presParOf" srcId="{170E819F-0DCE-134F-B2DE-8FD04F12B647}" destId="{517CB5E1-EEBC-8B45-9519-CB96B075BF8D}" srcOrd="4" destOrd="0" presId="urn:microsoft.com/office/officeart/2005/8/layout/hProcess9"/>
    <dgm:cxn modelId="{1912BE23-78A0-B245-A17A-0C53A9887007}" type="presParOf" srcId="{170E819F-0DCE-134F-B2DE-8FD04F12B647}" destId="{32F2683E-7EE3-1442-BAEE-612ECFFB9A51}" srcOrd="5" destOrd="0" presId="urn:microsoft.com/office/officeart/2005/8/layout/hProcess9"/>
    <dgm:cxn modelId="{ED3FF145-356D-8346-B4B9-AB676BBEC55E}" type="presParOf" srcId="{170E819F-0DCE-134F-B2DE-8FD04F12B647}" destId="{F58BC204-621B-FC4E-8C59-5B3BE50ADA06}" srcOrd="6" destOrd="0" presId="urn:microsoft.com/office/officeart/2005/8/layout/hProcess9"/>
    <dgm:cxn modelId="{04A0B612-D000-0141-87A1-2FE557201D9A}" type="presParOf" srcId="{170E819F-0DCE-134F-B2DE-8FD04F12B647}" destId="{BD2D2EB9-9327-484E-9910-17355F36A92F}" srcOrd="7" destOrd="0" presId="urn:microsoft.com/office/officeart/2005/8/layout/hProcess9"/>
    <dgm:cxn modelId="{D0547AA8-7DD8-1846-A670-26036750BC5D}" type="presParOf" srcId="{170E819F-0DCE-134F-B2DE-8FD04F12B647}" destId="{4EBC2495-4AD6-2E40-BFF5-5D5DE6F81F54}" srcOrd="8" destOrd="0" presId="urn:microsoft.com/office/officeart/2005/8/layout/hProcess9"/>
    <dgm:cxn modelId="{B83F6887-7763-4045-850F-5026AA331B97}" type="presParOf" srcId="{170E819F-0DCE-134F-B2DE-8FD04F12B647}" destId="{A921778C-4BA8-4B45-925E-73AC3FC6CCB3}" srcOrd="9" destOrd="0" presId="urn:microsoft.com/office/officeart/2005/8/layout/hProcess9"/>
    <dgm:cxn modelId="{2A6E5D7C-A652-684D-BB5B-E892A68031E0}" type="presParOf" srcId="{170E819F-0DCE-134F-B2DE-8FD04F12B647}" destId="{493EF2EF-72EC-CF46-878C-370990654E1E}" srcOrd="10" destOrd="0" presId="urn:microsoft.com/office/officeart/2005/8/layout/hProcess9"/>
    <dgm:cxn modelId="{740B6BE0-7348-024D-8FCE-BA75C2A0FAB4}" type="presParOf" srcId="{170E819F-0DCE-134F-B2DE-8FD04F12B647}" destId="{D10A2C49-BDF7-3342-85A8-296AF4E141B9}" srcOrd="11" destOrd="0" presId="urn:microsoft.com/office/officeart/2005/8/layout/hProcess9"/>
    <dgm:cxn modelId="{86B4E3FF-3BF1-F74F-92A5-1F0E2E57B0FC}" type="presParOf" srcId="{170E819F-0DCE-134F-B2DE-8FD04F12B647}" destId="{3ECE5520-F988-BA42-A8DF-81AC3FFB52EA}" srcOrd="12"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BB79A6-16EE-3849-AE6E-D42CD9274F38}"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s-MX"/>
        </a:p>
      </dgm:t>
    </dgm:pt>
    <dgm:pt modelId="{03002DD0-7B9D-7147-96FD-9DD68C4EA849}">
      <dgm:prSet/>
      <dgm:spPr>
        <a:solidFill>
          <a:schemeClr val="accent1">
            <a:lumMod val="60000"/>
            <a:lumOff val="40000"/>
          </a:schemeClr>
        </a:solidFill>
      </dgm:spPr>
      <dgm:t>
        <a:bodyPr/>
        <a:lstStyle/>
        <a:p>
          <a:r>
            <a:rPr lang="es-DO" b="1" dirty="0"/>
            <a:t>Mapeo y Diagnóstico </a:t>
          </a:r>
          <a:r>
            <a:rPr lang="es-DO" b="1" dirty="0">
              <a:solidFill>
                <a:schemeClr val="tx1"/>
              </a:solidFill>
            </a:rPr>
            <a:t>Mapping </a:t>
          </a:r>
        </a:p>
      </dgm:t>
    </dgm:pt>
    <dgm:pt modelId="{35C70A5B-6232-AC41-98D1-0E17B1294403}" type="parTrans" cxnId="{617944C2-6DCA-9A43-BEDE-35F287A9AB4C}">
      <dgm:prSet/>
      <dgm:spPr/>
      <dgm:t>
        <a:bodyPr/>
        <a:lstStyle/>
        <a:p>
          <a:endParaRPr lang="es-MX"/>
        </a:p>
      </dgm:t>
    </dgm:pt>
    <dgm:pt modelId="{B73565F1-3BBF-A04D-8C8D-5AA169792518}" type="sibTrans" cxnId="{617944C2-6DCA-9A43-BEDE-35F287A9AB4C}">
      <dgm:prSet/>
      <dgm:spPr/>
      <dgm:t>
        <a:bodyPr/>
        <a:lstStyle/>
        <a:p>
          <a:endParaRPr lang="es-MX"/>
        </a:p>
      </dgm:t>
    </dgm:pt>
    <dgm:pt modelId="{9CF6BA60-C790-994C-9BA6-F6955104F9A6}">
      <dgm:prSet/>
      <dgm:spPr>
        <a:solidFill>
          <a:schemeClr val="accent1">
            <a:lumMod val="60000"/>
            <a:lumOff val="40000"/>
          </a:schemeClr>
        </a:solidFill>
      </dgm:spPr>
      <dgm:t>
        <a:bodyPr/>
        <a:lstStyle/>
        <a:p>
          <a:r>
            <a:rPr lang="es-DO" b="1" dirty="0"/>
            <a:t>Creación y fortalecimiento de Redes de Apoyo -              </a:t>
          </a:r>
          <a:r>
            <a:rPr lang="es-DO" b="0" dirty="0">
              <a:solidFill>
                <a:schemeClr val="tx1"/>
              </a:solidFill>
            </a:rPr>
            <a:t>Create a Support Network</a:t>
          </a:r>
        </a:p>
      </dgm:t>
    </dgm:pt>
    <dgm:pt modelId="{4A8A88A3-2E95-2544-BFAC-27C84BB61E99}" type="parTrans" cxnId="{A629A1D4-9DA6-D446-822A-3726F38FA338}">
      <dgm:prSet/>
      <dgm:spPr/>
      <dgm:t>
        <a:bodyPr/>
        <a:lstStyle/>
        <a:p>
          <a:endParaRPr lang="es-MX"/>
        </a:p>
      </dgm:t>
    </dgm:pt>
    <dgm:pt modelId="{33C83E60-0702-1B40-9D6A-0270A77ECE99}" type="sibTrans" cxnId="{A629A1D4-9DA6-D446-822A-3726F38FA338}">
      <dgm:prSet/>
      <dgm:spPr/>
      <dgm:t>
        <a:bodyPr/>
        <a:lstStyle/>
        <a:p>
          <a:endParaRPr lang="es-MX"/>
        </a:p>
      </dgm:t>
    </dgm:pt>
    <dgm:pt modelId="{FA639EA0-D035-2B49-B06F-ADF46325F503}">
      <dgm:prSet/>
      <dgm:spPr>
        <a:solidFill>
          <a:schemeClr val="accent1">
            <a:lumMod val="60000"/>
            <a:lumOff val="40000"/>
          </a:schemeClr>
        </a:solidFill>
      </dgm:spPr>
      <dgm:t>
        <a:bodyPr/>
        <a:lstStyle/>
        <a:p>
          <a:r>
            <a:rPr lang="es-DO" b="1" dirty="0"/>
            <a:t>Facilitación del acceso a servicios institucional - </a:t>
          </a:r>
          <a:r>
            <a:rPr lang="es-DO" b="1" dirty="0">
              <a:solidFill>
                <a:schemeClr val="tx1"/>
              </a:solidFill>
            </a:rPr>
            <a:t>Facilitating acess to institucional services</a:t>
          </a:r>
        </a:p>
      </dgm:t>
    </dgm:pt>
    <dgm:pt modelId="{631AD4AC-C78E-3C45-944A-04FE58F1A80B}" type="parTrans" cxnId="{11A97826-B00F-1649-9EB5-E9EE528FA9F0}">
      <dgm:prSet/>
      <dgm:spPr/>
      <dgm:t>
        <a:bodyPr/>
        <a:lstStyle/>
        <a:p>
          <a:endParaRPr lang="es-MX"/>
        </a:p>
      </dgm:t>
    </dgm:pt>
    <dgm:pt modelId="{8E49450B-4084-9140-83C1-E8379A1B8F74}" type="sibTrans" cxnId="{11A97826-B00F-1649-9EB5-E9EE528FA9F0}">
      <dgm:prSet/>
      <dgm:spPr/>
      <dgm:t>
        <a:bodyPr/>
        <a:lstStyle/>
        <a:p>
          <a:endParaRPr lang="es-MX"/>
        </a:p>
      </dgm:t>
    </dgm:pt>
    <dgm:pt modelId="{9C9FE45F-CED6-0343-BFDA-F9983F463204}">
      <dgm:prSet/>
      <dgm:spPr>
        <a:solidFill>
          <a:schemeClr val="accent1">
            <a:lumMod val="60000"/>
            <a:lumOff val="40000"/>
          </a:schemeClr>
        </a:solidFill>
      </dgm:spPr>
      <dgm:t>
        <a:bodyPr/>
        <a:lstStyle/>
        <a:p>
          <a:r>
            <a:rPr lang="es-DO" b="1" dirty="0"/>
            <a:t>Componente de sensibilización y formación -               </a:t>
          </a:r>
          <a:r>
            <a:rPr lang="es-DO" b="1" dirty="0">
              <a:solidFill>
                <a:schemeClr val="tx1"/>
              </a:solidFill>
            </a:rPr>
            <a:t>Sensibilization and Training</a:t>
          </a:r>
        </a:p>
      </dgm:t>
    </dgm:pt>
    <dgm:pt modelId="{DA7BA6A0-F644-6B4D-AFB4-C4EC0E893379}" type="parTrans" cxnId="{015FD376-4133-CB49-8CA2-1CB3509EED7C}">
      <dgm:prSet/>
      <dgm:spPr/>
      <dgm:t>
        <a:bodyPr/>
        <a:lstStyle/>
        <a:p>
          <a:endParaRPr lang="es-MX"/>
        </a:p>
      </dgm:t>
    </dgm:pt>
    <dgm:pt modelId="{4BD6C0AE-F985-F94E-8577-B6F836B099EF}" type="sibTrans" cxnId="{015FD376-4133-CB49-8CA2-1CB3509EED7C}">
      <dgm:prSet/>
      <dgm:spPr/>
      <dgm:t>
        <a:bodyPr/>
        <a:lstStyle/>
        <a:p>
          <a:endParaRPr lang="es-MX"/>
        </a:p>
      </dgm:t>
    </dgm:pt>
    <dgm:pt modelId="{3DA483D3-46C1-6246-B1D9-D650C5458192}">
      <dgm:prSet/>
      <dgm:spPr>
        <a:solidFill>
          <a:schemeClr val="accent1">
            <a:lumMod val="60000"/>
            <a:lumOff val="40000"/>
          </a:schemeClr>
        </a:solidFill>
      </dgm:spPr>
      <dgm:t>
        <a:bodyPr/>
        <a:lstStyle/>
        <a:p>
          <a:r>
            <a:rPr lang="es-DO" b="1" dirty="0"/>
            <a:t>Adecuación de los dispositivos de los CCR - </a:t>
          </a:r>
          <a:r>
            <a:rPr lang="es-DO" b="1" dirty="0">
              <a:solidFill>
                <a:schemeClr val="tx1"/>
              </a:solidFill>
            </a:rPr>
            <a:t>Adjust of CCR Settings</a:t>
          </a:r>
        </a:p>
      </dgm:t>
    </dgm:pt>
    <dgm:pt modelId="{48493EB4-FE8D-724E-9106-AB25FB651BFC}" type="parTrans" cxnId="{FE35FB4E-E235-CE44-856E-8034A5E6121C}">
      <dgm:prSet/>
      <dgm:spPr/>
      <dgm:t>
        <a:bodyPr/>
        <a:lstStyle/>
        <a:p>
          <a:endParaRPr lang="es-MX"/>
        </a:p>
      </dgm:t>
    </dgm:pt>
    <dgm:pt modelId="{CA54F867-49B4-814C-8578-752E997ECD63}" type="sibTrans" cxnId="{FE35FB4E-E235-CE44-856E-8034A5E6121C}">
      <dgm:prSet/>
      <dgm:spPr/>
      <dgm:t>
        <a:bodyPr/>
        <a:lstStyle/>
        <a:p>
          <a:endParaRPr lang="es-MX"/>
        </a:p>
      </dgm:t>
    </dgm:pt>
    <dgm:pt modelId="{4652789C-F448-954D-8830-4BB88B4A08EC}">
      <dgm:prSet/>
      <dgm:spPr>
        <a:solidFill>
          <a:schemeClr val="accent1">
            <a:lumMod val="60000"/>
            <a:lumOff val="40000"/>
          </a:schemeClr>
        </a:solidFill>
      </dgm:spPr>
      <dgm:t>
        <a:bodyPr/>
        <a:lstStyle/>
        <a:p>
          <a:r>
            <a:rPr lang="es-DO" b="1" dirty="0"/>
            <a:t>Monitoreo y Evaluación- </a:t>
          </a:r>
          <a:r>
            <a:rPr lang="es-DO" b="1" dirty="0">
              <a:solidFill>
                <a:schemeClr val="tx1"/>
              </a:solidFill>
            </a:rPr>
            <a:t>Monitoring and Evaluation</a:t>
          </a:r>
        </a:p>
      </dgm:t>
    </dgm:pt>
    <dgm:pt modelId="{012A6320-6E79-4C4C-A698-6985BB6FFFA9}" type="parTrans" cxnId="{A6649B01-8E58-FE42-9ACB-A3EDFB2E9B15}">
      <dgm:prSet/>
      <dgm:spPr/>
      <dgm:t>
        <a:bodyPr/>
        <a:lstStyle/>
        <a:p>
          <a:endParaRPr lang="es-MX"/>
        </a:p>
      </dgm:t>
    </dgm:pt>
    <dgm:pt modelId="{84B1E6BA-17E0-C549-AF50-10A6E50B2A5B}" type="sibTrans" cxnId="{A6649B01-8E58-FE42-9ACB-A3EDFB2E9B15}">
      <dgm:prSet/>
      <dgm:spPr/>
      <dgm:t>
        <a:bodyPr/>
        <a:lstStyle/>
        <a:p>
          <a:endParaRPr lang="es-MX"/>
        </a:p>
      </dgm:t>
    </dgm:pt>
    <dgm:pt modelId="{0E94841C-5623-6047-A7CB-29E3866C1F19}" type="pres">
      <dgm:prSet presAssocID="{FBBB79A6-16EE-3849-AE6E-D42CD9274F38}" presName="cycle" presStyleCnt="0">
        <dgm:presLayoutVars>
          <dgm:dir/>
          <dgm:resizeHandles val="exact"/>
        </dgm:presLayoutVars>
      </dgm:prSet>
      <dgm:spPr/>
    </dgm:pt>
    <dgm:pt modelId="{94B0B340-D2AC-AB45-93BC-4919CE3107B3}" type="pres">
      <dgm:prSet presAssocID="{03002DD0-7B9D-7147-96FD-9DD68C4EA849}" presName="node" presStyleLbl="node1" presStyleIdx="0" presStyleCnt="6" custScaleX="132024">
        <dgm:presLayoutVars>
          <dgm:bulletEnabled val="1"/>
        </dgm:presLayoutVars>
      </dgm:prSet>
      <dgm:spPr/>
    </dgm:pt>
    <dgm:pt modelId="{7D87F1FE-351C-7441-BD17-7DD0BF143120}" type="pres">
      <dgm:prSet presAssocID="{03002DD0-7B9D-7147-96FD-9DD68C4EA849}" presName="spNode" presStyleCnt="0"/>
      <dgm:spPr/>
    </dgm:pt>
    <dgm:pt modelId="{0123944E-1C44-1547-BF8F-12AF3470922D}" type="pres">
      <dgm:prSet presAssocID="{B73565F1-3BBF-A04D-8C8D-5AA169792518}" presName="sibTrans" presStyleLbl="sibTrans1D1" presStyleIdx="0" presStyleCnt="6"/>
      <dgm:spPr/>
    </dgm:pt>
    <dgm:pt modelId="{56254D79-EC8D-8F49-B19A-A17462B95156}" type="pres">
      <dgm:prSet presAssocID="{9CF6BA60-C790-994C-9BA6-F6955104F9A6}" presName="node" presStyleLbl="node1" presStyleIdx="1" presStyleCnt="6" custScaleX="129815">
        <dgm:presLayoutVars>
          <dgm:bulletEnabled val="1"/>
        </dgm:presLayoutVars>
      </dgm:prSet>
      <dgm:spPr/>
    </dgm:pt>
    <dgm:pt modelId="{BFDF1A8D-C0BC-A342-95A4-B3FF893C7356}" type="pres">
      <dgm:prSet presAssocID="{9CF6BA60-C790-994C-9BA6-F6955104F9A6}" presName="spNode" presStyleCnt="0"/>
      <dgm:spPr/>
    </dgm:pt>
    <dgm:pt modelId="{C8053C89-96A3-B44C-99D3-BCB0B7733D48}" type="pres">
      <dgm:prSet presAssocID="{33C83E60-0702-1B40-9D6A-0270A77ECE99}" presName="sibTrans" presStyleLbl="sibTrans1D1" presStyleIdx="1" presStyleCnt="6"/>
      <dgm:spPr/>
    </dgm:pt>
    <dgm:pt modelId="{BE5B59D0-9510-D849-A108-88FF673848D0}" type="pres">
      <dgm:prSet presAssocID="{9C9FE45F-CED6-0343-BFDA-F9983F463204}" presName="node" presStyleLbl="node1" presStyleIdx="2" presStyleCnt="6" custScaleX="137916">
        <dgm:presLayoutVars>
          <dgm:bulletEnabled val="1"/>
        </dgm:presLayoutVars>
      </dgm:prSet>
      <dgm:spPr/>
    </dgm:pt>
    <dgm:pt modelId="{032603CB-8D25-E048-BDF4-305614279239}" type="pres">
      <dgm:prSet presAssocID="{9C9FE45F-CED6-0343-BFDA-F9983F463204}" presName="spNode" presStyleCnt="0"/>
      <dgm:spPr/>
    </dgm:pt>
    <dgm:pt modelId="{187B54FF-A6E5-B343-9829-F6BE53DF60BA}" type="pres">
      <dgm:prSet presAssocID="{4BD6C0AE-F985-F94E-8577-B6F836B099EF}" presName="sibTrans" presStyleLbl="sibTrans1D1" presStyleIdx="2" presStyleCnt="6"/>
      <dgm:spPr/>
    </dgm:pt>
    <dgm:pt modelId="{BBEF552F-CD7D-934F-B09E-F5F50DA99943}" type="pres">
      <dgm:prSet presAssocID="{3DA483D3-46C1-6246-B1D9-D650C5458192}" presName="node" presStyleLbl="node1" presStyleIdx="3" presStyleCnt="6" custScaleX="133314">
        <dgm:presLayoutVars>
          <dgm:bulletEnabled val="1"/>
        </dgm:presLayoutVars>
      </dgm:prSet>
      <dgm:spPr/>
    </dgm:pt>
    <dgm:pt modelId="{27D851E2-62E2-A348-BA4A-CAC474A45363}" type="pres">
      <dgm:prSet presAssocID="{3DA483D3-46C1-6246-B1D9-D650C5458192}" presName="spNode" presStyleCnt="0"/>
      <dgm:spPr/>
    </dgm:pt>
    <dgm:pt modelId="{868BCDDA-05E1-0E49-BACA-A220226E7631}" type="pres">
      <dgm:prSet presAssocID="{CA54F867-49B4-814C-8578-752E997ECD63}" presName="sibTrans" presStyleLbl="sibTrans1D1" presStyleIdx="3" presStyleCnt="6"/>
      <dgm:spPr/>
    </dgm:pt>
    <dgm:pt modelId="{46B8233F-5456-CE4A-83F8-FE488359C8D8}" type="pres">
      <dgm:prSet presAssocID="{FA639EA0-D035-2B49-B06F-ADF46325F503}" presName="node" presStyleLbl="node1" presStyleIdx="4" presStyleCnt="6" custScaleX="132209">
        <dgm:presLayoutVars>
          <dgm:bulletEnabled val="1"/>
        </dgm:presLayoutVars>
      </dgm:prSet>
      <dgm:spPr/>
    </dgm:pt>
    <dgm:pt modelId="{9766ADB3-0142-3047-9214-8B3E11B1486E}" type="pres">
      <dgm:prSet presAssocID="{FA639EA0-D035-2B49-B06F-ADF46325F503}" presName="spNode" presStyleCnt="0"/>
      <dgm:spPr/>
    </dgm:pt>
    <dgm:pt modelId="{CA8A54FE-0C28-2E47-A073-1D62AAEB0D80}" type="pres">
      <dgm:prSet presAssocID="{8E49450B-4084-9140-83C1-E8379A1B8F74}" presName="sibTrans" presStyleLbl="sibTrans1D1" presStyleIdx="4" presStyleCnt="6"/>
      <dgm:spPr/>
    </dgm:pt>
    <dgm:pt modelId="{54E529B2-4036-D741-8262-1C0277C7EA7E}" type="pres">
      <dgm:prSet presAssocID="{4652789C-F448-954D-8830-4BB88B4A08EC}" presName="node" presStyleLbl="node1" presStyleIdx="5" presStyleCnt="6" custScaleX="130367">
        <dgm:presLayoutVars>
          <dgm:bulletEnabled val="1"/>
        </dgm:presLayoutVars>
      </dgm:prSet>
      <dgm:spPr/>
    </dgm:pt>
    <dgm:pt modelId="{9CA3855E-B7A2-FB45-8BB8-29118AC0AB7F}" type="pres">
      <dgm:prSet presAssocID="{4652789C-F448-954D-8830-4BB88B4A08EC}" presName="spNode" presStyleCnt="0"/>
      <dgm:spPr/>
    </dgm:pt>
    <dgm:pt modelId="{FA134E40-9654-344D-80C7-E9E2687950EE}" type="pres">
      <dgm:prSet presAssocID="{84B1E6BA-17E0-C549-AF50-10A6E50B2A5B}" presName="sibTrans" presStyleLbl="sibTrans1D1" presStyleIdx="5" presStyleCnt="6"/>
      <dgm:spPr/>
    </dgm:pt>
  </dgm:ptLst>
  <dgm:cxnLst>
    <dgm:cxn modelId="{A6649B01-8E58-FE42-9ACB-A3EDFB2E9B15}" srcId="{FBBB79A6-16EE-3849-AE6E-D42CD9274F38}" destId="{4652789C-F448-954D-8830-4BB88B4A08EC}" srcOrd="5" destOrd="0" parTransId="{012A6320-6E79-4C4C-A698-6985BB6FFFA9}" sibTransId="{84B1E6BA-17E0-C549-AF50-10A6E50B2A5B}"/>
    <dgm:cxn modelId="{4EEBDC08-AD53-0B4D-967A-1CE983646A94}" type="presOf" srcId="{84B1E6BA-17E0-C549-AF50-10A6E50B2A5B}" destId="{FA134E40-9654-344D-80C7-E9E2687950EE}" srcOrd="0" destOrd="0" presId="urn:microsoft.com/office/officeart/2005/8/layout/cycle5"/>
    <dgm:cxn modelId="{F956670D-725F-9F4A-BFDA-22349AD58616}" type="presOf" srcId="{9CF6BA60-C790-994C-9BA6-F6955104F9A6}" destId="{56254D79-EC8D-8F49-B19A-A17462B95156}" srcOrd="0" destOrd="0" presId="urn:microsoft.com/office/officeart/2005/8/layout/cycle5"/>
    <dgm:cxn modelId="{9957210F-400B-0242-A8F7-CBA750A907CF}" type="presOf" srcId="{9C9FE45F-CED6-0343-BFDA-F9983F463204}" destId="{BE5B59D0-9510-D849-A108-88FF673848D0}" srcOrd="0" destOrd="0" presId="urn:microsoft.com/office/officeart/2005/8/layout/cycle5"/>
    <dgm:cxn modelId="{CACE9A15-09EA-F047-8FD9-E6A3A14AE996}" type="presOf" srcId="{4652789C-F448-954D-8830-4BB88B4A08EC}" destId="{54E529B2-4036-D741-8262-1C0277C7EA7E}" srcOrd="0" destOrd="0" presId="urn:microsoft.com/office/officeart/2005/8/layout/cycle5"/>
    <dgm:cxn modelId="{81467B17-F5A2-254B-9CEA-083778BEDA15}" type="presOf" srcId="{33C83E60-0702-1B40-9D6A-0270A77ECE99}" destId="{C8053C89-96A3-B44C-99D3-BCB0B7733D48}" srcOrd="0" destOrd="0" presId="urn:microsoft.com/office/officeart/2005/8/layout/cycle5"/>
    <dgm:cxn modelId="{11A97826-B00F-1649-9EB5-E9EE528FA9F0}" srcId="{FBBB79A6-16EE-3849-AE6E-D42CD9274F38}" destId="{FA639EA0-D035-2B49-B06F-ADF46325F503}" srcOrd="4" destOrd="0" parTransId="{631AD4AC-C78E-3C45-944A-04FE58F1A80B}" sibTransId="{8E49450B-4084-9140-83C1-E8379A1B8F74}"/>
    <dgm:cxn modelId="{FE35FB4E-E235-CE44-856E-8034A5E6121C}" srcId="{FBBB79A6-16EE-3849-AE6E-D42CD9274F38}" destId="{3DA483D3-46C1-6246-B1D9-D650C5458192}" srcOrd="3" destOrd="0" parTransId="{48493EB4-FE8D-724E-9106-AB25FB651BFC}" sibTransId="{CA54F867-49B4-814C-8578-752E997ECD63}"/>
    <dgm:cxn modelId="{AB8C0759-BC9D-A348-B9AC-8030DF4956C0}" type="presOf" srcId="{B73565F1-3BBF-A04D-8C8D-5AA169792518}" destId="{0123944E-1C44-1547-BF8F-12AF3470922D}" srcOrd="0" destOrd="0" presId="urn:microsoft.com/office/officeart/2005/8/layout/cycle5"/>
    <dgm:cxn modelId="{E2306C5F-7C99-434F-882E-81E747F2F593}" type="presOf" srcId="{FA639EA0-D035-2B49-B06F-ADF46325F503}" destId="{46B8233F-5456-CE4A-83F8-FE488359C8D8}" srcOrd="0" destOrd="0" presId="urn:microsoft.com/office/officeart/2005/8/layout/cycle5"/>
    <dgm:cxn modelId="{015FD376-4133-CB49-8CA2-1CB3509EED7C}" srcId="{FBBB79A6-16EE-3849-AE6E-D42CD9274F38}" destId="{9C9FE45F-CED6-0343-BFDA-F9983F463204}" srcOrd="2" destOrd="0" parTransId="{DA7BA6A0-F644-6B4D-AFB4-C4EC0E893379}" sibTransId="{4BD6C0AE-F985-F94E-8577-B6F836B099EF}"/>
    <dgm:cxn modelId="{71869177-9628-E148-89C3-820868568B1F}" type="presOf" srcId="{03002DD0-7B9D-7147-96FD-9DD68C4EA849}" destId="{94B0B340-D2AC-AB45-93BC-4919CE3107B3}" srcOrd="0" destOrd="0" presId="urn:microsoft.com/office/officeart/2005/8/layout/cycle5"/>
    <dgm:cxn modelId="{3B1A6493-E46C-E64C-BA40-FE3B0F0048A0}" type="presOf" srcId="{3DA483D3-46C1-6246-B1D9-D650C5458192}" destId="{BBEF552F-CD7D-934F-B09E-F5F50DA99943}" srcOrd="0" destOrd="0" presId="urn:microsoft.com/office/officeart/2005/8/layout/cycle5"/>
    <dgm:cxn modelId="{E0E44A9D-7872-6245-8EB3-BEE4312F2ACA}" type="presOf" srcId="{8E49450B-4084-9140-83C1-E8379A1B8F74}" destId="{CA8A54FE-0C28-2E47-A073-1D62AAEB0D80}" srcOrd="0" destOrd="0" presId="urn:microsoft.com/office/officeart/2005/8/layout/cycle5"/>
    <dgm:cxn modelId="{BDEE03A0-3B3C-4B40-8E0B-91725CDF3836}" type="presOf" srcId="{4BD6C0AE-F985-F94E-8577-B6F836B099EF}" destId="{187B54FF-A6E5-B343-9829-F6BE53DF60BA}" srcOrd="0" destOrd="0" presId="urn:microsoft.com/office/officeart/2005/8/layout/cycle5"/>
    <dgm:cxn modelId="{4B0C9AA8-4483-714F-A729-E596AEC6B7F1}" type="presOf" srcId="{FBBB79A6-16EE-3849-AE6E-D42CD9274F38}" destId="{0E94841C-5623-6047-A7CB-29E3866C1F19}" srcOrd="0" destOrd="0" presId="urn:microsoft.com/office/officeart/2005/8/layout/cycle5"/>
    <dgm:cxn modelId="{F39204AE-1C06-7346-A4A6-9D9DD906D79D}" type="presOf" srcId="{CA54F867-49B4-814C-8578-752E997ECD63}" destId="{868BCDDA-05E1-0E49-BACA-A220226E7631}" srcOrd="0" destOrd="0" presId="urn:microsoft.com/office/officeart/2005/8/layout/cycle5"/>
    <dgm:cxn modelId="{617944C2-6DCA-9A43-BEDE-35F287A9AB4C}" srcId="{FBBB79A6-16EE-3849-AE6E-D42CD9274F38}" destId="{03002DD0-7B9D-7147-96FD-9DD68C4EA849}" srcOrd="0" destOrd="0" parTransId="{35C70A5B-6232-AC41-98D1-0E17B1294403}" sibTransId="{B73565F1-3BBF-A04D-8C8D-5AA169792518}"/>
    <dgm:cxn modelId="{A629A1D4-9DA6-D446-822A-3726F38FA338}" srcId="{FBBB79A6-16EE-3849-AE6E-D42CD9274F38}" destId="{9CF6BA60-C790-994C-9BA6-F6955104F9A6}" srcOrd="1" destOrd="0" parTransId="{4A8A88A3-2E95-2544-BFAC-27C84BB61E99}" sibTransId="{33C83E60-0702-1B40-9D6A-0270A77ECE99}"/>
    <dgm:cxn modelId="{B877C6AD-BC38-6445-AC66-B1B72F9E20AB}" type="presParOf" srcId="{0E94841C-5623-6047-A7CB-29E3866C1F19}" destId="{94B0B340-D2AC-AB45-93BC-4919CE3107B3}" srcOrd="0" destOrd="0" presId="urn:microsoft.com/office/officeart/2005/8/layout/cycle5"/>
    <dgm:cxn modelId="{A7D6F1EA-B165-6147-A75A-ED018FBED5FB}" type="presParOf" srcId="{0E94841C-5623-6047-A7CB-29E3866C1F19}" destId="{7D87F1FE-351C-7441-BD17-7DD0BF143120}" srcOrd="1" destOrd="0" presId="urn:microsoft.com/office/officeart/2005/8/layout/cycle5"/>
    <dgm:cxn modelId="{F1A482D5-216C-9C4E-92A1-75C4244FD545}" type="presParOf" srcId="{0E94841C-5623-6047-A7CB-29E3866C1F19}" destId="{0123944E-1C44-1547-BF8F-12AF3470922D}" srcOrd="2" destOrd="0" presId="urn:microsoft.com/office/officeart/2005/8/layout/cycle5"/>
    <dgm:cxn modelId="{146D4AE0-CBEB-A641-B064-E57DFC4F0C20}" type="presParOf" srcId="{0E94841C-5623-6047-A7CB-29E3866C1F19}" destId="{56254D79-EC8D-8F49-B19A-A17462B95156}" srcOrd="3" destOrd="0" presId="urn:microsoft.com/office/officeart/2005/8/layout/cycle5"/>
    <dgm:cxn modelId="{F6843838-C6DA-8543-9F22-35EE4D29D265}" type="presParOf" srcId="{0E94841C-5623-6047-A7CB-29E3866C1F19}" destId="{BFDF1A8D-C0BC-A342-95A4-B3FF893C7356}" srcOrd="4" destOrd="0" presId="urn:microsoft.com/office/officeart/2005/8/layout/cycle5"/>
    <dgm:cxn modelId="{A0E4E6A3-1E79-4D41-BA05-6F5A1596B9D5}" type="presParOf" srcId="{0E94841C-5623-6047-A7CB-29E3866C1F19}" destId="{C8053C89-96A3-B44C-99D3-BCB0B7733D48}" srcOrd="5" destOrd="0" presId="urn:microsoft.com/office/officeart/2005/8/layout/cycle5"/>
    <dgm:cxn modelId="{042C49D8-9E48-334D-94ED-79A3E9560337}" type="presParOf" srcId="{0E94841C-5623-6047-A7CB-29E3866C1F19}" destId="{BE5B59D0-9510-D849-A108-88FF673848D0}" srcOrd="6" destOrd="0" presId="urn:microsoft.com/office/officeart/2005/8/layout/cycle5"/>
    <dgm:cxn modelId="{DB958F85-2FF0-0E4E-B384-B118BB81C4AF}" type="presParOf" srcId="{0E94841C-5623-6047-A7CB-29E3866C1F19}" destId="{032603CB-8D25-E048-BDF4-305614279239}" srcOrd="7" destOrd="0" presId="urn:microsoft.com/office/officeart/2005/8/layout/cycle5"/>
    <dgm:cxn modelId="{126A7B5A-F367-5D49-B901-1640F010351D}" type="presParOf" srcId="{0E94841C-5623-6047-A7CB-29E3866C1F19}" destId="{187B54FF-A6E5-B343-9829-F6BE53DF60BA}" srcOrd="8" destOrd="0" presId="urn:microsoft.com/office/officeart/2005/8/layout/cycle5"/>
    <dgm:cxn modelId="{A38618C2-CDAC-F544-8BED-3098FCB646AD}" type="presParOf" srcId="{0E94841C-5623-6047-A7CB-29E3866C1F19}" destId="{BBEF552F-CD7D-934F-B09E-F5F50DA99943}" srcOrd="9" destOrd="0" presId="urn:microsoft.com/office/officeart/2005/8/layout/cycle5"/>
    <dgm:cxn modelId="{0564BEB8-5CFF-1F46-8F1B-F4E28312C0B3}" type="presParOf" srcId="{0E94841C-5623-6047-A7CB-29E3866C1F19}" destId="{27D851E2-62E2-A348-BA4A-CAC474A45363}" srcOrd="10" destOrd="0" presId="urn:microsoft.com/office/officeart/2005/8/layout/cycle5"/>
    <dgm:cxn modelId="{0FDED28B-FC1B-7A47-B2B2-D3565169BAEC}" type="presParOf" srcId="{0E94841C-5623-6047-A7CB-29E3866C1F19}" destId="{868BCDDA-05E1-0E49-BACA-A220226E7631}" srcOrd="11" destOrd="0" presId="urn:microsoft.com/office/officeart/2005/8/layout/cycle5"/>
    <dgm:cxn modelId="{09241089-0AC2-2D4B-9419-9D496E5470B8}" type="presParOf" srcId="{0E94841C-5623-6047-A7CB-29E3866C1F19}" destId="{46B8233F-5456-CE4A-83F8-FE488359C8D8}" srcOrd="12" destOrd="0" presId="urn:microsoft.com/office/officeart/2005/8/layout/cycle5"/>
    <dgm:cxn modelId="{14CA83A4-153F-2D46-AA5A-C4AFC7333DF0}" type="presParOf" srcId="{0E94841C-5623-6047-A7CB-29E3866C1F19}" destId="{9766ADB3-0142-3047-9214-8B3E11B1486E}" srcOrd="13" destOrd="0" presId="urn:microsoft.com/office/officeart/2005/8/layout/cycle5"/>
    <dgm:cxn modelId="{1C6188E8-F1B1-AC4D-B88B-B5611653A71E}" type="presParOf" srcId="{0E94841C-5623-6047-A7CB-29E3866C1F19}" destId="{CA8A54FE-0C28-2E47-A073-1D62AAEB0D80}" srcOrd="14" destOrd="0" presId="urn:microsoft.com/office/officeart/2005/8/layout/cycle5"/>
    <dgm:cxn modelId="{D65B8AB5-9768-3247-960B-A2450EB0B310}" type="presParOf" srcId="{0E94841C-5623-6047-A7CB-29E3866C1F19}" destId="{54E529B2-4036-D741-8262-1C0277C7EA7E}" srcOrd="15" destOrd="0" presId="urn:microsoft.com/office/officeart/2005/8/layout/cycle5"/>
    <dgm:cxn modelId="{AE858E5B-67F9-A04D-AE0C-69F17BC75C41}" type="presParOf" srcId="{0E94841C-5623-6047-A7CB-29E3866C1F19}" destId="{9CA3855E-B7A2-FB45-8BB8-29118AC0AB7F}" srcOrd="16" destOrd="0" presId="urn:microsoft.com/office/officeart/2005/8/layout/cycle5"/>
    <dgm:cxn modelId="{5DCD01D7-F758-E946-9684-F0867B02F1F8}" type="presParOf" srcId="{0E94841C-5623-6047-A7CB-29E3866C1F19}" destId="{FA134E40-9654-344D-80C7-E9E2687950EE}" srcOrd="17" destOrd="0" presId="urn:microsoft.com/office/officeart/2005/8/layout/cycle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AD53-3D39-9D47-BA01-AD5C763C1EAB}">
      <dsp:nvSpPr>
        <dsp:cNvPr id="0" name=""/>
        <dsp:cNvSpPr/>
      </dsp:nvSpPr>
      <dsp:spPr>
        <a:xfrm>
          <a:off x="3779106" y="173581"/>
          <a:ext cx="2838597" cy="170315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DO" sz="1200" b="0" i="0" kern="1200" dirty="0">
              <a:solidFill>
                <a:schemeClr val="tx1"/>
              </a:solidFill>
            </a:rPr>
            <a:t>Redes de Apoyo: Ampliar conexiones de internas con familia, amigos y comunidades.</a:t>
          </a:r>
          <a:r>
            <a:rPr lang="pt-BR" sz="1200" kern="1200" dirty="0"/>
            <a:t> </a:t>
          </a:r>
          <a:r>
            <a:rPr lang="pt-BR" sz="1200" kern="1200" dirty="0" err="1"/>
            <a:t>Support</a:t>
          </a:r>
          <a:r>
            <a:rPr lang="pt-BR" sz="1200" kern="1200" dirty="0"/>
            <a:t> Networks: </a:t>
          </a:r>
          <a:r>
            <a:rPr lang="pt-BR" sz="1200" kern="1200" dirty="0" err="1"/>
            <a:t>Expand</a:t>
          </a:r>
          <a:r>
            <a:rPr lang="pt-BR" sz="1200" kern="1200" dirty="0"/>
            <a:t> </a:t>
          </a:r>
          <a:r>
            <a:rPr lang="pt-BR" sz="1200" kern="1200" dirty="0" err="1"/>
            <a:t>inmates</a:t>
          </a:r>
          <a:r>
            <a:rPr lang="pt-BR" sz="1200" kern="1200" dirty="0"/>
            <a:t>' connections </a:t>
          </a:r>
          <a:r>
            <a:rPr lang="pt-BR" sz="1200" kern="1200" dirty="0" err="1"/>
            <a:t>with</a:t>
          </a:r>
          <a:r>
            <a:rPr lang="pt-BR" sz="1200" kern="1200" dirty="0"/>
            <a:t> </a:t>
          </a:r>
          <a:r>
            <a:rPr lang="pt-BR" sz="1200" kern="1200" dirty="0" err="1"/>
            <a:t>family</a:t>
          </a:r>
          <a:r>
            <a:rPr lang="pt-BR" sz="1200" kern="1200" dirty="0"/>
            <a:t>, friends, </a:t>
          </a:r>
          <a:r>
            <a:rPr lang="pt-BR" sz="1200" kern="1200" dirty="0" err="1"/>
            <a:t>and</a:t>
          </a:r>
          <a:r>
            <a:rPr lang="pt-BR" sz="1200" kern="1200" dirty="0"/>
            <a:t> </a:t>
          </a:r>
          <a:r>
            <a:rPr lang="pt-BR" sz="1200" kern="1200" dirty="0" err="1"/>
            <a:t>communities</a:t>
          </a:r>
          <a:endParaRPr lang="en-US" sz="1200" b="0" kern="1200" dirty="0">
            <a:solidFill>
              <a:schemeClr val="tx1"/>
            </a:solidFill>
          </a:endParaRPr>
        </a:p>
      </dsp:txBody>
      <dsp:txXfrm>
        <a:off x="3828990" y="223465"/>
        <a:ext cx="2738829" cy="1603390"/>
      </dsp:txXfrm>
    </dsp:sp>
    <dsp:sp modelId="{48A19997-9B7B-6A4E-8EAB-2B29B4D12C68}">
      <dsp:nvSpPr>
        <dsp:cNvPr id="0" name=""/>
        <dsp:cNvSpPr/>
      </dsp:nvSpPr>
      <dsp:spPr>
        <a:xfrm rot="21600000">
          <a:off x="3120634" y="792653"/>
          <a:ext cx="560861" cy="703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10800000">
        <a:off x="3120634" y="933447"/>
        <a:ext cx="392603" cy="422384"/>
      </dsp:txXfrm>
    </dsp:sp>
    <dsp:sp modelId="{3DFA10B7-A282-734C-9A36-B0CF86EDB06B}">
      <dsp:nvSpPr>
        <dsp:cNvPr id="0" name=""/>
        <dsp:cNvSpPr/>
      </dsp:nvSpPr>
      <dsp:spPr>
        <a:xfrm>
          <a:off x="189615" y="2442085"/>
          <a:ext cx="2838597" cy="170315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DO" sz="1200" b="0" i="0" kern="1200" dirty="0">
              <a:solidFill>
                <a:schemeClr val="tx1"/>
              </a:solidFill>
            </a:rPr>
            <a:t>Comunicación: Facilitar la comunicación entre internas y sus hijos para fortalecer vínculos.</a:t>
          </a:r>
          <a:r>
            <a:rPr lang="pt-BR" sz="1200" kern="1200" dirty="0"/>
            <a:t> Communication: </a:t>
          </a:r>
          <a:r>
            <a:rPr lang="pt-BR" sz="1200" kern="1200" dirty="0" err="1"/>
            <a:t>Facilitate</a:t>
          </a:r>
          <a:r>
            <a:rPr lang="pt-BR" sz="1200" kern="1200" dirty="0"/>
            <a:t> communication </a:t>
          </a:r>
          <a:r>
            <a:rPr lang="pt-BR" sz="1200" kern="1200" dirty="0" err="1"/>
            <a:t>between</a:t>
          </a:r>
          <a:r>
            <a:rPr lang="pt-BR" sz="1200" kern="1200" dirty="0"/>
            <a:t> </a:t>
          </a:r>
          <a:r>
            <a:rPr lang="pt-BR" sz="1200" kern="1200" dirty="0" err="1"/>
            <a:t>inmates</a:t>
          </a:r>
          <a:r>
            <a:rPr lang="pt-BR" sz="1200" kern="1200" dirty="0"/>
            <a:t> </a:t>
          </a:r>
          <a:r>
            <a:rPr lang="pt-BR" sz="1200" kern="1200" dirty="0" err="1"/>
            <a:t>and</a:t>
          </a:r>
          <a:r>
            <a:rPr lang="pt-BR" sz="1200" kern="1200" dirty="0"/>
            <a:t> </a:t>
          </a:r>
          <a:r>
            <a:rPr lang="pt-BR" sz="1200" kern="1200" dirty="0" err="1"/>
            <a:t>their</a:t>
          </a:r>
          <a:r>
            <a:rPr lang="pt-BR" sz="1200" kern="1200" dirty="0"/>
            <a:t> </a:t>
          </a:r>
          <a:r>
            <a:rPr lang="pt-BR" sz="1200" kern="1200" dirty="0" err="1"/>
            <a:t>children</a:t>
          </a:r>
          <a:r>
            <a:rPr lang="pt-BR" sz="1200" kern="1200" dirty="0"/>
            <a:t> </a:t>
          </a:r>
          <a:r>
            <a:rPr lang="pt-BR" sz="1200" kern="1200" dirty="0" err="1"/>
            <a:t>to</a:t>
          </a:r>
          <a:r>
            <a:rPr lang="pt-BR" sz="1200" kern="1200" dirty="0"/>
            <a:t> </a:t>
          </a:r>
          <a:r>
            <a:rPr lang="pt-BR" sz="1200" kern="1200" dirty="0" err="1"/>
            <a:t>strengthen</a:t>
          </a:r>
          <a:r>
            <a:rPr lang="pt-BR" sz="1200" kern="1200" dirty="0"/>
            <a:t> </a:t>
          </a:r>
          <a:r>
            <a:rPr lang="pt-BR" sz="1200" kern="1200" dirty="0" err="1"/>
            <a:t>ties</a:t>
          </a:r>
          <a:r>
            <a:rPr lang="pt-BR" sz="1200" kern="1200" dirty="0"/>
            <a:t>. </a:t>
          </a:r>
          <a:endParaRPr lang="en-US" sz="1200" b="0" kern="1200" dirty="0">
            <a:solidFill>
              <a:schemeClr val="tx1"/>
            </a:solidFill>
          </a:endParaRPr>
        </a:p>
      </dsp:txBody>
      <dsp:txXfrm>
        <a:off x="239499" y="2491969"/>
        <a:ext cx="2738829" cy="1603390"/>
      </dsp:txXfrm>
    </dsp:sp>
    <dsp:sp modelId="{1DB4CE70-00A8-DB4F-8CB3-DB539E8520DD}">
      <dsp:nvSpPr>
        <dsp:cNvPr id="0" name=""/>
        <dsp:cNvSpPr/>
      </dsp:nvSpPr>
      <dsp:spPr>
        <a:xfrm rot="11041167">
          <a:off x="3175736" y="3049708"/>
          <a:ext cx="640989" cy="6444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367797" y="3185337"/>
        <a:ext cx="448692" cy="386666"/>
      </dsp:txXfrm>
    </dsp:sp>
    <dsp:sp modelId="{8962F083-52C7-F341-988C-AC3F32C0080B}">
      <dsp:nvSpPr>
        <dsp:cNvPr id="0" name=""/>
        <dsp:cNvSpPr/>
      </dsp:nvSpPr>
      <dsp:spPr>
        <a:xfrm>
          <a:off x="4077244" y="2466895"/>
          <a:ext cx="2680941" cy="1734717"/>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DO" sz="1200" b="0" i="0" kern="1200" dirty="0">
              <a:solidFill>
                <a:schemeClr val="tx1"/>
              </a:solidFill>
            </a:rPr>
            <a:t>Acceso a Recursos: Conectar internas y familia con servicios de salud, educación y otros servicios para apoyar a sus hijos. </a:t>
          </a:r>
          <a:r>
            <a:rPr lang="pt-BR" sz="1200" kern="1200" dirty="0"/>
            <a:t>Access </a:t>
          </a:r>
          <a:r>
            <a:rPr lang="pt-BR" sz="1200" kern="1200" dirty="0" err="1"/>
            <a:t>to</a:t>
          </a:r>
          <a:r>
            <a:rPr lang="pt-BR" sz="1200" kern="1200" dirty="0"/>
            <a:t> </a:t>
          </a:r>
          <a:r>
            <a:rPr lang="pt-BR" sz="1200" kern="1200" dirty="0" err="1"/>
            <a:t>Resources</a:t>
          </a:r>
          <a:r>
            <a:rPr lang="pt-BR" sz="1200" kern="1200" dirty="0"/>
            <a:t>: Connect </a:t>
          </a:r>
          <a:r>
            <a:rPr lang="pt-BR" sz="1200" kern="1200" dirty="0" err="1"/>
            <a:t>inmates</a:t>
          </a:r>
          <a:r>
            <a:rPr lang="pt-BR" sz="1200" kern="1200" dirty="0"/>
            <a:t> </a:t>
          </a:r>
          <a:r>
            <a:rPr lang="pt-BR" sz="1200" kern="1200" dirty="0" err="1"/>
            <a:t>and</a:t>
          </a:r>
          <a:r>
            <a:rPr lang="pt-BR" sz="1200" kern="1200" dirty="0"/>
            <a:t> </a:t>
          </a:r>
          <a:r>
            <a:rPr lang="pt-BR" sz="1200" kern="1200" dirty="0" err="1"/>
            <a:t>their</a:t>
          </a:r>
          <a:r>
            <a:rPr lang="pt-BR" sz="1200" kern="1200" dirty="0"/>
            <a:t> </a:t>
          </a:r>
          <a:r>
            <a:rPr lang="pt-BR" sz="1200" kern="1200" dirty="0" err="1"/>
            <a:t>families</a:t>
          </a:r>
          <a:r>
            <a:rPr lang="pt-BR" sz="1200" kern="1200" dirty="0"/>
            <a:t> </a:t>
          </a:r>
          <a:r>
            <a:rPr lang="pt-BR" sz="1200" kern="1200" dirty="0" err="1"/>
            <a:t>with</a:t>
          </a:r>
          <a:r>
            <a:rPr lang="pt-BR" sz="1200" kern="1200" dirty="0"/>
            <a:t> </a:t>
          </a:r>
          <a:r>
            <a:rPr lang="pt-BR" sz="1200" kern="1200" dirty="0" err="1"/>
            <a:t>health</a:t>
          </a:r>
          <a:r>
            <a:rPr lang="pt-BR" sz="1200" kern="1200" dirty="0"/>
            <a:t>, </a:t>
          </a:r>
          <a:r>
            <a:rPr lang="pt-BR" sz="1200" kern="1200" dirty="0" err="1"/>
            <a:t>education</a:t>
          </a:r>
          <a:r>
            <a:rPr lang="pt-BR" sz="1200" kern="1200" dirty="0"/>
            <a:t>, </a:t>
          </a:r>
          <a:r>
            <a:rPr lang="pt-BR" sz="1200" kern="1200" dirty="0" err="1"/>
            <a:t>and</a:t>
          </a:r>
          <a:r>
            <a:rPr lang="pt-BR" sz="1200" kern="1200" dirty="0"/>
            <a:t> </a:t>
          </a:r>
          <a:r>
            <a:rPr lang="pt-BR" sz="1200" kern="1200" dirty="0" err="1"/>
            <a:t>other</a:t>
          </a:r>
          <a:r>
            <a:rPr lang="pt-BR" sz="1200" kern="1200" dirty="0"/>
            <a:t> </a:t>
          </a:r>
          <a:r>
            <a:rPr lang="pt-BR" sz="1200" kern="1200" dirty="0" err="1"/>
            <a:t>services</a:t>
          </a:r>
          <a:r>
            <a:rPr lang="pt-BR" sz="1200" kern="1200" dirty="0"/>
            <a:t> </a:t>
          </a:r>
          <a:r>
            <a:rPr lang="pt-BR" sz="1200" kern="1200" dirty="0" err="1"/>
            <a:t>to</a:t>
          </a:r>
          <a:r>
            <a:rPr lang="pt-BR" sz="1200" kern="1200" dirty="0"/>
            <a:t> </a:t>
          </a:r>
          <a:r>
            <a:rPr lang="pt-BR" sz="1200" kern="1200" dirty="0" err="1"/>
            <a:t>support</a:t>
          </a:r>
          <a:r>
            <a:rPr lang="pt-BR" sz="1200" kern="1200" dirty="0"/>
            <a:t> </a:t>
          </a:r>
          <a:r>
            <a:rPr lang="pt-BR" sz="1200" kern="1200" dirty="0" err="1"/>
            <a:t>their</a:t>
          </a:r>
          <a:r>
            <a:rPr lang="pt-BR" sz="1200" kern="1200" dirty="0"/>
            <a:t> </a:t>
          </a:r>
          <a:r>
            <a:rPr lang="pt-BR" sz="1200" kern="1200" dirty="0" err="1"/>
            <a:t>children</a:t>
          </a:r>
          <a:r>
            <a:rPr lang="pt-BR" sz="1200" kern="1200" dirty="0"/>
            <a:t>. </a:t>
          </a:r>
          <a:endParaRPr lang="en-US" sz="1200" b="0" kern="1200" dirty="0">
            <a:solidFill>
              <a:schemeClr val="tx1"/>
            </a:solidFill>
          </a:endParaRPr>
        </a:p>
      </dsp:txBody>
      <dsp:txXfrm>
        <a:off x="4128052" y="2517703"/>
        <a:ext cx="2579325" cy="1633101"/>
      </dsp:txXfrm>
    </dsp:sp>
    <dsp:sp modelId="{3EA32A28-A899-1A41-90EE-145494EE934C}">
      <dsp:nvSpPr>
        <dsp:cNvPr id="0" name=""/>
        <dsp:cNvSpPr/>
      </dsp:nvSpPr>
      <dsp:spPr>
        <a:xfrm rot="15983255" flipH="1">
          <a:off x="4905296" y="1885602"/>
          <a:ext cx="530161" cy="7039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10800000">
        <a:off x="4979809" y="1947030"/>
        <a:ext cx="371113" cy="422384"/>
      </dsp:txXfrm>
    </dsp:sp>
    <dsp:sp modelId="{6F57DAAE-7B0A-A24C-BC08-EAFC070A997C}">
      <dsp:nvSpPr>
        <dsp:cNvPr id="0" name=""/>
        <dsp:cNvSpPr/>
      </dsp:nvSpPr>
      <dsp:spPr>
        <a:xfrm>
          <a:off x="277413" y="114092"/>
          <a:ext cx="2838597" cy="170315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DO" sz="1200" b="0" i="0" kern="1200" dirty="0">
              <a:solidFill>
                <a:schemeClr val="tx1"/>
              </a:solidFill>
            </a:rPr>
            <a:t>Capacitación: Desarrollar talleres al personal penitenciario, actores clave y a las familias para mejorar la capacidad de apoyo. </a:t>
          </a:r>
          <a:r>
            <a:rPr lang="pt-BR" sz="1200" kern="1200" dirty="0"/>
            <a:t>Training: </a:t>
          </a:r>
          <a:r>
            <a:rPr lang="pt-BR" sz="1200" kern="1200" dirty="0" err="1"/>
            <a:t>Conduct</a:t>
          </a:r>
          <a:r>
            <a:rPr lang="pt-BR" sz="1200" kern="1200" dirty="0"/>
            <a:t> workshops for </a:t>
          </a:r>
          <a:r>
            <a:rPr lang="pt-BR" sz="1200" kern="1200" dirty="0" err="1"/>
            <a:t>prison</a:t>
          </a:r>
          <a:r>
            <a:rPr lang="pt-BR" sz="1200" kern="1200" dirty="0"/>
            <a:t> staff, </a:t>
          </a:r>
          <a:r>
            <a:rPr lang="pt-BR" sz="1200" kern="1200" dirty="0" err="1"/>
            <a:t>key</a:t>
          </a:r>
          <a:r>
            <a:rPr lang="pt-BR" sz="1200" kern="1200" dirty="0"/>
            <a:t> stakeholders, </a:t>
          </a:r>
          <a:r>
            <a:rPr lang="pt-BR" sz="1200" kern="1200" dirty="0" err="1"/>
            <a:t>and</a:t>
          </a:r>
          <a:r>
            <a:rPr lang="pt-BR" sz="1200" kern="1200" dirty="0"/>
            <a:t> </a:t>
          </a:r>
          <a:r>
            <a:rPr lang="pt-BR" sz="1200" kern="1200" dirty="0" err="1"/>
            <a:t>families</a:t>
          </a:r>
          <a:r>
            <a:rPr lang="pt-BR" sz="1200" kern="1200" dirty="0"/>
            <a:t> </a:t>
          </a:r>
          <a:r>
            <a:rPr lang="pt-BR" sz="1200" kern="1200" dirty="0" err="1"/>
            <a:t>to</a:t>
          </a:r>
          <a:r>
            <a:rPr lang="pt-BR" sz="1200" kern="1200" dirty="0"/>
            <a:t> improve </a:t>
          </a:r>
          <a:r>
            <a:rPr lang="pt-BR" sz="1200" kern="1200" dirty="0" err="1"/>
            <a:t>support</a:t>
          </a:r>
          <a:r>
            <a:rPr lang="pt-BR" sz="1200" kern="1200" dirty="0"/>
            <a:t> </a:t>
          </a:r>
          <a:r>
            <a:rPr lang="pt-BR" sz="1200" kern="1200" dirty="0" err="1"/>
            <a:t>capacity</a:t>
          </a:r>
          <a:r>
            <a:rPr lang="pt-BR" sz="1200" kern="1200" dirty="0"/>
            <a:t>.</a:t>
          </a:r>
          <a:endParaRPr lang="en-US" sz="1000" b="0" kern="1200" dirty="0">
            <a:solidFill>
              <a:schemeClr val="tx1"/>
            </a:solidFill>
          </a:endParaRPr>
        </a:p>
      </dsp:txBody>
      <dsp:txXfrm>
        <a:off x="327297" y="163976"/>
        <a:ext cx="2738829" cy="1603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F660C-080B-824F-A203-9A6A346FCF37}">
      <dsp:nvSpPr>
        <dsp:cNvPr id="0" name=""/>
        <dsp:cNvSpPr/>
      </dsp:nvSpPr>
      <dsp:spPr>
        <a:xfrm rot="5400000">
          <a:off x="-279632" y="1196362"/>
          <a:ext cx="1243913"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1983DB-1302-6042-9A38-ECC036DFBFA3}">
      <dsp:nvSpPr>
        <dsp:cNvPr id="0" name=""/>
        <dsp:cNvSpPr/>
      </dsp:nvSpPr>
      <dsp:spPr>
        <a:xfrm>
          <a:off x="3080" y="397415"/>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t>Consejo Nacional de Drogas</a:t>
          </a:r>
        </a:p>
        <a:p>
          <a:pPr marL="0" lvl="0" indent="0" algn="ctr" defTabSz="444500">
            <a:lnSpc>
              <a:spcPct val="90000"/>
            </a:lnSpc>
            <a:spcBef>
              <a:spcPct val="0"/>
            </a:spcBef>
            <a:spcAft>
              <a:spcPct val="35000"/>
            </a:spcAft>
            <a:buNone/>
          </a:pPr>
          <a:r>
            <a:rPr lang="pt-BR" sz="1000" kern="1200" dirty="0" err="1"/>
            <a:t>National</a:t>
          </a:r>
          <a:r>
            <a:rPr lang="pt-BR" sz="1000" kern="1200" dirty="0"/>
            <a:t> </a:t>
          </a:r>
          <a:r>
            <a:rPr lang="pt-BR" sz="1000" kern="1200" dirty="0" err="1"/>
            <a:t>Drug</a:t>
          </a:r>
          <a:r>
            <a:rPr lang="pt-BR" sz="1000" kern="1200" dirty="0"/>
            <a:t> </a:t>
          </a:r>
          <a:r>
            <a:rPr lang="pt-BR" sz="1000" kern="1200" dirty="0" err="1"/>
            <a:t>Council</a:t>
          </a:r>
          <a:r>
            <a:rPr lang="pt-BR" sz="1000" kern="1200" dirty="0"/>
            <a:t> </a:t>
          </a:r>
          <a:endParaRPr lang="en-US" sz="1000" kern="1200" dirty="0"/>
        </a:p>
      </dsp:txBody>
      <dsp:txXfrm>
        <a:off x="32457" y="426792"/>
        <a:ext cx="1612898" cy="944237"/>
      </dsp:txXfrm>
    </dsp:sp>
    <dsp:sp modelId="{0BBFA9D9-3C5E-DF48-B19F-6894EA06D3F9}">
      <dsp:nvSpPr>
        <dsp:cNvPr id="0" name=""/>
        <dsp:cNvSpPr/>
      </dsp:nvSpPr>
      <dsp:spPr>
        <a:xfrm rot="5400000">
          <a:off x="-279632" y="2450102"/>
          <a:ext cx="1243913"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2B8D6-095A-5541-B58D-D0197C56D536}">
      <dsp:nvSpPr>
        <dsp:cNvPr id="0" name=""/>
        <dsp:cNvSpPr/>
      </dsp:nvSpPr>
      <dsp:spPr>
        <a:xfrm>
          <a:off x="3080" y="1651154"/>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t>Dirección General de Servicios Penitenciarios y Correccionales</a:t>
          </a:r>
        </a:p>
        <a:p>
          <a:pPr marL="0" lvl="0" indent="0" algn="ctr" defTabSz="444500">
            <a:lnSpc>
              <a:spcPct val="90000"/>
            </a:lnSpc>
            <a:spcBef>
              <a:spcPct val="0"/>
            </a:spcBef>
            <a:spcAft>
              <a:spcPct val="35000"/>
            </a:spcAft>
            <a:buNone/>
          </a:pPr>
          <a:r>
            <a:rPr lang="pt-BR" sz="1000" kern="1200" dirty="0"/>
            <a:t>General </a:t>
          </a:r>
          <a:r>
            <a:rPr lang="pt-BR" sz="1000" kern="1200" dirty="0" err="1">
              <a:solidFill>
                <a:schemeClr val="bg1"/>
              </a:solidFill>
            </a:rPr>
            <a:t>Directorate</a:t>
          </a:r>
          <a:r>
            <a:rPr lang="pt-BR" sz="1000" kern="1200" dirty="0">
              <a:solidFill>
                <a:schemeClr val="bg1"/>
              </a:solidFill>
            </a:rPr>
            <a:t> </a:t>
          </a:r>
          <a:r>
            <a:rPr lang="pt-BR" sz="1000" kern="1200" dirty="0" err="1">
              <a:solidFill>
                <a:schemeClr val="bg1"/>
              </a:solidFill>
            </a:rPr>
            <a:t>of</a:t>
          </a:r>
          <a:r>
            <a:rPr lang="pt-BR" sz="1000" kern="1200" dirty="0">
              <a:solidFill>
                <a:schemeClr val="bg1"/>
              </a:solidFill>
            </a:rPr>
            <a:t> </a:t>
          </a:r>
          <a:r>
            <a:rPr lang="pt-BR" sz="1000" kern="1200" dirty="0" err="1">
              <a:solidFill>
                <a:schemeClr val="bg1"/>
              </a:solidFill>
            </a:rPr>
            <a:t>Penitentiary</a:t>
          </a:r>
          <a:r>
            <a:rPr lang="pt-BR" sz="1000" kern="1200" dirty="0">
              <a:solidFill>
                <a:schemeClr val="bg1"/>
              </a:solidFill>
            </a:rPr>
            <a:t> </a:t>
          </a:r>
          <a:r>
            <a:rPr lang="pt-BR" sz="1000" kern="1200" dirty="0" err="1">
              <a:solidFill>
                <a:schemeClr val="bg1"/>
              </a:solidFill>
            </a:rPr>
            <a:t>and</a:t>
          </a:r>
          <a:r>
            <a:rPr lang="pt-BR" sz="1000" kern="1200" dirty="0">
              <a:solidFill>
                <a:schemeClr val="bg1"/>
              </a:solidFill>
            </a:rPr>
            <a:t> </a:t>
          </a:r>
          <a:r>
            <a:rPr lang="pt-BR" sz="1000" kern="1200" dirty="0" err="1">
              <a:solidFill>
                <a:schemeClr val="bg1"/>
              </a:solidFill>
            </a:rPr>
            <a:t>Correctional</a:t>
          </a:r>
          <a:r>
            <a:rPr lang="pt-BR" sz="1000" kern="1200" dirty="0">
              <a:solidFill>
                <a:schemeClr val="bg1"/>
              </a:solidFill>
            </a:rPr>
            <a:t> </a:t>
          </a:r>
          <a:endParaRPr lang="en-US" sz="1000" kern="1200" dirty="0">
            <a:solidFill>
              <a:schemeClr val="bg1"/>
            </a:solidFill>
          </a:endParaRPr>
        </a:p>
      </dsp:txBody>
      <dsp:txXfrm>
        <a:off x="32457" y="1680531"/>
        <a:ext cx="1612898" cy="944237"/>
      </dsp:txXfrm>
    </dsp:sp>
    <dsp:sp modelId="{EB368CC4-B668-964F-AC9D-D00A594ABBD8}">
      <dsp:nvSpPr>
        <dsp:cNvPr id="0" name=""/>
        <dsp:cNvSpPr/>
      </dsp:nvSpPr>
      <dsp:spPr>
        <a:xfrm>
          <a:off x="347236" y="3076971"/>
          <a:ext cx="2213471"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D4659-CB65-6B47-A17E-3EC4C3535C79}">
      <dsp:nvSpPr>
        <dsp:cNvPr id="0" name=""/>
        <dsp:cNvSpPr/>
      </dsp:nvSpPr>
      <dsp:spPr>
        <a:xfrm>
          <a:off x="3080" y="2904893"/>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solidFill>
                <a:schemeClr val="bg1"/>
              </a:solidFill>
            </a:rPr>
            <a:t>Comité Gestores Penitenciario</a:t>
          </a:r>
        </a:p>
        <a:p>
          <a:pPr marL="0" lvl="0" indent="0" algn="ctr" defTabSz="444500">
            <a:lnSpc>
              <a:spcPct val="90000"/>
            </a:lnSpc>
            <a:spcBef>
              <a:spcPct val="0"/>
            </a:spcBef>
            <a:spcAft>
              <a:spcPct val="35000"/>
            </a:spcAft>
            <a:buNone/>
          </a:pPr>
          <a:r>
            <a:rPr lang="pt-BR" sz="1000" kern="1200" dirty="0" err="1"/>
            <a:t>Penitentiary</a:t>
          </a:r>
          <a:r>
            <a:rPr lang="pt-BR" sz="1000" kern="1200" dirty="0"/>
            <a:t> Management </a:t>
          </a:r>
          <a:r>
            <a:rPr lang="pt-BR" sz="1000" kern="1200" dirty="0" err="1"/>
            <a:t>Committee</a:t>
          </a:r>
          <a:r>
            <a:rPr lang="pt-BR" sz="1000" kern="1200" dirty="0"/>
            <a:t> </a:t>
          </a:r>
          <a:endParaRPr lang="en-US" sz="1000" kern="1200" dirty="0">
            <a:solidFill>
              <a:schemeClr val="bg1"/>
            </a:solidFill>
          </a:endParaRPr>
        </a:p>
      </dsp:txBody>
      <dsp:txXfrm>
        <a:off x="32457" y="2934270"/>
        <a:ext cx="1612898" cy="944237"/>
      </dsp:txXfrm>
    </dsp:sp>
    <dsp:sp modelId="{BB8D3FD4-7B89-2D45-9726-05E9F8082383}">
      <dsp:nvSpPr>
        <dsp:cNvPr id="0" name=""/>
        <dsp:cNvSpPr/>
      </dsp:nvSpPr>
      <dsp:spPr>
        <a:xfrm rot="16200000">
          <a:off x="1943664" y="2450102"/>
          <a:ext cx="1243913"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9BDC7-D42D-8542-9B9C-37510B580D2F}">
      <dsp:nvSpPr>
        <dsp:cNvPr id="0" name=""/>
        <dsp:cNvSpPr/>
      </dsp:nvSpPr>
      <dsp:spPr>
        <a:xfrm>
          <a:off x="2226377" y="2904893"/>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t>Autoridades Municipales</a:t>
          </a:r>
        </a:p>
        <a:p>
          <a:pPr marL="0" lvl="0" indent="0" algn="ctr" defTabSz="444500">
            <a:lnSpc>
              <a:spcPct val="90000"/>
            </a:lnSpc>
            <a:spcBef>
              <a:spcPct val="0"/>
            </a:spcBef>
            <a:spcAft>
              <a:spcPct val="35000"/>
            </a:spcAft>
            <a:buNone/>
          </a:pPr>
          <a:r>
            <a:rPr lang="pt-BR" sz="1000" kern="1200" dirty="0"/>
            <a:t>Municipal </a:t>
          </a:r>
          <a:r>
            <a:rPr lang="pt-BR" sz="1000" kern="1200" dirty="0" err="1"/>
            <a:t>Authorities</a:t>
          </a:r>
          <a:r>
            <a:rPr lang="pt-BR" sz="1000" kern="1200" dirty="0"/>
            <a:t> </a:t>
          </a:r>
          <a:r>
            <a:rPr lang="es-DO" sz="1000" b="0" i="0" kern="1200" dirty="0"/>
            <a:t> </a:t>
          </a:r>
          <a:endParaRPr lang="en-US" sz="1000" kern="1200" dirty="0"/>
        </a:p>
      </dsp:txBody>
      <dsp:txXfrm>
        <a:off x="2255754" y="2934270"/>
        <a:ext cx="1612898" cy="944237"/>
      </dsp:txXfrm>
    </dsp:sp>
    <dsp:sp modelId="{055C6054-B954-D745-A112-EA97C8DA05CB}">
      <dsp:nvSpPr>
        <dsp:cNvPr id="0" name=""/>
        <dsp:cNvSpPr/>
      </dsp:nvSpPr>
      <dsp:spPr>
        <a:xfrm rot="16200000">
          <a:off x="1943664" y="1196362"/>
          <a:ext cx="1243913"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8295C9-BD8C-0549-A57C-BD34289E90F0}">
      <dsp:nvSpPr>
        <dsp:cNvPr id="0" name=""/>
        <dsp:cNvSpPr/>
      </dsp:nvSpPr>
      <dsp:spPr>
        <a:xfrm>
          <a:off x="2226377" y="1651154"/>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t>Gobernación del municipio de Bani </a:t>
          </a:r>
        </a:p>
        <a:p>
          <a:pPr marL="0" lvl="0" indent="0" algn="ctr" defTabSz="444500">
            <a:lnSpc>
              <a:spcPct val="90000"/>
            </a:lnSpc>
            <a:spcBef>
              <a:spcPct val="0"/>
            </a:spcBef>
            <a:spcAft>
              <a:spcPct val="35000"/>
            </a:spcAft>
            <a:buNone/>
          </a:pPr>
          <a:r>
            <a:rPr lang="pt-BR" sz="1000" kern="1200" dirty="0" err="1"/>
            <a:t>Governor</a:t>
          </a:r>
          <a:r>
            <a:rPr lang="pt-BR" sz="1000" kern="1200" dirty="0"/>
            <a:t> </a:t>
          </a:r>
          <a:r>
            <a:rPr lang="pt-BR" sz="1000" kern="1200" dirty="0" err="1"/>
            <a:t>of</a:t>
          </a:r>
          <a:r>
            <a:rPr lang="pt-BR" sz="1000" kern="1200" dirty="0"/>
            <a:t> </a:t>
          </a:r>
          <a:r>
            <a:rPr lang="pt-BR" sz="1000" kern="1200" dirty="0" err="1"/>
            <a:t>the</a:t>
          </a:r>
          <a:r>
            <a:rPr lang="pt-BR" sz="1000" kern="1200" dirty="0"/>
            <a:t> </a:t>
          </a:r>
          <a:r>
            <a:rPr lang="pt-BR" sz="1000" kern="1200" dirty="0" err="1"/>
            <a:t>Municipality</a:t>
          </a:r>
          <a:r>
            <a:rPr lang="pt-BR" sz="1000" kern="1200" dirty="0"/>
            <a:t> </a:t>
          </a:r>
          <a:r>
            <a:rPr lang="pt-BR" sz="1000" kern="1200" dirty="0" err="1"/>
            <a:t>of</a:t>
          </a:r>
          <a:r>
            <a:rPr lang="pt-BR" sz="1000" kern="1200" dirty="0"/>
            <a:t> Bani </a:t>
          </a:r>
          <a:endParaRPr lang="en-US" sz="1000" kern="1200" dirty="0"/>
        </a:p>
      </dsp:txBody>
      <dsp:txXfrm>
        <a:off x="2255754" y="1680531"/>
        <a:ext cx="1612898" cy="944237"/>
      </dsp:txXfrm>
    </dsp:sp>
    <dsp:sp modelId="{66B1F3F7-BEC1-C141-BF8A-44DB3D1B26C5}">
      <dsp:nvSpPr>
        <dsp:cNvPr id="0" name=""/>
        <dsp:cNvSpPr/>
      </dsp:nvSpPr>
      <dsp:spPr>
        <a:xfrm>
          <a:off x="2570534" y="569493"/>
          <a:ext cx="2213471"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CC269C-A3AE-C944-8773-DACD8C6E3CE1}">
      <dsp:nvSpPr>
        <dsp:cNvPr id="0" name=""/>
        <dsp:cNvSpPr/>
      </dsp:nvSpPr>
      <dsp:spPr>
        <a:xfrm>
          <a:off x="2226377" y="397415"/>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t>Ciudadano Modelo RD </a:t>
          </a:r>
        </a:p>
        <a:p>
          <a:pPr marL="0" lvl="0" indent="0" algn="ctr" defTabSz="444500">
            <a:lnSpc>
              <a:spcPct val="90000"/>
            </a:lnSpc>
            <a:spcBef>
              <a:spcPct val="0"/>
            </a:spcBef>
            <a:spcAft>
              <a:spcPct val="35000"/>
            </a:spcAft>
            <a:buNone/>
          </a:pPr>
          <a:r>
            <a:rPr lang="pt-BR" sz="1000" kern="1200" dirty="0"/>
            <a:t>Model Citizen RD </a:t>
          </a:r>
          <a:r>
            <a:rPr lang="es-DO" sz="1000" b="0" i="0" kern="1200" dirty="0"/>
            <a:t> </a:t>
          </a:r>
          <a:endParaRPr lang="en-US" sz="1000" kern="1200" dirty="0"/>
        </a:p>
      </dsp:txBody>
      <dsp:txXfrm>
        <a:off x="2255754" y="426792"/>
        <a:ext cx="1612898" cy="944237"/>
      </dsp:txXfrm>
    </dsp:sp>
    <dsp:sp modelId="{2EDB40DF-F9CB-C74F-B0E3-2EBAF6151FFB}">
      <dsp:nvSpPr>
        <dsp:cNvPr id="0" name=""/>
        <dsp:cNvSpPr/>
      </dsp:nvSpPr>
      <dsp:spPr>
        <a:xfrm rot="5400000">
          <a:off x="4166962" y="1196362"/>
          <a:ext cx="1243913"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95F7D9-B072-9A4C-A534-3C78480E513F}">
      <dsp:nvSpPr>
        <dsp:cNvPr id="0" name=""/>
        <dsp:cNvSpPr/>
      </dsp:nvSpPr>
      <dsp:spPr>
        <a:xfrm>
          <a:off x="4449675" y="397415"/>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b="0" i="0" kern="1200" dirty="0"/>
            <a:t>Lideres comunitarios del municipio de Bani</a:t>
          </a:r>
        </a:p>
        <a:p>
          <a:pPr marL="0" lvl="0" indent="0" algn="ctr" defTabSz="444500">
            <a:lnSpc>
              <a:spcPct val="90000"/>
            </a:lnSpc>
            <a:spcBef>
              <a:spcPct val="0"/>
            </a:spcBef>
            <a:spcAft>
              <a:spcPct val="35000"/>
            </a:spcAft>
            <a:buNone/>
          </a:pPr>
          <a:r>
            <a:rPr lang="pt-BR" sz="1000" kern="1200" dirty="0"/>
            <a:t>Community </a:t>
          </a:r>
          <a:r>
            <a:rPr lang="pt-BR" sz="1000" kern="1200" dirty="0" err="1"/>
            <a:t>leaders</a:t>
          </a:r>
          <a:r>
            <a:rPr lang="pt-BR" sz="1000" kern="1200" dirty="0"/>
            <a:t> </a:t>
          </a:r>
          <a:r>
            <a:rPr lang="pt-BR" sz="1000" kern="1200" dirty="0" err="1"/>
            <a:t>of</a:t>
          </a:r>
          <a:r>
            <a:rPr lang="pt-BR" sz="1000" kern="1200" dirty="0"/>
            <a:t> </a:t>
          </a:r>
          <a:r>
            <a:rPr lang="pt-BR" sz="1000" kern="1200" dirty="0" err="1"/>
            <a:t>the</a:t>
          </a:r>
          <a:r>
            <a:rPr lang="pt-BR" sz="1000" kern="1200" dirty="0"/>
            <a:t> </a:t>
          </a:r>
          <a:r>
            <a:rPr lang="pt-BR" sz="1000" kern="1200" dirty="0" err="1"/>
            <a:t>Municipality</a:t>
          </a:r>
          <a:r>
            <a:rPr lang="pt-BR" sz="1000" kern="1200" dirty="0"/>
            <a:t> </a:t>
          </a:r>
          <a:r>
            <a:rPr lang="pt-BR" sz="1000" kern="1200" dirty="0" err="1"/>
            <a:t>of</a:t>
          </a:r>
          <a:r>
            <a:rPr lang="pt-BR" sz="1000" kern="1200" dirty="0"/>
            <a:t> Bani</a:t>
          </a:r>
          <a:endParaRPr lang="en-US" sz="1000" kern="1200" dirty="0"/>
        </a:p>
      </dsp:txBody>
      <dsp:txXfrm>
        <a:off x="4479052" y="426792"/>
        <a:ext cx="1612898" cy="944237"/>
      </dsp:txXfrm>
    </dsp:sp>
    <dsp:sp modelId="{DCFABB30-0331-E544-8C60-9E3ABC61BEF2}">
      <dsp:nvSpPr>
        <dsp:cNvPr id="0" name=""/>
        <dsp:cNvSpPr/>
      </dsp:nvSpPr>
      <dsp:spPr>
        <a:xfrm rot="5400000">
          <a:off x="4166962" y="2450102"/>
          <a:ext cx="1243913" cy="1504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90FC5-6BCA-864A-B49B-BC6ECC3B2E09}">
      <dsp:nvSpPr>
        <dsp:cNvPr id="0" name=""/>
        <dsp:cNvSpPr/>
      </dsp:nvSpPr>
      <dsp:spPr>
        <a:xfrm>
          <a:off x="4449675" y="1651154"/>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i="0" kern="1200" dirty="0"/>
            <a:t>Ministerio de la Mujer</a:t>
          </a:r>
        </a:p>
        <a:p>
          <a:pPr marL="0" lvl="0" indent="0" algn="ctr" defTabSz="444500">
            <a:lnSpc>
              <a:spcPct val="90000"/>
            </a:lnSpc>
            <a:spcBef>
              <a:spcPct val="0"/>
            </a:spcBef>
            <a:spcAft>
              <a:spcPct val="35000"/>
            </a:spcAft>
            <a:buNone/>
          </a:pPr>
          <a:r>
            <a:rPr lang="pt-BR" sz="1000" kern="1200" dirty="0" err="1"/>
            <a:t>Ministry</a:t>
          </a:r>
          <a:r>
            <a:rPr lang="pt-BR" sz="1000" kern="1200" dirty="0"/>
            <a:t> </a:t>
          </a:r>
          <a:r>
            <a:rPr lang="pt-BR" sz="1000" kern="1200" dirty="0" err="1"/>
            <a:t>of</a:t>
          </a:r>
          <a:r>
            <a:rPr lang="pt-BR" sz="1000" kern="1200" dirty="0"/>
            <a:t> </a:t>
          </a:r>
          <a:r>
            <a:rPr lang="pt-BR" sz="1000" kern="1200" dirty="0" err="1"/>
            <a:t>Women</a:t>
          </a:r>
          <a:r>
            <a:rPr lang="pt-BR" sz="1000" kern="1200" dirty="0"/>
            <a:t> </a:t>
          </a:r>
          <a:endParaRPr lang="en-US" sz="1000" kern="1200" dirty="0"/>
        </a:p>
      </dsp:txBody>
      <dsp:txXfrm>
        <a:off x="4479052" y="1680531"/>
        <a:ext cx="1612898" cy="944237"/>
      </dsp:txXfrm>
    </dsp:sp>
    <dsp:sp modelId="{AD2448BC-864D-7C46-9CC3-92DD4748D99A}">
      <dsp:nvSpPr>
        <dsp:cNvPr id="0" name=""/>
        <dsp:cNvSpPr/>
      </dsp:nvSpPr>
      <dsp:spPr>
        <a:xfrm>
          <a:off x="4449675" y="2904893"/>
          <a:ext cx="1671652" cy="1002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DO" sz="1000" i="0" kern="1200" dirty="0"/>
            <a:t>Consejo Nacional para la niñez y la adolescencia</a:t>
          </a:r>
        </a:p>
        <a:p>
          <a:pPr marL="0" lvl="0" indent="0" algn="ctr" defTabSz="444500">
            <a:lnSpc>
              <a:spcPct val="90000"/>
            </a:lnSpc>
            <a:spcBef>
              <a:spcPct val="0"/>
            </a:spcBef>
            <a:spcAft>
              <a:spcPct val="35000"/>
            </a:spcAft>
            <a:buNone/>
          </a:pPr>
          <a:r>
            <a:rPr lang="pt-BR" sz="1000" kern="1200" dirty="0" err="1"/>
            <a:t>National</a:t>
          </a:r>
          <a:r>
            <a:rPr lang="pt-BR" sz="1000" kern="1200" dirty="0"/>
            <a:t> </a:t>
          </a:r>
          <a:r>
            <a:rPr lang="pt-BR" sz="1000" kern="1200" dirty="0" err="1"/>
            <a:t>Council</a:t>
          </a:r>
          <a:r>
            <a:rPr lang="pt-BR" sz="1000" kern="1200" dirty="0"/>
            <a:t> for </a:t>
          </a:r>
          <a:r>
            <a:rPr lang="pt-BR" sz="1000" kern="1200" dirty="0" err="1"/>
            <a:t>Children</a:t>
          </a:r>
          <a:r>
            <a:rPr lang="pt-BR" sz="1000" kern="1200" dirty="0"/>
            <a:t> </a:t>
          </a:r>
          <a:r>
            <a:rPr lang="pt-BR" sz="1000" kern="1200" dirty="0" err="1"/>
            <a:t>and</a:t>
          </a:r>
          <a:r>
            <a:rPr lang="pt-BR" sz="1000" kern="1200" dirty="0"/>
            <a:t> </a:t>
          </a:r>
          <a:r>
            <a:rPr lang="pt-BR" sz="1000" kern="1200" dirty="0" err="1"/>
            <a:t>Adolescents</a:t>
          </a:r>
          <a:endParaRPr lang="en-US" sz="1000" kern="1200" dirty="0"/>
        </a:p>
      </dsp:txBody>
      <dsp:txXfrm>
        <a:off x="4479052" y="2934270"/>
        <a:ext cx="1612898" cy="944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34DCB-1A7C-6142-BFE4-A8190843DE1A}">
      <dsp:nvSpPr>
        <dsp:cNvPr id="0" name=""/>
        <dsp:cNvSpPr/>
      </dsp:nvSpPr>
      <dsp:spPr>
        <a:xfrm>
          <a:off x="1426384" y="0"/>
          <a:ext cx="8082842" cy="367573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079ED-7E69-DD48-8A9C-1160A9F79BA4}">
      <dsp:nvSpPr>
        <dsp:cNvPr id="0" name=""/>
        <dsp:cNvSpPr/>
      </dsp:nvSpPr>
      <dsp:spPr>
        <a:xfrm>
          <a:off x="1857" y="1102721"/>
          <a:ext cx="1188189" cy="14702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Seed</a:t>
          </a:r>
        </a:p>
      </dsp:txBody>
      <dsp:txXfrm>
        <a:off x="59860" y="1160724"/>
        <a:ext cx="1072183" cy="1354289"/>
      </dsp:txXfrm>
    </dsp:sp>
    <dsp:sp modelId="{1AAC3A04-895A-E540-B882-A980D6323975}">
      <dsp:nvSpPr>
        <dsp:cNvPr id="0" name=""/>
        <dsp:cNvSpPr/>
      </dsp:nvSpPr>
      <dsp:spPr>
        <a:xfrm>
          <a:off x="1388077" y="1102721"/>
          <a:ext cx="1188189" cy="1470295"/>
        </a:xfrm>
        <a:prstGeom prst="roundRect">
          <a:avLst/>
        </a:prstGeom>
        <a:solidFill>
          <a:schemeClr val="accent5">
            <a:hueOff val="-1126424"/>
            <a:satOff val="-2903"/>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Mapping</a:t>
          </a:r>
        </a:p>
      </dsp:txBody>
      <dsp:txXfrm>
        <a:off x="1446080" y="1160724"/>
        <a:ext cx="1072183" cy="1354289"/>
      </dsp:txXfrm>
    </dsp:sp>
    <dsp:sp modelId="{517CB5E1-EEBC-8B45-9519-CB96B075BF8D}">
      <dsp:nvSpPr>
        <dsp:cNvPr id="0" name=""/>
        <dsp:cNvSpPr/>
      </dsp:nvSpPr>
      <dsp:spPr>
        <a:xfrm>
          <a:off x="2774298" y="1102721"/>
          <a:ext cx="1188189" cy="1470295"/>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err="1"/>
            <a:t>Sesibilization</a:t>
          </a:r>
          <a:endParaRPr lang="pt-BR" sz="1400" kern="1200" dirty="0"/>
        </a:p>
      </dsp:txBody>
      <dsp:txXfrm>
        <a:off x="2832301" y="1160724"/>
        <a:ext cx="1072183" cy="1354289"/>
      </dsp:txXfrm>
    </dsp:sp>
    <dsp:sp modelId="{F58BC204-621B-FC4E-8C59-5B3BE50ADA06}">
      <dsp:nvSpPr>
        <dsp:cNvPr id="0" name=""/>
        <dsp:cNvSpPr/>
      </dsp:nvSpPr>
      <dsp:spPr>
        <a:xfrm>
          <a:off x="4160518" y="1102721"/>
          <a:ext cx="1188189" cy="1470295"/>
        </a:xfrm>
        <a:prstGeom prst="round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 </a:t>
          </a:r>
          <a:r>
            <a:rPr lang="pt-BR" sz="1600" kern="1200" dirty="0" err="1"/>
            <a:t>Strategy's</a:t>
          </a:r>
          <a:r>
            <a:rPr lang="pt-BR" sz="1600" kern="1200" dirty="0"/>
            <a:t> Draft</a:t>
          </a:r>
        </a:p>
      </dsp:txBody>
      <dsp:txXfrm>
        <a:off x="4218521" y="1160724"/>
        <a:ext cx="1072183" cy="1354289"/>
      </dsp:txXfrm>
    </dsp:sp>
    <dsp:sp modelId="{4EBC2495-4AD6-2E40-BFF5-5D5DE6F81F54}">
      <dsp:nvSpPr>
        <dsp:cNvPr id="0" name=""/>
        <dsp:cNvSpPr/>
      </dsp:nvSpPr>
      <dsp:spPr>
        <a:xfrm>
          <a:off x="5546739" y="1102721"/>
          <a:ext cx="1188189" cy="1470295"/>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err="1"/>
            <a:t>Strategy's</a:t>
          </a:r>
          <a:r>
            <a:rPr lang="pt-BR" sz="1600" kern="1200" dirty="0"/>
            <a:t> </a:t>
          </a:r>
          <a:r>
            <a:rPr lang="pt-BR" sz="1600" kern="1200" dirty="0" err="1"/>
            <a:t>Pilot</a:t>
          </a:r>
          <a:endParaRPr lang="pt-BR" sz="1600" kern="1200" dirty="0"/>
        </a:p>
      </dsp:txBody>
      <dsp:txXfrm>
        <a:off x="5604742" y="1160724"/>
        <a:ext cx="1072183" cy="1354289"/>
      </dsp:txXfrm>
    </dsp:sp>
    <dsp:sp modelId="{493EF2EF-72EC-CF46-878C-370990654E1E}">
      <dsp:nvSpPr>
        <dsp:cNvPr id="0" name=""/>
        <dsp:cNvSpPr/>
      </dsp:nvSpPr>
      <dsp:spPr>
        <a:xfrm>
          <a:off x="6932960" y="1102721"/>
          <a:ext cx="1188189" cy="1470295"/>
        </a:xfrm>
        <a:prstGeom prst="roundRect">
          <a:avLst/>
        </a:prstGeom>
        <a:solidFill>
          <a:schemeClr val="accent5">
            <a:hueOff val="-5632119"/>
            <a:satOff val="-14516"/>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Final </a:t>
          </a:r>
          <a:r>
            <a:rPr lang="pt-BR" sz="1600" kern="1200" dirty="0" err="1"/>
            <a:t>Proposal</a:t>
          </a:r>
          <a:endParaRPr lang="pt-BR" sz="1600" kern="1200" dirty="0"/>
        </a:p>
      </dsp:txBody>
      <dsp:txXfrm>
        <a:off x="6990963" y="1160724"/>
        <a:ext cx="1072183" cy="1354289"/>
      </dsp:txXfrm>
    </dsp:sp>
    <dsp:sp modelId="{3ECE5520-F988-BA42-A8DF-81AC3FFB52EA}">
      <dsp:nvSpPr>
        <dsp:cNvPr id="0" name=""/>
        <dsp:cNvSpPr/>
      </dsp:nvSpPr>
      <dsp:spPr>
        <a:xfrm>
          <a:off x="8319180" y="1102721"/>
          <a:ext cx="1188189" cy="1470295"/>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err="1"/>
            <a:t>Sostainable</a:t>
          </a:r>
          <a:r>
            <a:rPr lang="pt-BR" sz="1400" kern="1200" dirty="0"/>
            <a:t> </a:t>
          </a:r>
          <a:r>
            <a:rPr lang="pt-BR" sz="1400" kern="1200" dirty="0" err="1"/>
            <a:t>and</a:t>
          </a:r>
          <a:r>
            <a:rPr lang="pt-BR" sz="1400" kern="1200" dirty="0"/>
            <a:t> </a:t>
          </a:r>
          <a:r>
            <a:rPr lang="pt-BR" sz="1400" kern="1200" dirty="0" err="1"/>
            <a:t>Multipliply</a:t>
          </a:r>
          <a:endParaRPr lang="pt-BR" sz="1400" kern="1200" dirty="0"/>
        </a:p>
      </dsp:txBody>
      <dsp:txXfrm>
        <a:off x="8377183" y="1160724"/>
        <a:ext cx="1072183" cy="1354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0B340-D2AC-AB45-93BC-4919CE3107B3}">
      <dsp:nvSpPr>
        <dsp:cNvPr id="0" name=""/>
        <dsp:cNvSpPr/>
      </dsp:nvSpPr>
      <dsp:spPr>
        <a:xfrm>
          <a:off x="4729442" y="1770"/>
          <a:ext cx="2209117" cy="10876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DO" sz="1300" b="1" kern="1200" dirty="0"/>
            <a:t>Mapeo y Diagnóstico </a:t>
          </a:r>
          <a:r>
            <a:rPr lang="es-DO" sz="1300" b="1" kern="1200" dirty="0">
              <a:solidFill>
                <a:schemeClr val="tx1"/>
              </a:solidFill>
            </a:rPr>
            <a:t>Mapping </a:t>
          </a:r>
        </a:p>
      </dsp:txBody>
      <dsp:txXfrm>
        <a:off x="4782535" y="54863"/>
        <a:ext cx="2102931" cy="981439"/>
      </dsp:txXfrm>
    </dsp:sp>
    <dsp:sp modelId="{0123944E-1C44-1547-BF8F-12AF3470922D}">
      <dsp:nvSpPr>
        <dsp:cNvPr id="0" name=""/>
        <dsp:cNvSpPr/>
      </dsp:nvSpPr>
      <dsp:spPr>
        <a:xfrm>
          <a:off x="3272054" y="545583"/>
          <a:ext cx="5123894" cy="5123894"/>
        </a:xfrm>
        <a:custGeom>
          <a:avLst/>
          <a:gdLst/>
          <a:ahLst/>
          <a:cxnLst/>
          <a:rect l="0" t="0" r="0" b="0"/>
          <a:pathLst>
            <a:path>
              <a:moveTo>
                <a:pt x="3816910" y="328420"/>
              </a:moveTo>
              <a:arcTo wR="2561947" hR="2561947" stAng="17959833" swAng="6875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254D79-EC8D-8F49-B19A-A17462B95156}">
      <dsp:nvSpPr>
        <dsp:cNvPr id="0" name=""/>
        <dsp:cNvSpPr/>
      </dsp:nvSpPr>
      <dsp:spPr>
        <a:xfrm>
          <a:off x="6966635" y="1282744"/>
          <a:ext cx="2172155" cy="10876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DO" sz="1300" b="1" kern="1200" dirty="0"/>
            <a:t>Creación y fortalecimiento de Redes de Apoyo -              </a:t>
          </a:r>
          <a:r>
            <a:rPr lang="es-DO" sz="1300" b="0" kern="1200" dirty="0">
              <a:solidFill>
                <a:schemeClr val="tx1"/>
              </a:solidFill>
            </a:rPr>
            <a:t>Create a Support Network</a:t>
          </a:r>
        </a:p>
      </dsp:txBody>
      <dsp:txXfrm>
        <a:off x="7019728" y="1335837"/>
        <a:ext cx="2065969" cy="981439"/>
      </dsp:txXfrm>
    </dsp:sp>
    <dsp:sp modelId="{C8053C89-96A3-B44C-99D3-BCB0B7733D48}">
      <dsp:nvSpPr>
        <dsp:cNvPr id="0" name=""/>
        <dsp:cNvSpPr/>
      </dsp:nvSpPr>
      <dsp:spPr>
        <a:xfrm>
          <a:off x="3272054" y="545583"/>
          <a:ext cx="5123894" cy="5123894"/>
        </a:xfrm>
        <a:custGeom>
          <a:avLst/>
          <a:gdLst/>
          <a:ahLst/>
          <a:cxnLst/>
          <a:rect l="0" t="0" r="0" b="0"/>
          <a:pathLst>
            <a:path>
              <a:moveTo>
                <a:pt x="5083972" y="2111434"/>
              </a:moveTo>
              <a:arcTo wR="2561947" hR="2561947" stAng="20992321" swAng="12153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5B59D0-9510-D849-A108-88FF673848D0}">
      <dsp:nvSpPr>
        <dsp:cNvPr id="0" name=""/>
        <dsp:cNvSpPr/>
      </dsp:nvSpPr>
      <dsp:spPr>
        <a:xfrm>
          <a:off x="6898859" y="3844691"/>
          <a:ext cx="2307706" cy="10876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DO" sz="1300" b="1" kern="1200" dirty="0"/>
            <a:t>Componente de sensibilización y formación -               </a:t>
          </a:r>
          <a:r>
            <a:rPr lang="es-DO" sz="1300" b="1" kern="1200" dirty="0">
              <a:solidFill>
                <a:schemeClr val="tx1"/>
              </a:solidFill>
            </a:rPr>
            <a:t>Sensibilization and Training</a:t>
          </a:r>
        </a:p>
      </dsp:txBody>
      <dsp:txXfrm>
        <a:off x="6951952" y="3897784"/>
        <a:ext cx="2201520" cy="981439"/>
      </dsp:txXfrm>
    </dsp:sp>
    <dsp:sp modelId="{187B54FF-A6E5-B343-9829-F6BE53DF60BA}">
      <dsp:nvSpPr>
        <dsp:cNvPr id="0" name=""/>
        <dsp:cNvSpPr/>
      </dsp:nvSpPr>
      <dsp:spPr>
        <a:xfrm>
          <a:off x="3272054" y="545583"/>
          <a:ext cx="5123894" cy="5123894"/>
        </a:xfrm>
        <a:custGeom>
          <a:avLst/>
          <a:gdLst/>
          <a:ahLst/>
          <a:cxnLst/>
          <a:rect l="0" t="0" r="0" b="0"/>
          <a:pathLst>
            <a:path>
              <a:moveTo>
                <a:pt x="4237421" y="4500080"/>
              </a:moveTo>
              <a:arcTo wR="2561947" hR="2561947" stAng="2949438" swAng="6778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BEF552F-CD7D-934F-B09E-F5F50DA99943}">
      <dsp:nvSpPr>
        <dsp:cNvPr id="0" name=""/>
        <dsp:cNvSpPr/>
      </dsp:nvSpPr>
      <dsp:spPr>
        <a:xfrm>
          <a:off x="4718650" y="5125665"/>
          <a:ext cx="2230703" cy="10876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DO" sz="1300" b="1" kern="1200" dirty="0"/>
            <a:t>Adecuación de los dispositivos de los CCR - </a:t>
          </a:r>
          <a:r>
            <a:rPr lang="es-DO" sz="1300" b="1" kern="1200" dirty="0">
              <a:solidFill>
                <a:schemeClr val="tx1"/>
              </a:solidFill>
            </a:rPr>
            <a:t>Adjust of CCR Settings</a:t>
          </a:r>
        </a:p>
      </dsp:txBody>
      <dsp:txXfrm>
        <a:off x="4771743" y="5178758"/>
        <a:ext cx="2124517" cy="981439"/>
      </dsp:txXfrm>
    </dsp:sp>
    <dsp:sp modelId="{868BCDDA-05E1-0E49-BACA-A220226E7631}">
      <dsp:nvSpPr>
        <dsp:cNvPr id="0" name=""/>
        <dsp:cNvSpPr/>
      </dsp:nvSpPr>
      <dsp:spPr>
        <a:xfrm>
          <a:off x="3272054" y="545583"/>
          <a:ext cx="5123894" cy="5123894"/>
        </a:xfrm>
        <a:custGeom>
          <a:avLst/>
          <a:gdLst/>
          <a:ahLst/>
          <a:cxnLst/>
          <a:rect l="0" t="0" r="0" b="0"/>
          <a:pathLst>
            <a:path>
              <a:moveTo>
                <a:pt x="1298612" y="4790749"/>
              </a:moveTo>
              <a:arcTo wR="2561947" hR="2561947" stAng="7172732" swAng="6778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B8233F-5456-CE4A-83F8-FE488359C8D8}">
      <dsp:nvSpPr>
        <dsp:cNvPr id="0" name=""/>
        <dsp:cNvSpPr/>
      </dsp:nvSpPr>
      <dsp:spPr>
        <a:xfrm>
          <a:off x="2509183" y="3844691"/>
          <a:ext cx="2212213" cy="10876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DO" sz="1300" b="1" kern="1200" dirty="0"/>
            <a:t>Facilitación del acceso a servicios institucional - </a:t>
          </a:r>
          <a:r>
            <a:rPr lang="es-DO" sz="1300" b="1" kern="1200" dirty="0">
              <a:solidFill>
                <a:schemeClr val="tx1"/>
              </a:solidFill>
            </a:rPr>
            <a:t>Facilitating acess to institucional services</a:t>
          </a:r>
        </a:p>
      </dsp:txBody>
      <dsp:txXfrm>
        <a:off x="2562276" y="3897784"/>
        <a:ext cx="2106027" cy="981439"/>
      </dsp:txXfrm>
    </dsp:sp>
    <dsp:sp modelId="{CA8A54FE-0C28-2E47-A073-1D62AAEB0D80}">
      <dsp:nvSpPr>
        <dsp:cNvPr id="0" name=""/>
        <dsp:cNvSpPr/>
      </dsp:nvSpPr>
      <dsp:spPr>
        <a:xfrm>
          <a:off x="3272054" y="545583"/>
          <a:ext cx="5123894" cy="5123894"/>
        </a:xfrm>
        <a:custGeom>
          <a:avLst/>
          <a:gdLst/>
          <a:ahLst/>
          <a:cxnLst/>
          <a:rect l="0" t="0" r="0" b="0"/>
          <a:pathLst>
            <a:path>
              <a:moveTo>
                <a:pt x="39921" y="3012459"/>
              </a:moveTo>
              <a:arcTo wR="2561947" hR="2561947" stAng="10192321" swAng="12153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4E529B2-4036-D741-8262-1C0277C7EA7E}">
      <dsp:nvSpPr>
        <dsp:cNvPr id="0" name=""/>
        <dsp:cNvSpPr/>
      </dsp:nvSpPr>
      <dsp:spPr>
        <a:xfrm>
          <a:off x="2524594" y="1282744"/>
          <a:ext cx="2181391" cy="10876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DO" sz="1300" b="1" kern="1200" dirty="0"/>
            <a:t>Monitoreo y Evaluación- </a:t>
          </a:r>
          <a:r>
            <a:rPr lang="es-DO" sz="1300" b="1" kern="1200" dirty="0">
              <a:solidFill>
                <a:schemeClr val="tx1"/>
              </a:solidFill>
            </a:rPr>
            <a:t>Monitoring and Evaluation</a:t>
          </a:r>
        </a:p>
      </dsp:txBody>
      <dsp:txXfrm>
        <a:off x="2577687" y="1335837"/>
        <a:ext cx="2075205" cy="981439"/>
      </dsp:txXfrm>
    </dsp:sp>
    <dsp:sp modelId="{FA134E40-9654-344D-80C7-E9E2687950EE}">
      <dsp:nvSpPr>
        <dsp:cNvPr id="0" name=""/>
        <dsp:cNvSpPr/>
      </dsp:nvSpPr>
      <dsp:spPr>
        <a:xfrm>
          <a:off x="3272054" y="545583"/>
          <a:ext cx="5123894" cy="5123894"/>
        </a:xfrm>
        <a:custGeom>
          <a:avLst/>
          <a:gdLst/>
          <a:ahLst/>
          <a:cxnLst/>
          <a:rect l="0" t="0" r="0" b="0"/>
          <a:pathLst>
            <a:path>
              <a:moveTo>
                <a:pt x="888261" y="622269"/>
              </a:moveTo>
              <a:arcTo wR="2561947" hR="2561947" stAng="13752608" swAng="6875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A1FAD-6E28-E34F-B690-66B7BC89A005}" type="datetimeFigureOut">
              <a:rPr lang="es-DO" smtClean="0"/>
              <a:t>23/3/25</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46D9-1C84-2347-8D5E-9E3D7A096F15}" type="slidenum">
              <a:rPr lang="es-DO" smtClean="0"/>
              <a:t>‹nº›</a:t>
            </a:fld>
            <a:endParaRPr lang="es-DO"/>
          </a:p>
        </p:txBody>
      </p:sp>
    </p:spTree>
    <p:extLst>
      <p:ext uri="{BB962C8B-B14F-4D97-AF65-F5344CB8AC3E}">
        <p14:creationId xmlns:p14="http://schemas.microsoft.com/office/powerpoint/2010/main" val="21257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9491e1ae2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9491e1ae2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a:extLst>
            <a:ext uri="{FF2B5EF4-FFF2-40B4-BE49-F238E27FC236}">
              <a16:creationId xmlns:a16="http://schemas.microsoft.com/office/drawing/2014/main" id="{FE45F3A7-7E09-F996-D080-8149289E9536}"/>
            </a:ext>
          </a:extLst>
        </p:cNvPr>
        <p:cNvGrpSpPr/>
        <p:nvPr/>
      </p:nvGrpSpPr>
      <p:grpSpPr>
        <a:xfrm>
          <a:off x="0" y="0"/>
          <a:ext cx="0" cy="0"/>
          <a:chOff x="0" y="0"/>
          <a:chExt cx="0" cy="0"/>
        </a:xfrm>
      </p:grpSpPr>
      <p:sp>
        <p:nvSpPr>
          <p:cNvPr id="249" name="Google Shape;249;g2d9491e1ae2_0_669:notes">
            <a:extLst>
              <a:ext uri="{FF2B5EF4-FFF2-40B4-BE49-F238E27FC236}">
                <a16:creationId xmlns:a16="http://schemas.microsoft.com/office/drawing/2014/main" id="{C04A74AE-56BD-0E15-6178-70CA6F43114F}"/>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0" name="Google Shape;250;g2d9491e1ae2_0_669:notes">
            <a:extLst>
              <a:ext uri="{FF2B5EF4-FFF2-40B4-BE49-F238E27FC236}">
                <a16:creationId xmlns:a16="http://schemas.microsoft.com/office/drawing/2014/main" id="{D04A94CE-5C33-4A88-606B-799F46CEA0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61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d9491e1ae2_0_6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0" name="Google Shape;250;g2d9491e1ae2_0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B916D4D5-B354-832D-40E4-0E511F9A9BE5}"/>
            </a:ext>
          </a:extLst>
        </p:cNvPr>
        <p:cNvGrpSpPr/>
        <p:nvPr/>
      </p:nvGrpSpPr>
      <p:grpSpPr>
        <a:xfrm>
          <a:off x="0" y="0"/>
          <a:ext cx="0" cy="0"/>
          <a:chOff x="0" y="0"/>
          <a:chExt cx="0" cy="0"/>
        </a:xfrm>
      </p:grpSpPr>
      <p:sp>
        <p:nvSpPr>
          <p:cNvPr id="165" name="Google Shape;165;g2d9491e1ae2_0_152:notes">
            <a:extLst>
              <a:ext uri="{FF2B5EF4-FFF2-40B4-BE49-F238E27FC236}">
                <a16:creationId xmlns:a16="http://schemas.microsoft.com/office/drawing/2014/main" id="{729D874F-13CB-91A0-6302-A1E58076CEEB}"/>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_tradnl" sz="1800" dirty="0">
              <a:effectLst/>
              <a:highlight>
                <a:srgbClr val="FFFF00"/>
              </a:highlight>
              <a:latin typeface="Calibri" panose="020F0502020204030204" pitchFamily="34" charset="0"/>
              <a:ea typeface="Calibri" panose="020F0502020204030204" pitchFamily="34" charset="0"/>
            </a:endParaRPr>
          </a:p>
        </p:txBody>
      </p:sp>
      <p:sp>
        <p:nvSpPr>
          <p:cNvPr id="166" name="Google Shape;166;g2d9491e1ae2_0_152:notes">
            <a:extLst>
              <a:ext uri="{FF2B5EF4-FFF2-40B4-BE49-F238E27FC236}">
                <a16:creationId xmlns:a16="http://schemas.microsoft.com/office/drawing/2014/main" id="{DE609E1A-4B2A-3528-203D-07F15F9AFC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63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9491e1ae2_0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_tradnl" sz="1800" dirty="0">
              <a:effectLst/>
              <a:highlight>
                <a:srgbClr val="FFFF00"/>
              </a:highlight>
              <a:latin typeface="Calibri" panose="020F0502020204030204" pitchFamily="34" charset="0"/>
              <a:ea typeface="Calibri" panose="020F0502020204030204" pitchFamily="34" charset="0"/>
            </a:endParaRPr>
          </a:p>
        </p:txBody>
      </p:sp>
      <p:sp>
        <p:nvSpPr>
          <p:cNvPr id="147" name="Google Shape;147;g2d9491e1ae2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9491e1ae2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lang="es-DO" dirty="0"/>
          </a:p>
        </p:txBody>
      </p:sp>
      <p:sp>
        <p:nvSpPr>
          <p:cNvPr id="166" name="Google Shape;166;g2d9491e1ae2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BADF3058-0A4A-53FB-F6E7-0FD9E0DF9259}"/>
            </a:ext>
          </a:extLst>
        </p:cNvPr>
        <p:cNvGrpSpPr/>
        <p:nvPr/>
      </p:nvGrpSpPr>
      <p:grpSpPr>
        <a:xfrm>
          <a:off x="0" y="0"/>
          <a:ext cx="0" cy="0"/>
          <a:chOff x="0" y="0"/>
          <a:chExt cx="0" cy="0"/>
        </a:xfrm>
      </p:grpSpPr>
      <p:sp>
        <p:nvSpPr>
          <p:cNvPr id="146" name="Google Shape;146;g2d9491e1ae2_0_135:notes">
            <a:extLst>
              <a:ext uri="{FF2B5EF4-FFF2-40B4-BE49-F238E27FC236}">
                <a16:creationId xmlns:a16="http://schemas.microsoft.com/office/drawing/2014/main" id="{5081265E-E682-E90B-36D4-D4B350AAB97B}"/>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g2d9491e1ae2_0_135:notes">
            <a:extLst>
              <a:ext uri="{FF2B5EF4-FFF2-40B4-BE49-F238E27FC236}">
                <a16:creationId xmlns:a16="http://schemas.microsoft.com/office/drawing/2014/main" id="{AD6F8FF9-5676-A61A-D23C-598B3A5EAE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46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949a59502_2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5" name="Google Shape;185;g2d949a59502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D26F78B6-56DD-C98C-EF2F-03F64FAEB096}"/>
            </a:ext>
          </a:extLst>
        </p:cNvPr>
        <p:cNvGrpSpPr/>
        <p:nvPr/>
      </p:nvGrpSpPr>
      <p:grpSpPr>
        <a:xfrm>
          <a:off x="0" y="0"/>
          <a:ext cx="0" cy="0"/>
          <a:chOff x="0" y="0"/>
          <a:chExt cx="0" cy="0"/>
        </a:xfrm>
      </p:grpSpPr>
      <p:sp>
        <p:nvSpPr>
          <p:cNvPr id="165" name="Google Shape;165;g2d9491e1ae2_0_152:notes">
            <a:extLst>
              <a:ext uri="{FF2B5EF4-FFF2-40B4-BE49-F238E27FC236}">
                <a16:creationId xmlns:a16="http://schemas.microsoft.com/office/drawing/2014/main" id="{87B5C4BD-84C7-7591-8F02-A12D8C39CE76}"/>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_tradnl" sz="1800" dirty="0">
              <a:effectLst/>
              <a:highlight>
                <a:srgbClr val="FFFF00"/>
              </a:highligh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s-ES_tradnl" sz="1800" dirty="0">
              <a:effectLst/>
              <a:highlight>
                <a:srgbClr val="FFFF00"/>
              </a:highligh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s-ES_tradnl" sz="1800" dirty="0">
              <a:effectLst/>
              <a:highlight>
                <a:srgbClr val="FFFF00"/>
              </a:highlight>
              <a:latin typeface="Calibri" panose="020F0502020204030204" pitchFamily="34" charset="0"/>
              <a:ea typeface="Calibri" panose="020F0502020204030204" pitchFamily="34" charset="0"/>
            </a:endParaRPr>
          </a:p>
        </p:txBody>
      </p:sp>
      <p:sp>
        <p:nvSpPr>
          <p:cNvPr id="166" name="Google Shape;166;g2d9491e1ae2_0_152:notes">
            <a:extLst>
              <a:ext uri="{FF2B5EF4-FFF2-40B4-BE49-F238E27FC236}">
                <a16:creationId xmlns:a16="http://schemas.microsoft.com/office/drawing/2014/main" id="{10574E2E-BB3C-EE95-F774-A4F02F1713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12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A5A446D9-1C84-2347-8D5E-9E3D7A096F15}" type="slidenum">
              <a:rPr lang="es-DO" smtClean="0"/>
              <a:t>8</a:t>
            </a:fld>
            <a:endParaRPr lang="es-DO"/>
          </a:p>
        </p:txBody>
      </p:sp>
    </p:spTree>
    <p:extLst>
      <p:ext uri="{BB962C8B-B14F-4D97-AF65-F5344CB8AC3E}">
        <p14:creationId xmlns:p14="http://schemas.microsoft.com/office/powerpoint/2010/main" val="313706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9491e1ae2_0_6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2d9491e1ae2_0_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401273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4533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2353325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428621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299691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4" name="Google Shape;84;p18"/>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6" name="Google Shape;86;p18"/>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247133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70806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64052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1113627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5"/>
            <a:ext cx="6172400" cy="4873600"/>
          </a:xfrm>
          <a:prstGeom prst="rect">
            <a:avLst/>
          </a:prstGeom>
          <a:noFill/>
          <a:ln>
            <a:noFill/>
          </a:ln>
        </p:spPr>
      </p:sp>
      <p:sp>
        <p:nvSpPr>
          <p:cNvPr id="109" name="Google Shape;109;p22"/>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182560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84800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2127868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163781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95771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120907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163785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281804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74353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1726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423437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7129973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796756148"/>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13.jp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diagramLayout" Target="../diagrams/layout1.xml"/><Relationship Id="rId5" Type="http://schemas.openxmlformats.org/officeDocument/2006/relationships/image" Target="../media/image4.png"/><Relationship Id="rId15" Type="http://schemas.openxmlformats.org/officeDocument/2006/relationships/image" Target="../media/image8.jpeg"/><Relationship Id="rId10" Type="http://schemas.openxmlformats.org/officeDocument/2006/relationships/diagramData" Target="../diagrams/data1.xml"/><Relationship Id="rId4" Type="http://schemas.openxmlformats.org/officeDocument/2006/relationships/image" Target="../media/image1.png"/><Relationship Id="rId9" Type="http://schemas.openxmlformats.org/officeDocument/2006/relationships/image" Target="../media/image7.png"/><Relationship Id="rId14"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Data" Target="../diagrams/data2.xml"/><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image" Target="../media/image16.png"/><Relationship Id="rId17" Type="http://schemas.microsoft.com/office/2007/relationships/diagramDrawing" Target="../diagrams/drawing2.xml"/><Relationship Id="rId2" Type="http://schemas.openxmlformats.org/officeDocument/2006/relationships/notesSlide" Target="../notesSlides/notesSlide6.xml"/><Relationship Id="rId16" Type="http://schemas.openxmlformats.org/officeDocument/2006/relationships/diagramColors" Target="../diagrams/colors2.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15.png"/><Relationship Id="rId5" Type="http://schemas.openxmlformats.org/officeDocument/2006/relationships/image" Target="../media/image4.png"/><Relationship Id="rId1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3.xml"/><Relationship Id="rId3"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diagramData" Target="../diagrams/data3.xml"/><Relationship Id="rId5" Type="http://schemas.openxmlformats.org/officeDocument/2006/relationships/image" Target="../media/image4.png"/><Relationship Id="rId15" Type="http://schemas.microsoft.com/office/2007/relationships/diagramDrawing" Target="../diagrams/drawing3.xml"/><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0" y="1255349"/>
            <a:ext cx="12192000" cy="43696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sp>
        <p:nvSpPr>
          <p:cNvPr id="130" name="Google Shape;130;p25"/>
          <p:cNvSpPr txBox="1"/>
          <p:nvPr/>
        </p:nvSpPr>
        <p:spPr>
          <a:xfrm>
            <a:off x="409300" y="1656517"/>
            <a:ext cx="6671600" cy="1962800"/>
          </a:xfrm>
          <a:prstGeom prst="rect">
            <a:avLst/>
          </a:prstGeom>
          <a:noFill/>
          <a:ln>
            <a:noFill/>
          </a:ln>
        </p:spPr>
        <p:txBody>
          <a:bodyPr spcFirstLastPara="1" wrap="square" lIns="121900" tIns="121900" rIns="121900" bIns="121900" anchor="t" anchorCtr="0">
            <a:noAutofit/>
          </a:bodyPr>
          <a:lstStyle/>
          <a:p>
            <a:pPr defTabSz="1219170">
              <a:lnSpc>
                <a:spcPct val="93000"/>
              </a:lnSpc>
              <a:buClr>
                <a:srgbClr val="000000"/>
              </a:buClr>
            </a:pPr>
            <a:r>
              <a:rPr lang="es" sz="5333" kern="0" dirty="0">
                <a:solidFill>
                  <a:srgbClr val="FFFFFF"/>
                </a:solidFill>
                <a:latin typeface="Arial"/>
                <a:cs typeface="Arial"/>
                <a:sym typeface="Arial"/>
              </a:rPr>
              <a:t>COPOLAD III</a:t>
            </a:r>
            <a:endParaRPr sz="1867" b="1" kern="0" dirty="0">
              <a:solidFill>
                <a:srgbClr val="000000"/>
              </a:solidFill>
              <a:latin typeface="Arial"/>
              <a:cs typeface="Arial"/>
              <a:sym typeface="Arial"/>
            </a:endParaRPr>
          </a:p>
          <a:p>
            <a:pPr defTabSz="1219170">
              <a:buClr>
                <a:srgbClr val="000000"/>
              </a:buClr>
              <a:buSzPts val="2800"/>
            </a:pPr>
            <a:r>
              <a:rPr lang="es" sz="2133" b="1" kern="0" dirty="0">
                <a:solidFill>
                  <a:srgbClr val="FFFFFF"/>
                </a:solidFill>
                <a:latin typeface="Arial"/>
                <a:cs typeface="Arial"/>
                <a:sym typeface="Arial"/>
              </a:rPr>
              <a:t>Abordaje de las vulnerabilidades </a:t>
            </a:r>
            <a:endParaRPr sz="2133" kern="0" dirty="0">
              <a:solidFill>
                <a:srgbClr val="000000"/>
              </a:solidFill>
              <a:latin typeface="Arial"/>
              <a:cs typeface="Arial"/>
              <a:sym typeface="Arial"/>
            </a:endParaRPr>
          </a:p>
          <a:p>
            <a:pPr defTabSz="1219170">
              <a:buClr>
                <a:srgbClr val="000000"/>
              </a:buClr>
              <a:buSzPts val="2800"/>
            </a:pPr>
            <a:r>
              <a:rPr lang="es" sz="2133" b="1" kern="0" dirty="0">
                <a:solidFill>
                  <a:srgbClr val="FFFFFF"/>
                </a:solidFill>
                <a:latin typeface="Arial"/>
                <a:cs typeface="Arial"/>
                <a:sym typeface="Arial"/>
              </a:rPr>
              <a:t>relacionadas con las drogas </a:t>
            </a:r>
            <a:endParaRPr sz="2133" kern="0" dirty="0">
              <a:solidFill>
                <a:srgbClr val="000000"/>
              </a:solidFill>
              <a:latin typeface="Arial"/>
              <a:cs typeface="Arial"/>
              <a:sym typeface="Arial"/>
            </a:endParaRPr>
          </a:p>
          <a:p>
            <a:pPr defTabSz="1219170">
              <a:buClr>
                <a:srgbClr val="000000"/>
              </a:buClr>
              <a:buSzPts val="2800"/>
            </a:pPr>
            <a:r>
              <a:rPr lang="es" sz="2133" b="1" kern="0" dirty="0">
                <a:solidFill>
                  <a:srgbClr val="FFFFFF"/>
                </a:solidFill>
                <a:latin typeface="Arial"/>
                <a:cs typeface="Arial"/>
                <a:sym typeface="Arial"/>
              </a:rPr>
              <a:t>en el territorio.</a:t>
            </a:r>
            <a:endParaRPr sz="2133" kern="0" dirty="0">
              <a:solidFill>
                <a:srgbClr val="000000"/>
              </a:solidFill>
              <a:latin typeface="Arial"/>
              <a:cs typeface="Arial"/>
              <a:sym typeface="Arial"/>
            </a:endParaRPr>
          </a:p>
          <a:p>
            <a:pPr defTabSz="1219170">
              <a:buClr>
                <a:srgbClr val="000000"/>
              </a:buClr>
            </a:pPr>
            <a:endParaRPr sz="4133" kern="0" dirty="0">
              <a:solidFill>
                <a:srgbClr val="FFFFFF"/>
              </a:solidFill>
              <a:latin typeface="Arial"/>
              <a:cs typeface="Arial"/>
              <a:sym typeface="Arial"/>
            </a:endParaRPr>
          </a:p>
        </p:txBody>
      </p:sp>
      <p:pic>
        <p:nvPicPr>
          <p:cNvPr id="131" name="Google Shape;131;p25"/>
          <p:cNvPicPr preferRelativeResize="0"/>
          <p:nvPr/>
        </p:nvPicPr>
        <p:blipFill rotWithShape="1">
          <a:blip r:embed="rId3">
            <a:alphaModFix/>
          </a:blip>
          <a:srcRect/>
          <a:stretch/>
        </p:blipFill>
        <p:spPr>
          <a:xfrm>
            <a:off x="723001" y="408734"/>
            <a:ext cx="2060935" cy="430801"/>
          </a:xfrm>
          <a:prstGeom prst="rect">
            <a:avLst/>
          </a:prstGeom>
          <a:noFill/>
          <a:ln>
            <a:noFill/>
          </a:ln>
        </p:spPr>
      </p:pic>
      <p:pic>
        <p:nvPicPr>
          <p:cNvPr id="132" name="Google Shape;132;p25"/>
          <p:cNvPicPr preferRelativeResize="0"/>
          <p:nvPr/>
        </p:nvPicPr>
        <p:blipFill rotWithShape="1">
          <a:blip r:embed="rId4">
            <a:alphaModFix/>
          </a:blip>
          <a:srcRect/>
          <a:stretch/>
        </p:blipFill>
        <p:spPr>
          <a:xfrm>
            <a:off x="4887834" y="-241049"/>
            <a:ext cx="2416333" cy="1730356"/>
          </a:xfrm>
          <a:prstGeom prst="rect">
            <a:avLst/>
          </a:prstGeom>
          <a:noFill/>
          <a:ln>
            <a:noFill/>
          </a:ln>
        </p:spPr>
      </p:pic>
      <p:pic>
        <p:nvPicPr>
          <p:cNvPr id="133" name="Google Shape;133;p25"/>
          <p:cNvPicPr preferRelativeResize="0"/>
          <p:nvPr/>
        </p:nvPicPr>
        <p:blipFill rotWithShape="1">
          <a:blip r:embed="rId5">
            <a:alphaModFix/>
          </a:blip>
          <a:srcRect t="23015" r="19723" b="13266"/>
          <a:stretch/>
        </p:blipFill>
        <p:spPr>
          <a:xfrm>
            <a:off x="6291301" y="1255341"/>
            <a:ext cx="6095999" cy="4369600"/>
          </a:xfrm>
          <a:prstGeom prst="rect">
            <a:avLst/>
          </a:prstGeom>
          <a:noFill/>
          <a:ln>
            <a:noFill/>
          </a:ln>
        </p:spPr>
      </p:pic>
      <p:pic>
        <p:nvPicPr>
          <p:cNvPr id="134" name="Google Shape;134;p25"/>
          <p:cNvPicPr preferRelativeResize="0"/>
          <p:nvPr/>
        </p:nvPicPr>
        <p:blipFill rotWithShape="1">
          <a:blip r:embed="rId6">
            <a:alphaModFix/>
          </a:blip>
          <a:srcRect/>
          <a:stretch/>
        </p:blipFill>
        <p:spPr>
          <a:xfrm>
            <a:off x="519800" y="5782769"/>
            <a:ext cx="2771141" cy="1150601"/>
          </a:xfrm>
          <a:prstGeom prst="rect">
            <a:avLst/>
          </a:prstGeom>
          <a:noFill/>
          <a:ln>
            <a:noFill/>
          </a:ln>
        </p:spPr>
      </p:pic>
      <p:pic>
        <p:nvPicPr>
          <p:cNvPr id="135" name="Google Shape;135;p25"/>
          <p:cNvPicPr preferRelativeResize="0"/>
          <p:nvPr/>
        </p:nvPicPr>
        <p:blipFill rotWithShape="1">
          <a:blip r:embed="rId7">
            <a:alphaModFix/>
          </a:blip>
          <a:srcRect/>
          <a:stretch/>
        </p:blipFill>
        <p:spPr>
          <a:xfrm>
            <a:off x="9298221" y="5851949"/>
            <a:ext cx="1759923" cy="985200"/>
          </a:xfrm>
          <a:prstGeom prst="rect">
            <a:avLst/>
          </a:prstGeom>
          <a:noFill/>
          <a:ln>
            <a:noFill/>
          </a:ln>
        </p:spPr>
      </p:pic>
      <p:pic>
        <p:nvPicPr>
          <p:cNvPr id="136" name="Google Shape;136;p25"/>
          <p:cNvPicPr preferRelativeResize="0"/>
          <p:nvPr/>
        </p:nvPicPr>
        <p:blipFill rotWithShape="1">
          <a:blip r:embed="rId8">
            <a:alphaModFix/>
          </a:blip>
          <a:srcRect/>
          <a:stretch/>
        </p:blipFill>
        <p:spPr>
          <a:xfrm>
            <a:off x="3248092" y="6090502"/>
            <a:ext cx="994005" cy="519359"/>
          </a:xfrm>
          <a:prstGeom prst="rect">
            <a:avLst/>
          </a:prstGeom>
          <a:noFill/>
          <a:ln>
            <a:noFill/>
          </a:ln>
        </p:spPr>
      </p:pic>
      <p:sp>
        <p:nvSpPr>
          <p:cNvPr id="137" name="Google Shape;137;p25"/>
          <p:cNvSpPr txBox="1"/>
          <p:nvPr/>
        </p:nvSpPr>
        <p:spPr>
          <a:xfrm>
            <a:off x="862100" y="5676567"/>
            <a:ext cx="5429200" cy="417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s" sz="1333" kern="0">
                <a:solidFill>
                  <a:srgbClr val="595959"/>
                </a:solidFill>
                <a:latin typeface="Arial"/>
                <a:cs typeface="Arial"/>
                <a:sym typeface="Arial"/>
              </a:rPr>
              <a:t>COPOLAD III es un consorcio formado por: </a:t>
            </a:r>
            <a:endParaRPr sz="1333" kern="0">
              <a:solidFill>
                <a:srgbClr val="595959"/>
              </a:solidFill>
              <a:latin typeface="Arial"/>
              <a:cs typeface="Arial"/>
              <a:sym typeface="Arial"/>
            </a:endParaRPr>
          </a:p>
        </p:txBody>
      </p:sp>
      <p:sp>
        <p:nvSpPr>
          <p:cNvPr id="138" name="Google Shape;138;p25"/>
          <p:cNvSpPr txBox="1"/>
          <p:nvPr/>
        </p:nvSpPr>
        <p:spPr>
          <a:xfrm>
            <a:off x="6554233" y="5712300"/>
            <a:ext cx="5429200" cy="417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s" sz="1333" kern="0">
                <a:solidFill>
                  <a:srgbClr val="595959"/>
                </a:solidFill>
                <a:latin typeface="Arial"/>
                <a:cs typeface="Arial"/>
                <a:sym typeface="Arial"/>
              </a:rPr>
              <a:t>Socios colaboradores:</a:t>
            </a:r>
            <a:endParaRPr sz="1333" kern="0">
              <a:solidFill>
                <a:srgbClr val="595959"/>
              </a:solidFill>
              <a:latin typeface="Arial"/>
              <a:cs typeface="Arial"/>
              <a:sym typeface="Arial"/>
            </a:endParaRPr>
          </a:p>
        </p:txBody>
      </p:sp>
      <p:pic>
        <p:nvPicPr>
          <p:cNvPr id="139" name="Google Shape;139;p25" descr="Imagen que contiene firmar, viendo, frente, gente&#10;&#10;El contenido generado por IA puede ser incorrecto."/>
          <p:cNvPicPr preferRelativeResize="0"/>
          <p:nvPr/>
        </p:nvPicPr>
        <p:blipFill rotWithShape="1">
          <a:blip r:embed="rId9">
            <a:alphaModFix/>
          </a:blip>
          <a:srcRect/>
          <a:stretch/>
        </p:blipFill>
        <p:spPr>
          <a:xfrm>
            <a:off x="6839656" y="6009268"/>
            <a:ext cx="2189347" cy="697601"/>
          </a:xfrm>
          <a:prstGeom prst="rect">
            <a:avLst/>
          </a:prstGeom>
          <a:noFill/>
          <a:ln>
            <a:noFill/>
          </a:ln>
        </p:spPr>
      </p:pic>
      <p:sp>
        <p:nvSpPr>
          <p:cNvPr id="140" name="Google Shape;140;p25"/>
          <p:cNvSpPr txBox="1"/>
          <p:nvPr/>
        </p:nvSpPr>
        <p:spPr>
          <a:xfrm>
            <a:off x="470201" y="4436315"/>
            <a:ext cx="5404400" cy="492388"/>
          </a:xfrm>
          <a:prstGeom prst="rect">
            <a:avLst/>
          </a:prstGeom>
          <a:noFill/>
          <a:ln>
            <a:noFill/>
          </a:ln>
        </p:spPr>
        <p:txBody>
          <a:bodyPr spcFirstLastPara="1" wrap="square" lIns="121900" tIns="60933" rIns="121900" bIns="60933" anchor="t" anchorCtr="0">
            <a:spAutoFit/>
          </a:bodyPr>
          <a:lstStyle/>
          <a:p>
            <a:pPr defTabSz="1219170">
              <a:buClr>
                <a:srgbClr val="000000"/>
              </a:buClr>
              <a:buSzPts val="1800"/>
            </a:pPr>
            <a:r>
              <a:rPr lang="es" sz="2400" b="1" kern="0" dirty="0">
                <a:solidFill>
                  <a:srgbClr val="FFFFFF"/>
                </a:solidFill>
                <a:latin typeface="Arial"/>
                <a:ea typeface="Arial"/>
                <a:cs typeface="Arial"/>
                <a:sym typeface="Arial"/>
              </a:rPr>
              <a:t>Puerto España (Trinidad y Tobago)</a:t>
            </a:r>
            <a:endParaRPr sz="1867" kern="0" dirty="0">
              <a:solidFill>
                <a:srgbClr val="000000"/>
              </a:solidFill>
              <a:latin typeface="Arial"/>
              <a:ea typeface="Arial"/>
              <a:cs typeface="Arial"/>
              <a:sym typeface="Arial"/>
            </a:endParaRPr>
          </a:p>
        </p:txBody>
      </p:sp>
      <p:sp>
        <p:nvSpPr>
          <p:cNvPr id="141" name="Google Shape;141;p25"/>
          <p:cNvSpPr txBox="1"/>
          <p:nvPr/>
        </p:nvSpPr>
        <p:spPr>
          <a:xfrm>
            <a:off x="459356" y="4805158"/>
            <a:ext cx="3563200" cy="492388"/>
          </a:xfrm>
          <a:prstGeom prst="rect">
            <a:avLst/>
          </a:prstGeom>
          <a:noFill/>
          <a:ln>
            <a:noFill/>
          </a:ln>
        </p:spPr>
        <p:txBody>
          <a:bodyPr spcFirstLastPara="1" wrap="square" lIns="121900" tIns="60933" rIns="121900" bIns="60933" anchor="t" anchorCtr="0">
            <a:spAutoFit/>
          </a:bodyPr>
          <a:lstStyle/>
          <a:p>
            <a:pPr defTabSz="1219170">
              <a:buClr>
                <a:srgbClr val="000000"/>
              </a:buClr>
              <a:buSzPts val="1800"/>
            </a:pPr>
            <a:r>
              <a:rPr lang="es" sz="2400" kern="0" dirty="0">
                <a:solidFill>
                  <a:srgbClr val="FFFFFF"/>
                </a:solidFill>
                <a:latin typeface="Arial"/>
                <a:ea typeface="Arial"/>
                <a:cs typeface="Arial"/>
                <a:sym typeface="Arial"/>
              </a:rPr>
              <a:t>25 al 27 de marzo 2025</a:t>
            </a:r>
            <a:endParaRPr sz="1867" kern="0" dirty="0">
              <a:solidFill>
                <a:srgbClr val="000000"/>
              </a:solidFill>
              <a:latin typeface="Arial"/>
              <a:ea typeface="Arial"/>
              <a:cs typeface="Arial"/>
              <a:sym typeface="Arial"/>
            </a:endParaRPr>
          </a:p>
        </p:txBody>
      </p:sp>
      <p:sp>
        <p:nvSpPr>
          <p:cNvPr id="142" name="Google Shape;142;p25"/>
          <p:cNvSpPr txBox="1"/>
          <p:nvPr/>
        </p:nvSpPr>
        <p:spPr>
          <a:xfrm>
            <a:off x="9434297" y="4352853"/>
            <a:ext cx="2849105" cy="1559668"/>
          </a:xfrm>
          <a:prstGeom prst="rect">
            <a:avLst/>
          </a:prstGeom>
          <a:noFill/>
          <a:ln>
            <a:noFill/>
          </a:ln>
        </p:spPr>
        <p:txBody>
          <a:bodyPr spcFirstLastPara="1" wrap="square" lIns="121900" tIns="60933" rIns="121900" bIns="60933" anchor="t" anchorCtr="0">
            <a:spAutoFit/>
          </a:bodyPr>
          <a:lstStyle/>
          <a:p>
            <a:pPr defTabSz="1219170">
              <a:buClr>
                <a:srgbClr val="000000"/>
              </a:buClr>
              <a:buSzPts val="1800"/>
            </a:pPr>
            <a:r>
              <a:rPr lang="es" sz="1867" b="1" kern="0" dirty="0">
                <a:solidFill>
                  <a:srgbClr val="FFFFFF"/>
                </a:solidFill>
                <a:latin typeface="Arial"/>
                <a:cs typeface="Arial"/>
                <a:sym typeface="Arial"/>
              </a:rPr>
              <a:t>Lic. Sandra Fernandez</a:t>
            </a:r>
          </a:p>
          <a:p>
            <a:pPr defTabSz="1219170">
              <a:buClr>
                <a:srgbClr val="000000"/>
              </a:buClr>
              <a:buSzPts val="1800"/>
            </a:pPr>
            <a:r>
              <a:rPr lang="es" sz="1867" kern="0" dirty="0">
                <a:solidFill>
                  <a:srgbClr val="FFFFFF"/>
                </a:solidFill>
                <a:latin typeface="Arial"/>
                <a:ea typeface="Arial"/>
                <a:cs typeface="Arial"/>
                <a:sym typeface="Arial"/>
              </a:rPr>
              <a:t>Asesora local del proyecto República Dominicana</a:t>
            </a:r>
            <a:endParaRPr lang="es" sz="1867" kern="0" dirty="0">
              <a:solidFill>
                <a:srgbClr val="FFFFFF"/>
              </a:solidFill>
              <a:latin typeface="Arial"/>
              <a:cs typeface="Arial"/>
              <a:sym typeface="Arial"/>
            </a:endParaRPr>
          </a:p>
          <a:p>
            <a:pPr defTabSz="1219170">
              <a:buClr>
                <a:srgbClr val="000000"/>
              </a:buClr>
              <a:buSzPts val="1800"/>
            </a:pPr>
            <a:endParaRPr sz="1867" kern="0" dirty="0">
              <a:solidFill>
                <a:srgbClr val="000000"/>
              </a:solidFill>
              <a:latin typeface="Arial"/>
              <a:ea typeface="Arial"/>
              <a:cs typeface="Arial"/>
              <a:sym typeface="Arial"/>
            </a:endParaRPr>
          </a:p>
        </p:txBody>
      </p:sp>
      <p:sp>
        <p:nvSpPr>
          <p:cNvPr id="144" name="Google Shape;144;p25"/>
          <p:cNvSpPr txBox="1"/>
          <p:nvPr/>
        </p:nvSpPr>
        <p:spPr>
          <a:xfrm>
            <a:off x="5724939" y="2915552"/>
            <a:ext cx="6258495" cy="943922"/>
          </a:xfrm>
          <a:prstGeom prst="rect">
            <a:avLst/>
          </a:prstGeom>
          <a:noFill/>
          <a:ln>
            <a:noFill/>
          </a:ln>
        </p:spPr>
        <p:txBody>
          <a:bodyPr spcFirstLastPara="1" wrap="square" lIns="121900" tIns="60933" rIns="121900" bIns="60933" anchor="t" anchorCtr="0">
            <a:spAutoFit/>
          </a:bodyPr>
          <a:lstStyle/>
          <a:p>
            <a:pPr algn="ctr" defTabSz="1219170">
              <a:buClr>
                <a:srgbClr val="000000"/>
              </a:buClr>
              <a:buSzPts val="1800"/>
            </a:pPr>
            <a:r>
              <a:rPr lang="es-ES" sz="2667" b="1" kern="0" dirty="0">
                <a:solidFill>
                  <a:srgbClr val="FFFFFF"/>
                </a:solidFill>
                <a:latin typeface="Bookman Old Style" panose="02050604050505020204" pitchFamily="18" charset="0"/>
                <a:cs typeface="Arial"/>
                <a:sym typeface="Arial"/>
              </a:rPr>
              <a:t>Estrategia </a:t>
            </a:r>
          </a:p>
          <a:p>
            <a:pPr algn="ctr" defTabSz="1219170">
              <a:buClr>
                <a:srgbClr val="000000"/>
              </a:buClr>
              <a:buSzPts val="1800"/>
            </a:pPr>
            <a:r>
              <a:rPr lang="es-ES" sz="2667" b="1" kern="0" dirty="0">
                <a:solidFill>
                  <a:srgbClr val="FFFFFF"/>
                </a:solidFill>
                <a:latin typeface="Bookman Old Style" panose="02050604050505020204" pitchFamily="18" charset="0"/>
                <a:cs typeface="Arial"/>
                <a:sym typeface="Arial"/>
              </a:rPr>
              <a:t>Alas de Trasformación</a:t>
            </a:r>
            <a:endParaRPr sz="2667" b="1" kern="0" dirty="0">
              <a:solidFill>
                <a:srgbClr val="FFFFFF"/>
              </a:solidFill>
              <a:latin typeface="Bookman Old Style" panose="02050604050505020204" pitchFamily="18" charset="0"/>
              <a:cs typeface="Arial"/>
              <a:sym typeface="Arial"/>
            </a:endParaRPr>
          </a:p>
        </p:txBody>
      </p:sp>
      <p:pic>
        <p:nvPicPr>
          <p:cNvPr id="1026" name="Picture 2" descr="Bandera de la República Dominicana Bandera nacional de la República  dominicana en la tela | Foto Premium">
            <a:extLst>
              <a:ext uri="{FF2B5EF4-FFF2-40B4-BE49-F238E27FC236}">
                <a16:creationId xmlns:a16="http://schemas.microsoft.com/office/drawing/2014/main" id="{BD656A7B-2292-2118-69C6-78188A3F3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6611" y="454057"/>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6A2076A-6B00-E8DC-77AD-A150EF07BA14}"/>
              </a:ext>
            </a:extLst>
          </p:cNvPr>
          <p:cNvSpPr txBox="1"/>
          <p:nvPr/>
        </p:nvSpPr>
        <p:spPr>
          <a:xfrm>
            <a:off x="10086889" y="457977"/>
            <a:ext cx="904415" cy="420756"/>
          </a:xfrm>
          <a:prstGeom prst="rect">
            <a:avLst/>
          </a:prstGeom>
          <a:noFill/>
        </p:spPr>
        <p:txBody>
          <a:bodyPr wrap="none" rtlCol="0">
            <a:spAutoFit/>
          </a:bodyPr>
          <a:lstStyle/>
          <a:p>
            <a:pPr defTabSz="1219170">
              <a:buClr>
                <a:srgbClr val="000000"/>
              </a:buClr>
            </a:pPr>
            <a:r>
              <a:rPr lang="es-DO" sz="1067" kern="0" dirty="0">
                <a:solidFill>
                  <a:srgbClr val="000000"/>
                </a:solidFill>
                <a:latin typeface="Arial"/>
                <a:cs typeface="Arial"/>
                <a:sym typeface="Arial"/>
              </a:rPr>
              <a:t>República</a:t>
            </a:r>
          </a:p>
          <a:p>
            <a:pPr defTabSz="1219170">
              <a:buClr>
                <a:srgbClr val="000000"/>
              </a:buClr>
            </a:pPr>
            <a:r>
              <a:rPr lang="es-DO" sz="1067" kern="0" dirty="0">
                <a:solidFill>
                  <a:srgbClr val="000000"/>
                </a:solidFill>
                <a:latin typeface="Arial"/>
                <a:cs typeface="Arial"/>
                <a:sym typeface="Arial"/>
              </a:rPr>
              <a:t>Dominicana</a:t>
            </a:r>
          </a:p>
        </p:txBody>
      </p:sp>
      <p:sp>
        <p:nvSpPr>
          <p:cNvPr id="4" name="Google Shape;142;p25">
            <a:extLst>
              <a:ext uri="{FF2B5EF4-FFF2-40B4-BE49-F238E27FC236}">
                <a16:creationId xmlns:a16="http://schemas.microsoft.com/office/drawing/2014/main" id="{277FCC94-C83B-F3C4-41B8-BCC3B0EBF57A}"/>
              </a:ext>
            </a:extLst>
          </p:cNvPr>
          <p:cNvSpPr txBox="1"/>
          <p:nvPr/>
        </p:nvSpPr>
        <p:spPr>
          <a:xfrm>
            <a:off x="6344803" y="4288727"/>
            <a:ext cx="3089493" cy="1559668"/>
          </a:xfrm>
          <a:prstGeom prst="rect">
            <a:avLst/>
          </a:prstGeom>
          <a:noFill/>
          <a:ln>
            <a:noFill/>
          </a:ln>
        </p:spPr>
        <p:txBody>
          <a:bodyPr spcFirstLastPara="1" wrap="square" lIns="121900" tIns="60933" rIns="121900" bIns="60933" anchor="t" anchorCtr="0">
            <a:spAutoFit/>
          </a:bodyPr>
          <a:lstStyle/>
          <a:p>
            <a:pPr defTabSz="1219170">
              <a:buClr>
                <a:srgbClr val="000000"/>
              </a:buClr>
              <a:buSzPts val="1800"/>
            </a:pPr>
            <a:r>
              <a:rPr lang="es" sz="1867" b="1" kern="0" dirty="0">
                <a:solidFill>
                  <a:srgbClr val="FFFFFF"/>
                </a:solidFill>
                <a:latin typeface="Arial"/>
                <a:cs typeface="Arial"/>
                <a:sym typeface="Arial"/>
              </a:rPr>
              <a:t>Lic. Lohadis Ureña</a:t>
            </a:r>
          </a:p>
          <a:p>
            <a:pPr defTabSz="1219170">
              <a:buClr>
                <a:srgbClr val="000000"/>
              </a:buClr>
              <a:buSzPts val="1800"/>
            </a:pPr>
            <a:r>
              <a:rPr lang="es" sz="1867" kern="0" dirty="0">
                <a:solidFill>
                  <a:srgbClr val="FFFFFF"/>
                </a:solidFill>
                <a:latin typeface="Arial"/>
                <a:ea typeface="Arial"/>
                <a:cs typeface="Arial"/>
                <a:sym typeface="Arial"/>
              </a:rPr>
              <a:t>Directora de Estrategi</a:t>
            </a:r>
            <a:r>
              <a:rPr lang="es" sz="1867" kern="0" dirty="0">
                <a:solidFill>
                  <a:srgbClr val="FFFFFF"/>
                </a:solidFill>
                <a:latin typeface="Arial"/>
                <a:cs typeface="Arial"/>
                <a:sym typeface="Arial"/>
              </a:rPr>
              <a:t>a de Prevención de Drogas y Promación de la salud</a:t>
            </a:r>
          </a:p>
          <a:p>
            <a:pPr defTabSz="1219170">
              <a:buClr>
                <a:srgbClr val="000000"/>
              </a:buClr>
              <a:buSzPts val="1800"/>
            </a:pPr>
            <a:endParaRPr sz="1867" kern="0"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8FA4247-AF4B-C041-839B-5701B2E6EA50}"/>
              </a:ext>
            </a:extLst>
          </p:cNvPr>
          <p:cNvPicPr>
            <a:picLocks noChangeAspect="1"/>
          </p:cNvPicPr>
          <p:nvPr/>
        </p:nvPicPr>
        <p:blipFill>
          <a:blip r:embed="rId2"/>
          <a:stretch>
            <a:fillRect/>
          </a:stretch>
        </p:blipFill>
        <p:spPr>
          <a:xfrm>
            <a:off x="145749" y="3430654"/>
            <a:ext cx="4011124" cy="3008343"/>
          </a:xfrm>
          <a:prstGeom prst="rect">
            <a:avLst/>
          </a:prstGeom>
        </p:spPr>
      </p:pic>
      <p:pic>
        <p:nvPicPr>
          <p:cNvPr id="7" name="image32.png">
            <a:extLst>
              <a:ext uri="{FF2B5EF4-FFF2-40B4-BE49-F238E27FC236}">
                <a16:creationId xmlns:a16="http://schemas.microsoft.com/office/drawing/2014/main" id="{D04048AB-A63E-C402-A852-3273075D93BE}"/>
              </a:ext>
            </a:extLst>
          </p:cNvPr>
          <p:cNvPicPr/>
          <p:nvPr/>
        </p:nvPicPr>
        <p:blipFill>
          <a:blip r:embed="rId3"/>
          <a:srcRect/>
          <a:stretch>
            <a:fillRect/>
          </a:stretch>
        </p:blipFill>
        <p:spPr>
          <a:xfrm>
            <a:off x="145749" y="147626"/>
            <a:ext cx="4321585" cy="2880583"/>
          </a:xfrm>
          <a:prstGeom prst="rect">
            <a:avLst/>
          </a:prstGeom>
          <a:ln/>
        </p:spPr>
      </p:pic>
      <p:pic>
        <p:nvPicPr>
          <p:cNvPr id="8" name="image22.png">
            <a:extLst>
              <a:ext uri="{FF2B5EF4-FFF2-40B4-BE49-F238E27FC236}">
                <a16:creationId xmlns:a16="http://schemas.microsoft.com/office/drawing/2014/main" id="{0354F857-555F-1229-1086-002CD9FD434F}"/>
              </a:ext>
            </a:extLst>
          </p:cNvPr>
          <p:cNvPicPr/>
          <p:nvPr/>
        </p:nvPicPr>
        <p:blipFill>
          <a:blip r:embed="rId4"/>
          <a:srcRect/>
          <a:stretch>
            <a:fillRect/>
          </a:stretch>
        </p:blipFill>
        <p:spPr>
          <a:xfrm>
            <a:off x="4643580" y="227160"/>
            <a:ext cx="3721361" cy="2809747"/>
          </a:xfrm>
          <a:prstGeom prst="rect">
            <a:avLst/>
          </a:prstGeom>
          <a:ln/>
        </p:spPr>
      </p:pic>
      <p:pic>
        <p:nvPicPr>
          <p:cNvPr id="11" name="Imagen 10">
            <a:extLst>
              <a:ext uri="{FF2B5EF4-FFF2-40B4-BE49-F238E27FC236}">
                <a16:creationId xmlns:a16="http://schemas.microsoft.com/office/drawing/2014/main" id="{A2B92158-B9DD-D9D1-66CF-A935C9D32218}"/>
              </a:ext>
            </a:extLst>
          </p:cNvPr>
          <p:cNvPicPr>
            <a:picLocks noChangeAspect="1"/>
          </p:cNvPicPr>
          <p:nvPr/>
        </p:nvPicPr>
        <p:blipFill>
          <a:blip r:embed="rId5"/>
          <a:srcRect l="15397" t="3189" r="15729"/>
          <a:stretch/>
        </p:blipFill>
        <p:spPr>
          <a:xfrm>
            <a:off x="9176312" y="3342938"/>
            <a:ext cx="2936836" cy="3096059"/>
          </a:xfrm>
          <a:prstGeom prst="rect">
            <a:avLst/>
          </a:prstGeom>
        </p:spPr>
      </p:pic>
      <p:pic>
        <p:nvPicPr>
          <p:cNvPr id="13" name="Imagen 12">
            <a:extLst>
              <a:ext uri="{FF2B5EF4-FFF2-40B4-BE49-F238E27FC236}">
                <a16:creationId xmlns:a16="http://schemas.microsoft.com/office/drawing/2014/main" id="{459DD140-65BB-C2DE-D928-4ED7D662D417}"/>
              </a:ext>
            </a:extLst>
          </p:cNvPr>
          <p:cNvPicPr>
            <a:picLocks noChangeAspect="1"/>
          </p:cNvPicPr>
          <p:nvPr/>
        </p:nvPicPr>
        <p:blipFill>
          <a:blip r:embed="rId6"/>
          <a:srcRect l="15547" t="13175" r="3922"/>
          <a:stretch/>
        </p:blipFill>
        <p:spPr>
          <a:xfrm>
            <a:off x="8487785" y="218463"/>
            <a:ext cx="3474720" cy="2809747"/>
          </a:xfrm>
          <a:prstGeom prst="rect">
            <a:avLst/>
          </a:prstGeom>
        </p:spPr>
      </p:pic>
      <p:pic>
        <p:nvPicPr>
          <p:cNvPr id="18" name="Imagen 17">
            <a:extLst>
              <a:ext uri="{FF2B5EF4-FFF2-40B4-BE49-F238E27FC236}">
                <a16:creationId xmlns:a16="http://schemas.microsoft.com/office/drawing/2014/main" id="{E103CB71-0E75-CC9E-0ED0-9601FA3B6F5B}"/>
              </a:ext>
            </a:extLst>
          </p:cNvPr>
          <p:cNvPicPr>
            <a:picLocks noChangeAspect="1"/>
          </p:cNvPicPr>
          <p:nvPr/>
        </p:nvPicPr>
        <p:blipFill>
          <a:blip r:embed="rId7"/>
          <a:srcRect b="8190"/>
          <a:stretch/>
        </p:blipFill>
        <p:spPr>
          <a:xfrm>
            <a:off x="4194091" y="3134818"/>
            <a:ext cx="2310170" cy="3600013"/>
          </a:xfrm>
          <a:prstGeom prst="rect">
            <a:avLst/>
          </a:prstGeom>
        </p:spPr>
      </p:pic>
      <p:pic>
        <p:nvPicPr>
          <p:cNvPr id="20" name="Imagen 19">
            <a:extLst>
              <a:ext uri="{FF2B5EF4-FFF2-40B4-BE49-F238E27FC236}">
                <a16:creationId xmlns:a16="http://schemas.microsoft.com/office/drawing/2014/main" id="{3906C70C-A72F-759B-225A-F6B209CAF561}"/>
              </a:ext>
            </a:extLst>
          </p:cNvPr>
          <p:cNvPicPr>
            <a:picLocks noChangeAspect="1"/>
          </p:cNvPicPr>
          <p:nvPr/>
        </p:nvPicPr>
        <p:blipFill>
          <a:blip r:embed="rId8"/>
          <a:stretch>
            <a:fillRect/>
          </a:stretch>
        </p:blipFill>
        <p:spPr>
          <a:xfrm>
            <a:off x="6679264" y="3372277"/>
            <a:ext cx="2322045" cy="3096059"/>
          </a:xfrm>
          <a:prstGeom prst="rect">
            <a:avLst/>
          </a:prstGeom>
        </p:spPr>
      </p:pic>
    </p:spTree>
    <p:extLst>
      <p:ext uri="{BB962C8B-B14F-4D97-AF65-F5344CB8AC3E}">
        <p14:creationId xmlns:p14="http://schemas.microsoft.com/office/powerpoint/2010/main" val="318633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a:extLst>
            <a:ext uri="{FF2B5EF4-FFF2-40B4-BE49-F238E27FC236}">
              <a16:creationId xmlns:a16="http://schemas.microsoft.com/office/drawing/2014/main" id="{C4B84F75-2C25-E496-7523-FDE6F8F3FB51}"/>
            </a:ext>
          </a:extLst>
        </p:cNvPr>
        <p:cNvGrpSpPr/>
        <p:nvPr/>
      </p:nvGrpSpPr>
      <p:grpSpPr>
        <a:xfrm>
          <a:off x="0" y="0"/>
          <a:ext cx="0" cy="0"/>
          <a:chOff x="0" y="0"/>
          <a:chExt cx="0" cy="0"/>
        </a:xfrm>
      </p:grpSpPr>
      <p:sp>
        <p:nvSpPr>
          <p:cNvPr id="252" name="Google Shape;252;p31">
            <a:extLst>
              <a:ext uri="{FF2B5EF4-FFF2-40B4-BE49-F238E27FC236}">
                <a16:creationId xmlns:a16="http://schemas.microsoft.com/office/drawing/2014/main" id="{B64AA96A-F488-4F1C-86CC-FDA5AD18B075}"/>
              </a:ext>
            </a:extLst>
          </p:cNvPr>
          <p:cNvSpPr/>
          <p:nvPr/>
        </p:nvSpPr>
        <p:spPr>
          <a:xfrm>
            <a:off x="236" y="792"/>
            <a:ext cx="12192000" cy="16556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pic>
        <p:nvPicPr>
          <p:cNvPr id="257" name="Google Shape;257;p31">
            <a:extLst>
              <a:ext uri="{FF2B5EF4-FFF2-40B4-BE49-F238E27FC236}">
                <a16:creationId xmlns:a16="http://schemas.microsoft.com/office/drawing/2014/main" id="{0E934A77-9BC9-14E6-8FC5-00C8E3FF2E4C}"/>
              </a:ext>
            </a:extLst>
          </p:cNvPr>
          <p:cNvPicPr preferRelativeResize="0"/>
          <p:nvPr/>
        </p:nvPicPr>
        <p:blipFill rotWithShape="1">
          <a:blip r:embed="rId3">
            <a:alphaModFix/>
          </a:blip>
          <a:srcRect t="14288" r="20236"/>
          <a:stretch/>
        </p:blipFill>
        <p:spPr>
          <a:xfrm>
            <a:off x="8909223" y="6964"/>
            <a:ext cx="3282776" cy="3188217"/>
          </a:xfrm>
          <a:prstGeom prst="rect">
            <a:avLst/>
          </a:prstGeom>
          <a:noFill/>
          <a:ln>
            <a:noFill/>
          </a:ln>
        </p:spPr>
      </p:pic>
      <p:cxnSp>
        <p:nvCxnSpPr>
          <p:cNvPr id="258" name="Google Shape;258;p31">
            <a:extLst>
              <a:ext uri="{FF2B5EF4-FFF2-40B4-BE49-F238E27FC236}">
                <a16:creationId xmlns:a16="http://schemas.microsoft.com/office/drawing/2014/main" id="{F4B88301-CF84-D0A9-2CEE-7AF84624238E}"/>
              </a:ext>
            </a:extLst>
          </p:cNvPr>
          <p:cNvCxnSpPr/>
          <p:nvPr/>
        </p:nvCxnSpPr>
        <p:spPr>
          <a:xfrm>
            <a:off x="6088555" y="2380844"/>
            <a:ext cx="0" cy="3462400"/>
          </a:xfrm>
          <a:prstGeom prst="straightConnector1">
            <a:avLst/>
          </a:prstGeom>
          <a:noFill/>
          <a:ln w="19050" cap="flat" cmpd="sng">
            <a:solidFill>
              <a:srgbClr val="EF3F45"/>
            </a:solidFill>
            <a:prstDash val="solid"/>
            <a:miter lim="800000"/>
            <a:headEnd type="none" w="sm" len="sm"/>
            <a:tailEnd type="none" w="sm" len="sm"/>
          </a:ln>
        </p:spPr>
      </p:cxnSp>
      <p:sp>
        <p:nvSpPr>
          <p:cNvPr id="261" name="Google Shape;261;p31">
            <a:extLst>
              <a:ext uri="{FF2B5EF4-FFF2-40B4-BE49-F238E27FC236}">
                <a16:creationId xmlns:a16="http://schemas.microsoft.com/office/drawing/2014/main" id="{4DE17EA9-778A-675B-D6DB-AA2FBD83960B}"/>
              </a:ext>
            </a:extLst>
          </p:cNvPr>
          <p:cNvSpPr txBox="1"/>
          <p:nvPr/>
        </p:nvSpPr>
        <p:spPr>
          <a:xfrm>
            <a:off x="6152095" y="1725399"/>
            <a:ext cx="5911565" cy="4155713"/>
          </a:xfrm>
          <a:prstGeom prst="rect">
            <a:avLst/>
          </a:prstGeom>
          <a:noFill/>
          <a:ln>
            <a:noFill/>
          </a:ln>
        </p:spPr>
        <p:txBody>
          <a:bodyPr spcFirstLastPara="1" wrap="square" lIns="91433" tIns="45700" rIns="91433" bIns="45700" anchor="t" anchorCtr="0">
            <a:spAutoFit/>
          </a:bodyPr>
          <a:lstStyle/>
          <a:p>
            <a:pPr algn="ctr" defTabSz="1219170">
              <a:buClr>
                <a:srgbClr val="FF0000"/>
              </a:buClr>
              <a:buSzPts val="2400"/>
            </a:pPr>
            <a:r>
              <a:rPr lang="es-DO" sz="2133"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CHALLENGES</a:t>
            </a:r>
          </a:p>
          <a:p>
            <a:pPr algn="ctr" defTabSz="1219170">
              <a:buClr>
                <a:srgbClr val="FF0000"/>
              </a:buClr>
              <a:buSzPts val="2400"/>
            </a:pPr>
            <a:endParaRPr lang="e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28594" indent="-228594" algn="just" defTabSz="1219170">
              <a:buClr>
                <a:srgbClr val="FF0000"/>
              </a:buClr>
              <a:buSzPts val="2400"/>
              <a:buFont typeface="Arial" panose="020B0604020202020204" pitchFamily="34" charset="0"/>
              <a:buChar char="•"/>
            </a:pPr>
            <a:r>
              <a:rPr lang="es-DO"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Access to resources: </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Families can fce barriers to accessing essential services such as madical, education and psychological support, espacially in vulnerable communities.</a:t>
            </a:r>
          </a:p>
          <a:p>
            <a:pPr marL="228594" indent="-228594" algn="just" defTabSz="1219170">
              <a:buClr>
                <a:srgbClr val="FF0000"/>
              </a:buClr>
              <a:buSzPts val="2400"/>
              <a:buFont typeface="Arial" panose="020B0604020202020204" pitchFamily="34" charset="0"/>
              <a:buChar char="•"/>
            </a:pPr>
            <a:endPar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28594" indent="-228594" algn="just" defTabSz="1219170">
              <a:buClr>
                <a:srgbClr val="FF0000"/>
              </a:buClr>
              <a:buSzPts val="2400"/>
              <a:buFont typeface="Arial" panose="020B0604020202020204" pitchFamily="34" charset="0"/>
              <a:buChar char="•"/>
            </a:pPr>
            <a:r>
              <a:rPr lang="es-DO"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Financial Sustainability :  </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ongoing financial to implement and maintain supporting networking.</a:t>
            </a:r>
          </a:p>
          <a:p>
            <a:pPr marL="228594" indent="-228594" algn="just" defTabSz="1219170">
              <a:buClr>
                <a:srgbClr val="FF0000"/>
              </a:buClr>
              <a:buSzPts val="2400"/>
              <a:buFont typeface="Arial" panose="020B0604020202020204" pitchFamily="34" charset="0"/>
              <a:buChar char="•"/>
            </a:pPr>
            <a:endParaRPr lang="e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28594" indent="-228594" algn="just" defTabSz="1219170">
              <a:buClr>
                <a:srgbClr val="FF0000"/>
              </a:buClr>
              <a:buSzPts val="2400"/>
              <a:buFont typeface="Arial" panose="020B0604020202020204" pitchFamily="34" charset="0"/>
              <a:buChar char="•"/>
            </a:pPr>
            <a:r>
              <a:rPr lang="es-DO"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Inter Institutional Coordination: </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lack of articulation of organizations and services can hider the strategy’s implementation.</a:t>
            </a:r>
          </a:p>
          <a:p>
            <a:pPr algn="just" defTabSz="1219170">
              <a:buClr>
                <a:srgbClr val="FF0000"/>
              </a:buClr>
              <a:buSzPts val="2400"/>
            </a:pPr>
            <a:endParaRPr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64" name="Google Shape;264;p31">
            <a:extLst>
              <a:ext uri="{FF2B5EF4-FFF2-40B4-BE49-F238E27FC236}">
                <a16:creationId xmlns:a16="http://schemas.microsoft.com/office/drawing/2014/main" id="{C9F46AAE-C9C2-9533-99CE-EEE0D6EE1F3E}"/>
              </a:ext>
            </a:extLst>
          </p:cNvPr>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265" name="Google Shape;265;p31">
            <a:extLst>
              <a:ext uri="{FF2B5EF4-FFF2-40B4-BE49-F238E27FC236}">
                <a16:creationId xmlns:a16="http://schemas.microsoft.com/office/drawing/2014/main" id="{FAEBC871-9E85-0817-FA11-963BC552C6E8}"/>
              </a:ext>
            </a:extLst>
          </p:cNvPr>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266" name="Google Shape;266;p31">
            <a:extLst>
              <a:ext uri="{FF2B5EF4-FFF2-40B4-BE49-F238E27FC236}">
                <a16:creationId xmlns:a16="http://schemas.microsoft.com/office/drawing/2014/main" id="{945F4921-CFD7-8215-C3FA-91572BD47607}"/>
              </a:ext>
            </a:extLst>
          </p:cNvPr>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267" name="Google Shape;267;p31">
            <a:extLst>
              <a:ext uri="{FF2B5EF4-FFF2-40B4-BE49-F238E27FC236}">
                <a16:creationId xmlns:a16="http://schemas.microsoft.com/office/drawing/2014/main" id="{830B2E7D-0616-E224-51FF-A0AE79391B30}"/>
              </a:ext>
            </a:extLst>
          </p:cNvPr>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268" name="Google Shape;268;p31">
            <a:extLst>
              <a:ext uri="{FF2B5EF4-FFF2-40B4-BE49-F238E27FC236}">
                <a16:creationId xmlns:a16="http://schemas.microsoft.com/office/drawing/2014/main" id="{D722AA01-EF66-11BE-C0F5-1D81C5756DFC}"/>
              </a:ext>
            </a:extLst>
          </p:cNvPr>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269" name="Google Shape;269;p31" descr="Imagen que contiene firmar, viendo, frente, gente&#10;&#10;El contenido generado por IA puede ser incorrecto.">
            <a:extLst>
              <a:ext uri="{FF2B5EF4-FFF2-40B4-BE49-F238E27FC236}">
                <a16:creationId xmlns:a16="http://schemas.microsoft.com/office/drawing/2014/main" id="{FFE4F99F-25DE-0C8D-01ED-BBC46257D871}"/>
              </a:ext>
            </a:extLst>
          </p:cNvPr>
          <p:cNvPicPr preferRelativeResize="0"/>
          <p:nvPr/>
        </p:nvPicPr>
        <p:blipFill rotWithShape="1">
          <a:blip r:embed="rId9">
            <a:alphaModFix/>
          </a:blip>
          <a:srcRect/>
          <a:stretch/>
        </p:blipFill>
        <p:spPr>
          <a:xfrm>
            <a:off x="7883538" y="6157451"/>
            <a:ext cx="2221989" cy="708032"/>
          </a:xfrm>
          <a:prstGeom prst="rect">
            <a:avLst/>
          </a:prstGeom>
          <a:noFill/>
          <a:ln>
            <a:noFill/>
          </a:ln>
        </p:spPr>
      </p:pic>
      <p:pic>
        <p:nvPicPr>
          <p:cNvPr id="2" name="Picture 2" descr="Bandera de la República Dominicana Bandera nacional de la República  dominicana en la tela | Foto Premium">
            <a:extLst>
              <a:ext uri="{FF2B5EF4-FFF2-40B4-BE49-F238E27FC236}">
                <a16:creationId xmlns:a16="http://schemas.microsoft.com/office/drawing/2014/main" id="{2C4313BA-D452-C7E9-530F-1E7D6EE9F5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505" y="619159"/>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EC1C9D3-11B4-A11D-5DA2-D0285DB3F2A8}"/>
              </a:ext>
            </a:extLst>
          </p:cNvPr>
          <p:cNvSpPr txBox="1"/>
          <p:nvPr/>
        </p:nvSpPr>
        <p:spPr>
          <a:xfrm>
            <a:off x="1058782" y="623080"/>
            <a:ext cx="904415" cy="420756"/>
          </a:xfrm>
          <a:prstGeom prst="rect">
            <a:avLst/>
          </a:prstGeom>
          <a:noFill/>
        </p:spPr>
        <p:txBody>
          <a:bodyPr wrap="non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4" name="Marcador de texto 2">
            <a:extLst>
              <a:ext uri="{FF2B5EF4-FFF2-40B4-BE49-F238E27FC236}">
                <a16:creationId xmlns:a16="http://schemas.microsoft.com/office/drawing/2014/main" id="{50519C7E-7523-2CF5-CB39-266167C48575}"/>
              </a:ext>
            </a:extLst>
          </p:cNvPr>
          <p:cNvSpPr>
            <a:spLocks noGrp="1"/>
          </p:cNvSpPr>
          <p:nvPr>
            <p:ph type="body" idx="1"/>
          </p:nvPr>
        </p:nvSpPr>
        <p:spPr>
          <a:xfrm>
            <a:off x="-155837" y="1689300"/>
            <a:ext cx="6195741" cy="4598968"/>
          </a:xfrm>
        </p:spPr>
        <p:txBody>
          <a:bodyPr>
            <a:noAutofit/>
          </a:bodyPr>
          <a:lstStyle/>
          <a:p>
            <a:pPr marL="186262" indent="0" algn="ctr">
              <a:lnSpc>
                <a:spcPct val="100000"/>
              </a:lnSpc>
              <a:spcBef>
                <a:spcPts val="0"/>
              </a:spcBef>
              <a:buClr>
                <a:srgbClr val="FF0000"/>
              </a:buClr>
              <a:buSzPts val="2400"/>
              <a:buNone/>
            </a:pPr>
            <a:r>
              <a:rPr lang="es-DO" sz="2133"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RETOS </a:t>
            </a:r>
          </a:p>
          <a:p>
            <a:pPr marL="186262" indent="0" algn="ctr">
              <a:lnSpc>
                <a:spcPct val="100000"/>
              </a:lnSpc>
              <a:spcBef>
                <a:spcPts val="0"/>
              </a:spcBef>
              <a:buClr>
                <a:srgbClr val="FF0000"/>
              </a:buClr>
              <a:buSzPts val="2400"/>
              <a:buNone/>
            </a:pPr>
            <a:endPar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0000"/>
              </a:lnSpc>
              <a:spcBef>
                <a:spcPts val="0"/>
              </a:spcBef>
              <a:buClr>
                <a:srgbClr val="FF0000"/>
              </a:buClr>
              <a:buSzPts val="2400"/>
            </a:pPr>
            <a:r>
              <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Acceso a recursos: </a:t>
            </a:r>
            <a:r>
              <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Las familias pueden enfrentar barreras para acceder a servicios esenciales como atención médica, educación y apoyo psicológico, especialmente en comunidades vulnerables.</a:t>
            </a:r>
          </a:p>
          <a:p>
            <a:pPr algn="just">
              <a:lnSpc>
                <a:spcPct val="100000"/>
              </a:lnSpc>
              <a:spcBef>
                <a:spcPts val="0"/>
              </a:spcBef>
              <a:buClr>
                <a:srgbClr val="FF0000"/>
              </a:buClr>
              <a:buSzPts val="2400"/>
            </a:pPr>
            <a:endPar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0000"/>
              </a:lnSpc>
              <a:spcBef>
                <a:spcPts val="0"/>
              </a:spcBef>
              <a:buClr>
                <a:srgbClr val="FF0000"/>
              </a:buClr>
              <a:buSzPts val="2400"/>
            </a:pPr>
            <a:r>
              <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Sostenibilidad Financiera</a:t>
            </a:r>
            <a:r>
              <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La financiación continua para implementar y mantener las redes de apoyo puede ser un desafío.</a:t>
            </a:r>
          </a:p>
          <a:p>
            <a:pPr algn="just">
              <a:lnSpc>
                <a:spcPct val="100000"/>
              </a:lnSpc>
              <a:spcBef>
                <a:spcPts val="0"/>
              </a:spcBef>
              <a:buClr>
                <a:srgbClr val="FF0000"/>
              </a:buClr>
              <a:buSzPts val="2400"/>
            </a:pPr>
            <a:endPar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0000"/>
              </a:lnSpc>
              <a:spcBef>
                <a:spcPts val="0"/>
              </a:spcBef>
              <a:buClr>
                <a:srgbClr val="FF0000"/>
              </a:buClr>
              <a:buSzPts val="2400"/>
            </a:pPr>
            <a:r>
              <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Coordinación Interinstitucional</a:t>
            </a:r>
            <a:r>
              <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La falta de articulación de organismos y servicios puede obstaculizar la implementación de la estrategia.</a:t>
            </a:r>
          </a:p>
          <a:p>
            <a:pPr marL="186262" indent="0">
              <a:buNone/>
            </a:pPr>
            <a:endParaRPr lang="es-DO" sz="16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33620043-BE8A-CD4A-B0F9-59C43DCBB322}"/>
              </a:ext>
            </a:extLst>
          </p:cNvPr>
          <p:cNvSpPr txBox="1"/>
          <p:nvPr/>
        </p:nvSpPr>
        <p:spPr>
          <a:xfrm>
            <a:off x="2938966" y="25539"/>
            <a:ext cx="6168768" cy="2044855"/>
          </a:xfrm>
          <a:prstGeom prst="rect">
            <a:avLst/>
          </a:prstGeom>
          <a:noFill/>
        </p:spPr>
        <p:txBody>
          <a:bodyPr wrap="square" rtlCol="0">
            <a:spAutoFit/>
          </a:bodyPr>
          <a:lstStyle/>
          <a:p>
            <a:pPr algn="ctr" defTabSz="1219170">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spcAft>
                <a:spcPts val="1067"/>
              </a:spcAft>
              <a:buClr>
                <a:srgbClr val="000000"/>
              </a:buClr>
              <a:tabLst>
                <a:tab pos="4079985" algn="ctr"/>
                <a:tab pos="8159969" algn="r"/>
              </a:tabLst>
            </a:pPr>
            <a:r>
              <a:rPr lang="es-ES" sz="1800" b="1" kern="0" dirty="0" err="1">
                <a:solidFill>
                  <a:schemeClr val="bg1"/>
                </a:solidFill>
                <a:latin typeface="Calibri" panose="020F0502020204030204" pitchFamily="34" charset="0"/>
                <a:ea typeface="Calibri" panose="020F0502020204030204" pitchFamily="34" charset="0"/>
                <a:cs typeface="Arial"/>
                <a:sym typeface="Arial"/>
              </a:rPr>
              <a:t>Territorialization’s</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r>
              <a:rPr lang="es-ES" sz="1800" b="1" kern="0" dirty="0" err="1">
                <a:solidFill>
                  <a:schemeClr val="bg1"/>
                </a:solidFill>
                <a:latin typeface="Calibri" panose="020F0502020204030204" pitchFamily="34" charset="0"/>
                <a:ea typeface="Calibri" panose="020F0502020204030204" pitchFamily="34" charset="0"/>
                <a:cs typeface="Arial"/>
                <a:sym typeface="Arial"/>
              </a:rPr>
              <a:t>Strategy</a:t>
            </a:r>
            <a:r>
              <a:rPr lang="es-ES" sz="1800" b="1" kern="0" dirty="0">
                <a:solidFill>
                  <a:schemeClr val="bg1"/>
                </a:solidFill>
                <a:latin typeface="Calibri" panose="020F0502020204030204" pitchFamily="34" charset="0"/>
                <a:ea typeface="Calibri" panose="020F0502020204030204" pitchFamily="34" charset="0"/>
                <a:cs typeface="Arial"/>
                <a:sym typeface="Arial"/>
              </a:rPr>
              <a:t> in </a:t>
            </a:r>
            <a:r>
              <a:rPr lang="es-ES" sz="1800" b="1" kern="0" dirty="0" err="1">
                <a:solidFill>
                  <a:schemeClr val="bg1"/>
                </a:solidFill>
                <a:latin typeface="Calibri" panose="020F0502020204030204" pitchFamily="34" charset="0"/>
                <a:ea typeface="Calibri" panose="020F0502020204030204" pitchFamily="34" charset="0"/>
                <a:cs typeface="Arial"/>
                <a:sym typeface="Arial"/>
              </a:rPr>
              <a:t>Dominican</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r>
              <a:rPr lang="es-ES" sz="1800" b="1" kern="0" dirty="0" err="1">
                <a:solidFill>
                  <a:schemeClr val="bg1"/>
                </a:solidFill>
                <a:latin typeface="Calibri" panose="020F0502020204030204" pitchFamily="34" charset="0"/>
                <a:ea typeface="Calibri" panose="020F0502020204030204" pitchFamily="34" charset="0"/>
                <a:cs typeface="Arial"/>
                <a:sym typeface="Arial"/>
              </a:rPr>
              <a:t>Republic</a:t>
            </a:r>
            <a:endParaRPr lang="es-DO" sz="18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¨ALAS DE TRANSFORMACIÓN¨ - “</a:t>
            </a:r>
            <a:r>
              <a:rPr lang="pt-BR" sz="1800" dirty="0">
                <a:solidFill>
                  <a:schemeClr val="bg1"/>
                </a:solidFill>
              </a:rPr>
              <a:t>Wings </a:t>
            </a:r>
            <a:r>
              <a:rPr lang="pt-BR" sz="1800" dirty="0" err="1">
                <a:solidFill>
                  <a:schemeClr val="bg1"/>
                </a:solidFill>
              </a:rPr>
              <a:t>of</a:t>
            </a:r>
            <a:r>
              <a:rPr lang="pt-BR" sz="1800" dirty="0">
                <a:solidFill>
                  <a:schemeClr val="bg1"/>
                </a:solidFill>
              </a:rPr>
              <a:t> </a:t>
            </a:r>
            <a:r>
              <a:rPr lang="pt-BR" sz="1800" dirty="0" err="1">
                <a:solidFill>
                  <a:schemeClr val="bg1"/>
                </a:solidFill>
              </a:rPr>
              <a:t>Transformation</a:t>
            </a:r>
            <a:r>
              <a:rPr lang="pt-BR" sz="1800" dirty="0">
                <a:solidFill>
                  <a:schemeClr val="bg1"/>
                </a:solidFill>
              </a:rPr>
              <a:t>”</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p>
          <a:p>
            <a:pPr algn="ctr" defTabSz="1219170">
              <a:lnSpc>
                <a:spcPct val="107000"/>
              </a:lnSpc>
              <a:spcAft>
                <a:spcPts val="1067"/>
              </a:spcAft>
              <a:buClr>
                <a:srgbClr val="000000"/>
              </a:buClr>
              <a:tabLst>
                <a:tab pos="4079985" algn="ctr"/>
                <a:tab pos="8159969" algn="r"/>
              </a:tabLst>
            </a:pPr>
            <a:r>
              <a:rPr lang="es-ES" sz="1600" b="1" kern="0" dirty="0">
                <a:solidFill>
                  <a:schemeClr val="bg1"/>
                </a:solidFill>
                <a:latin typeface="Calibri" panose="020F0502020204030204" pitchFamily="34" charset="0"/>
                <a:ea typeface="Calibri" panose="020F0502020204030204" pitchFamily="34" charset="0"/>
                <a:cs typeface="Arial"/>
                <a:sym typeface="Arial"/>
              </a:rPr>
              <a:t>(COPOLAD III, acción 2.4)</a:t>
            </a:r>
            <a:endParaRPr lang="es-DO" sz="16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lnSpc>
                <a:spcPct val="107000"/>
              </a:lnSpc>
              <a:spcAft>
                <a:spcPts val="1067"/>
              </a:spcAft>
              <a:buClr>
                <a:srgbClr val="000000"/>
              </a:buClr>
              <a:tabLst>
                <a:tab pos="4079985" algn="ctr"/>
                <a:tab pos="8159969" algn="r"/>
              </a:tabLst>
            </a:pPr>
            <a:endParaRPr lang="es-DO" sz="1867" kern="0" dirty="0">
              <a:solidFill>
                <a:srgbClr val="FFFFFF"/>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10834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31"/>
          <p:cNvSpPr/>
          <p:nvPr/>
        </p:nvSpPr>
        <p:spPr>
          <a:xfrm>
            <a:off x="236" y="792"/>
            <a:ext cx="12192000" cy="16556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pic>
        <p:nvPicPr>
          <p:cNvPr id="257" name="Google Shape;257;p31"/>
          <p:cNvPicPr preferRelativeResize="0"/>
          <p:nvPr/>
        </p:nvPicPr>
        <p:blipFill rotWithShape="1">
          <a:blip r:embed="rId3">
            <a:alphaModFix/>
          </a:blip>
          <a:srcRect t="14288" r="20236"/>
          <a:stretch/>
        </p:blipFill>
        <p:spPr>
          <a:xfrm>
            <a:off x="8909223" y="6964"/>
            <a:ext cx="3282776" cy="3188217"/>
          </a:xfrm>
          <a:prstGeom prst="rect">
            <a:avLst/>
          </a:prstGeom>
          <a:noFill/>
          <a:ln>
            <a:noFill/>
          </a:ln>
        </p:spPr>
      </p:pic>
      <p:cxnSp>
        <p:nvCxnSpPr>
          <p:cNvPr id="258" name="Google Shape;258;p31"/>
          <p:cNvCxnSpPr/>
          <p:nvPr/>
        </p:nvCxnSpPr>
        <p:spPr>
          <a:xfrm>
            <a:off x="6088555" y="2380844"/>
            <a:ext cx="0" cy="3462400"/>
          </a:xfrm>
          <a:prstGeom prst="straightConnector1">
            <a:avLst/>
          </a:prstGeom>
          <a:noFill/>
          <a:ln w="19050" cap="flat" cmpd="sng">
            <a:solidFill>
              <a:srgbClr val="EF3F45"/>
            </a:solidFill>
            <a:prstDash val="solid"/>
            <a:miter lim="800000"/>
            <a:headEnd type="none" w="sm" len="sm"/>
            <a:tailEnd type="none" w="sm" len="sm"/>
          </a:ln>
        </p:spPr>
      </p:cxnSp>
      <p:sp>
        <p:nvSpPr>
          <p:cNvPr id="261" name="Google Shape;261;p31"/>
          <p:cNvSpPr txBox="1"/>
          <p:nvPr/>
        </p:nvSpPr>
        <p:spPr>
          <a:xfrm>
            <a:off x="6152095" y="1725399"/>
            <a:ext cx="5911565" cy="4443035"/>
          </a:xfrm>
          <a:prstGeom prst="rect">
            <a:avLst/>
          </a:prstGeom>
          <a:noFill/>
          <a:ln>
            <a:noFill/>
          </a:ln>
        </p:spPr>
        <p:txBody>
          <a:bodyPr spcFirstLastPara="1" wrap="square" lIns="91433" tIns="45700" rIns="91433" bIns="45700" anchor="t" anchorCtr="0">
            <a:spAutoFit/>
          </a:bodyPr>
          <a:lstStyle/>
          <a:p>
            <a:pPr algn="ctr" defTabSz="1219170">
              <a:buClr>
                <a:srgbClr val="FF0000"/>
              </a:buClr>
              <a:buSzPts val="2400"/>
            </a:pPr>
            <a:r>
              <a:rPr lang="es" sz="2133"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OPORTUNIDADES -</a:t>
            </a:r>
          </a:p>
          <a:p>
            <a:pPr algn="just" defTabSz="1219170">
              <a:buClr>
                <a:srgbClr val="FF0000"/>
              </a:buClr>
              <a:buSzPts val="2400"/>
            </a:pPr>
            <a:endParaRPr lang="e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28594" indent="-228594" algn="just" defTabSz="1219170">
              <a:buClr>
                <a:srgbClr val="FF0000"/>
              </a:buClr>
              <a:buSzPts val="2400"/>
              <a:buFont typeface="Arial" panose="020B0604020202020204" pitchFamily="34" charset="0"/>
              <a:buChar char="•"/>
            </a:pPr>
            <a:r>
              <a:rPr lang="es-DO"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Oportunidades de Colaboración:  </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La estrategia puede facilitar la colaboración entre diversas organizaciones, incluyendo </a:t>
            </a:r>
            <a:r>
              <a:rPr lang="es-DO" sz="1867"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ONGs</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instituciones educativas y servicios de salud.</a:t>
            </a:r>
          </a:p>
          <a:p>
            <a:pPr marL="228594" indent="-228594" algn="just" defTabSz="1219170">
              <a:buClr>
                <a:srgbClr val="FF0000"/>
              </a:buClr>
              <a:buSzPts val="2400"/>
              <a:buFont typeface="Arial" panose="020B0604020202020204" pitchFamily="34" charset="0"/>
              <a:buChar char="•"/>
            </a:pPr>
            <a:endPar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28594" indent="-228594" algn="just" defTabSz="1219170">
              <a:buClr>
                <a:srgbClr val="FF0000"/>
              </a:buClr>
              <a:buSzPts val="2400"/>
              <a:buFont typeface="Arial" panose="020B0604020202020204" pitchFamily="34" charset="0"/>
              <a:buChar char="•"/>
            </a:pPr>
            <a:r>
              <a:rPr lang="es-DO"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Establecimiento de políticas públicas:  </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Lograr la integración de la estrategia en los presupuestos institucionales</a:t>
            </a:r>
          </a:p>
          <a:p>
            <a:pPr marL="228594" indent="-228594" algn="just" defTabSz="1219170">
              <a:buClr>
                <a:srgbClr val="FF0000"/>
              </a:buClr>
              <a:buSzPts val="2400"/>
              <a:buFont typeface="Arial" panose="020B0604020202020204" pitchFamily="34" charset="0"/>
              <a:buChar char="•"/>
            </a:pPr>
            <a:endParaRPr lang="e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28594" indent="-228594" algn="just" defTabSz="1219170">
              <a:buClr>
                <a:srgbClr val="FF0000"/>
              </a:buClr>
              <a:buSzPts val="2400"/>
              <a:buFont typeface="Arial" panose="020B0604020202020204" pitchFamily="34" charset="0"/>
              <a:buChar char="•"/>
            </a:pPr>
            <a:r>
              <a:rPr lang="es-DO"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Fortalecimiento de Redes Comunitarias:  </a:t>
            </a:r>
            <a:r>
              <a:rPr lang="es-DO"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Crear mecanismos que faciliten la conexión de la estrategia con las redes de apoyo local.</a:t>
            </a:r>
          </a:p>
          <a:p>
            <a:pPr algn="just" defTabSz="1219170">
              <a:buClr>
                <a:srgbClr val="FF0000"/>
              </a:buClr>
              <a:buSzPts val="2400"/>
            </a:pPr>
            <a:endParaRPr sz="1867"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64" name="Google Shape;264;p31"/>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265" name="Google Shape;265;p31"/>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266" name="Google Shape;266;p31"/>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267" name="Google Shape;267;p31"/>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268" name="Google Shape;268;p31"/>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269" name="Google Shape;269;p31" descr="Imagen que contiene firmar, viendo, frente, gente&#10;&#10;El contenido generado por IA puede ser incorrecto."/>
          <p:cNvPicPr preferRelativeResize="0"/>
          <p:nvPr/>
        </p:nvPicPr>
        <p:blipFill rotWithShape="1">
          <a:blip r:embed="rId9">
            <a:alphaModFix/>
          </a:blip>
          <a:srcRect/>
          <a:stretch/>
        </p:blipFill>
        <p:spPr>
          <a:xfrm>
            <a:off x="7883538" y="6157451"/>
            <a:ext cx="2221989" cy="708032"/>
          </a:xfrm>
          <a:prstGeom prst="rect">
            <a:avLst/>
          </a:prstGeom>
          <a:noFill/>
          <a:ln>
            <a:noFill/>
          </a:ln>
        </p:spPr>
      </p:pic>
      <p:pic>
        <p:nvPicPr>
          <p:cNvPr id="2" name="Picture 2" descr="Bandera de la República Dominicana Bandera nacional de la República  dominicana en la tela | Foto Premium">
            <a:extLst>
              <a:ext uri="{FF2B5EF4-FFF2-40B4-BE49-F238E27FC236}">
                <a16:creationId xmlns:a16="http://schemas.microsoft.com/office/drawing/2014/main" id="{7F2756CD-CE18-A53F-3F7B-657DBE0E06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505" y="619159"/>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1B52D39-2876-7607-A723-8E7D2AF2E570}"/>
              </a:ext>
            </a:extLst>
          </p:cNvPr>
          <p:cNvSpPr txBox="1"/>
          <p:nvPr/>
        </p:nvSpPr>
        <p:spPr>
          <a:xfrm>
            <a:off x="1058782" y="623080"/>
            <a:ext cx="904415" cy="420756"/>
          </a:xfrm>
          <a:prstGeom prst="rect">
            <a:avLst/>
          </a:prstGeom>
          <a:noFill/>
        </p:spPr>
        <p:txBody>
          <a:bodyPr wrap="non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4" name="Marcador de texto 2">
            <a:extLst>
              <a:ext uri="{FF2B5EF4-FFF2-40B4-BE49-F238E27FC236}">
                <a16:creationId xmlns:a16="http://schemas.microsoft.com/office/drawing/2014/main" id="{8BF465D5-2FF9-2724-F6EA-C1164B79B7D2}"/>
              </a:ext>
            </a:extLst>
          </p:cNvPr>
          <p:cNvSpPr>
            <a:spLocks noGrp="1"/>
          </p:cNvSpPr>
          <p:nvPr>
            <p:ph type="body" idx="1"/>
          </p:nvPr>
        </p:nvSpPr>
        <p:spPr>
          <a:xfrm>
            <a:off x="-155837" y="1689300"/>
            <a:ext cx="6195741" cy="4598968"/>
          </a:xfrm>
        </p:spPr>
        <p:txBody>
          <a:bodyPr>
            <a:noAutofit/>
          </a:bodyPr>
          <a:lstStyle/>
          <a:p>
            <a:pPr marL="186262" indent="0" algn="ctr">
              <a:lnSpc>
                <a:spcPct val="100000"/>
              </a:lnSpc>
              <a:spcBef>
                <a:spcPts val="0"/>
              </a:spcBef>
              <a:buClr>
                <a:srgbClr val="FF0000"/>
              </a:buClr>
              <a:buSzPts val="2400"/>
              <a:buNone/>
            </a:pPr>
            <a:r>
              <a:rPr lang="es" sz="2133"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OPPORTUNITIES</a:t>
            </a:r>
          </a:p>
          <a:p>
            <a:pPr marL="186262" indent="0" algn="ctr">
              <a:lnSpc>
                <a:spcPct val="100000"/>
              </a:lnSpc>
              <a:spcBef>
                <a:spcPts val="0"/>
              </a:spcBef>
              <a:buClr>
                <a:srgbClr val="FF0000"/>
              </a:buClr>
              <a:buSzPts val="2400"/>
              <a:buNone/>
            </a:pPr>
            <a:endPar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186262" indent="0" algn="ctr">
              <a:lnSpc>
                <a:spcPct val="100000"/>
              </a:lnSpc>
              <a:spcBef>
                <a:spcPts val="0"/>
              </a:spcBef>
              <a:buClr>
                <a:srgbClr val="FF0000"/>
              </a:buClr>
              <a:buSzPts val="2400"/>
              <a:buNone/>
            </a:pPr>
            <a:endPar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0000"/>
              </a:lnSpc>
              <a:spcBef>
                <a:spcPts val="0"/>
              </a:spcBef>
              <a:buClr>
                <a:srgbClr val="FF0000"/>
              </a:buClr>
              <a:buSzPts val="2400"/>
            </a:pPr>
            <a:r>
              <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Collaboration Opportunities: </a:t>
            </a:r>
            <a:r>
              <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The Strategy can facilitate the collaboration between .</a:t>
            </a:r>
          </a:p>
          <a:p>
            <a:pPr algn="just">
              <a:lnSpc>
                <a:spcPct val="100000"/>
              </a:lnSpc>
              <a:spcBef>
                <a:spcPts val="0"/>
              </a:spcBef>
              <a:buClr>
                <a:srgbClr val="FF0000"/>
              </a:buClr>
              <a:buSzPts val="2400"/>
            </a:pPr>
            <a:endPar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0000"/>
              </a:lnSpc>
              <a:spcBef>
                <a:spcPts val="0"/>
              </a:spcBef>
              <a:buClr>
                <a:srgbClr val="FF0000"/>
              </a:buClr>
              <a:buSzPts val="2400"/>
            </a:pPr>
            <a:r>
              <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Public Policies:</a:t>
            </a:r>
            <a:r>
              <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Achieve the integration of the strategy in the institutionbal budgets.</a:t>
            </a:r>
          </a:p>
          <a:p>
            <a:pPr algn="just">
              <a:lnSpc>
                <a:spcPct val="100000"/>
              </a:lnSpc>
              <a:spcBef>
                <a:spcPts val="0"/>
              </a:spcBef>
              <a:buClr>
                <a:srgbClr val="FF0000"/>
              </a:buClr>
              <a:buSzPts val="2400"/>
            </a:pPr>
            <a:endPar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0000"/>
              </a:lnSpc>
              <a:spcBef>
                <a:spcPts val="0"/>
              </a:spcBef>
              <a:buClr>
                <a:srgbClr val="FF0000"/>
              </a:buClr>
              <a:buSzPts val="2400"/>
            </a:pPr>
            <a:r>
              <a:rPr lang="es-DO" sz="1867" b="1"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Strengthening of Community networks</a:t>
            </a:r>
            <a:r>
              <a:rPr lang="es-DO" sz="1867"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Create mechanism that facilitate the connection of the strategy with the local support networks</a:t>
            </a:r>
          </a:p>
          <a:p>
            <a:pPr marL="186262" indent="0">
              <a:buNone/>
            </a:pPr>
            <a:endParaRPr lang="es-DO" sz="16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0D2EE3AB-199F-5EF1-49B3-801AAC683B56}"/>
              </a:ext>
            </a:extLst>
          </p:cNvPr>
          <p:cNvSpPr txBox="1"/>
          <p:nvPr/>
        </p:nvSpPr>
        <p:spPr>
          <a:xfrm>
            <a:off x="2628264" y="15599"/>
            <a:ext cx="6168768" cy="2044855"/>
          </a:xfrm>
          <a:prstGeom prst="rect">
            <a:avLst/>
          </a:prstGeom>
          <a:noFill/>
        </p:spPr>
        <p:txBody>
          <a:bodyPr wrap="square" rtlCol="0">
            <a:spAutoFit/>
          </a:bodyPr>
          <a:lstStyle/>
          <a:p>
            <a:pPr algn="ctr" defTabSz="1219170">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spcAft>
                <a:spcPts val="1067"/>
              </a:spcAft>
              <a:buClr>
                <a:srgbClr val="000000"/>
              </a:buClr>
              <a:tabLst>
                <a:tab pos="4079985" algn="ctr"/>
                <a:tab pos="8159969" algn="r"/>
              </a:tabLst>
            </a:pPr>
            <a:r>
              <a:rPr lang="es-ES" sz="1800" b="1" kern="0" dirty="0" err="1">
                <a:solidFill>
                  <a:schemeClr val="bg1"/>
                </a:solidFill>
                <a:latin typeface="Calibri" panose="020F0502020204030204" pitchFamily="34" charset="0"/>
                <a:ea typeface="Calibri" panose="020F0502020204030204" pitchFamily="34" charset="0"/>
                <a:cs typeface="Arial"/>
                <a:sym typeface="Arial"/>
              </a:rPr>
              <a:t>Territorialization’s</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r>
              <a:rPr lang="es-ES" sz="1800" b="1" kern="0" dirty="0" err="1">
                <a:solidFill>
                  <a:schemeClr val="bg1"/>
                </a:solidFill>
                <a:latin typeface="Calibri" panose="020F0502020204030204" pitchFamily="34" charset="0"/>
                <a:ea typeface="Calibri" panose="020F0502020204030204" pitchFamily="34" charset="0"/>
                <a:cs typeface="Arial"/>
                <a:sym typeface="Arial"/>
              </a:rPr>
              <a:t>Strategy</a:t>
            </a:r>
            <a:r>
              <a:rPr lang="es-ES" sz="1800" b="1" kern="0" dirty="0">
                <a:solidFill>
                  <a:schemeClr val="bg1"/>
                </a:solidFill>
                <a:latin typeface="Calibri" panose="020F0502020204030204" pitchFamily="34" charset="0"/>
                <a:ea typeface="Calibri" panose="020F0502020204030204" pitchFamily="34" charset="0"/>
                <a:cs typeface="Arial"/>
                <a:sym typeface="Arial"/>
              </a:rPr>
              <a:t> in </a:t>
            </a:r>
            <a:r>
              <a:rPr lang="es-ES" sz="1800" b="1" kern="0" dirty="0" err="1">
                <a:solidFill>
                  <a:schemeClr val="bg1"/>
                </a:solidFill>
                <a:latin typeface="Calibri" panose="020F0502020204030204" pitchFamily="34" charset="0"/>
                <a:ea typeface="Calibri" panose="020F0502020204030204" pitchFamily="34" charset="0"/>
                <a:cs typeface="Arial"/>
                <a:sym typeface="Arial"/>
              </a:rPr>
              <a:t>Dominican</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r>
              <a:rPr lang="es-ES" sz="1800" b="1" kern="0" dirty="0" err="1">
                <a:solidFill>
                  <a:schemeClr val="bg1"/>
                </a:solidFill>
                <a:latin typeface="Calibri" panose="020F0502020204030204" pitchFamily="34" charset="0"/>
                <a:ea typeface="Calibri" panose="020F0502020204030204" pitchFamily="34" charset="0"/>
                <a:cs typeface="Arial"/>
                <a:sym typeface="Arial"/>
              </a:rPr>
              <a:t>Republic</a:t>
            </a:r>
            <a:endParaRPr lang="es-DO" sz="18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¨ALAS DE TRANSFORMACIÓN¨ - “</a:t>
            </a:r>
            <a:r>
              <a:rPr lang="pt-BR" sz="1800" dirty="0">
                <a:solidFill>
                  <a:schemeClr val="bg1"/>
                </a:solidFill>
              </a:rPr>
              <a:t>Wings </a:t>
            </a:r>
            <a:r>
              <a:rPr lang="pt-BR" sz="1800" dirty="0" err="1">
                <a:solidFill>
                  <a:schemeClr val="bg1"/>
                </a:solidFill>
              </a:rPr>
              <a:t>of</a:t>
            </a:r>
            <a:r>
              <a:rPr lang="pt-BR" sz="1800" dirty="0">
                <a:solidFill>
                  <a:schemeClr val="bg1"/>
                </a:solidFill>
              </a:rPr>
              <a:t> </a:t>
            </a:r>
            <a:r>
              <a:rPr lang="pt-BR" sz="1800" dirty="0" err="1">
                <a:solidFill>
                  <a:schemeClr val="bg1"/>
                </a:solidFill>
              </a:rPr>
              <a:t>Transformation</a:t>
            </a:r>
            <a:r>
              <a:rPr lang="pt-BR" sz="1800" dirty="0">
                <a:solidFill>
                  <a:schemeClr val="bg1"/>
                </a:solidFill>
              </a:rPr>
              <a:t>”</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p>
          <a:p>
            <a:pPr algn="ctr" defTabSz="1219170">
              <a:lnSpc>
                <a:spcPct val="107000"/>
              </a:lnSpc>
              <a:spcAft>
                <a:spcPts val="1067"/>
              </a:spcAft>
              <a:buClr>
                <a:srgbClr val="000000"/>
              </a:buClr>
              <a:tabLst>
                <a:tab pos="4079985" algn="ctr"/>
                <a:tab pos="8159969" algn="r"/>
              </a:tabLst>
            </a:pPr>
            <a:r>
              <a:rPr lang="es-ES" sz="1600" b="1" kern="0" dirty="0">
                <a:solidFill>
                  <a:schemeClr val="bg1"/>
                </a:solidFill>
                <a:latin typeface="Calibri" panose="020F0502020204030204" pitchFamily="34" charset="0"/>
                <a:ea typeface="Calibri" panose="020F0502020204030204" pitchFamily="34" charset="0"/>
                <a:cs typeface="Arial"/>
                <a:sym typeface="Arial"/>
              </a:rPr>
              <a:t>(COPOLAD III, acción 2.4)</a:t>
            </a:r>
            <a:endParaRPr lang="es-DO" sz="16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lnSpc>
                <a:spcPct val="107000"/>
              </a:lnSpc>
              <a:spcAft>
                <a:spcPts val="1067"/>
              </a:spcAft>
              <a:buClr>
                <a:srgbClr val="000000"/>
              </a:buClr>
              <a:tabLst>
                <a:tab pos="4079985" algn="ctr"/>
                <a:tab pos="8159969" algn="r"/>
              </a:tabLst>
            </a:pPr>
            <a:endParaRPr lang="es-DO" sz="1867" kern="0" dirty="0">
              <a:solidFill>
                <a:srgbClr val="FFFFFF"/>
              </a:solidFill>
              <a:latin typeface="Calibri" panose="020F0502020204030204" pitchFamily="34" charset="0"/>
              <a:ea typeface="Calibri" panose="020F0502020204030204" pitchFamily="34" charset="0"/>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6B64A68C-8851-04AE-29B3-49463705AF21}"/>
            </a:ext>
          </a:extLst>
        </p:cNvPr>
        <p:cNvGrpSpPr/>
        <p:nvPr/>
      </p:nvGrpSpPr>
      <p:grpSpPr>
        <a:xfrm>
          <a:off x="0" y="0"/>
          <a:ext cx="0" cy="0"/>
          <a:chOff x="0" y="0"/>
          <a:chExt cx="0" cy="0"/>
        </a:xfrm>
      </p:grpSpPr>
      <p:sp>
        <p:nvSpPr>
          <p:cNvPr id="172" name="Google Shape;172;p27">
            <a:extLst>
              <a:ext uri="{FF2B5EF4-FFF2-40B4-BE49-F238E27FC236}">
                <a16:creationId xmlns:a16="http://schemas.microsoft.com/office/drawing/2014/main" id="{757791DB-CC0F-F83A-1F7F-242D8104B15C}"/>
              </a:ext>
            </a:extLst>
          </p:cNvPr>
          <p:cNvSpPr/>
          <p:nvPr/>
        </p:nvSpPr>
        <p:spPr>
          <a:xfrm>
            <a:off x="6445405" y="-11053"/>
            <a:ext cx="5746671" cy="56580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cxnSp>
        <p:nvCxnSpPr>
          <p:cNvPr id="174" name="Google Shape;174;p27">
            <a:extLst>
              <a:ext uri="{FF2B5EF4-FFF2-40B4-BE49-F238E27FC236}">
                <a16:creationId xmlns:a16="http://schemas.microsoft.com/office/drawing/2014/main" id="{9C46F716-0154-5D00-BB08-917067A354D5}"/>
              </a:ext>
            </a:extLst>
          </p:cNvPr>
          <p:cNvCxnSpPr/>
          <p:nvPr/>
        </p:nvCxnSpPr>
        <p:spPr>
          <a:xfrm>
            <a:off x="813833" y="1779373"/>
            <a:ext cx="0" cy="3462400"/>
          </a:xfrm>
          <a:prstGeom prst="straightConnector1">
            <a:avLst/>
          </a:prstGeom>
          <a:noFill/>
          <a:ln w="19050" cap="flat" cmpd="sng">
            <a:solidFill>
              <a:srgbClr val="EF3F45"/>
            </a:solidFill>
            <a:prstDash val="solid"/>
            <a:miter lim="800000"/>
            <a:headEnd type="none" w="sm" len="sm"/>
            <a:tailEnd type="none" w="sm" len="sm"/>
          </a:ln>
        </p:spPr>
      </p:cxnSp>
      <p:sp>
        <p:nvSpPr>
          <p:cNvPr id="175" name="Google Shape;175;p27">
            <a:extLst>
              <a:ext uri="{FF2B5EF4-FFF2-40B4-BE49-F238E27FC236}">
                <a16:creationId xmlns:a16="http://schemas.microsoft.com/office/drawing/2014/main" id="{157A90D0-255E-36D9-9EF9-61511468F4DB}"/>
              </a:ext>
            </a:extLst>
          </p:cNvPr>
          <p:cNvSpPr txBox="1"/>
          <p:nvPr/>
        </p:nvSpPr>
        <p:spPr>
          <a:xfrm>
            <a:off x="4879483"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COPOLAD III es un consorcio formado por: </a:t>
            </a:r>
            <a:endParaRPr sz="1067" kern="0">
              <a:solidFill>
                <a:srgbClr val="595959"/>
              </a:solidFill>
              <a:latin typeface="Arial"/>
              <a:cs typeface="Arial"/>
              <a:sym typeface="Arial"/>
            </a:endParaRPr>
          </a:p>
        </p:txBody>
      </p:sp>
      <p:sp>
        <p:nvSpPr>
          <p:cNvPr id="176" name="Google Shape;176;p27">
            <a:extLst>
              <a:ext uri="{FF2B5EF4-FFF2-40B4-BE49-F238E27FC236}">
                <a16:creationId xmlns:a16="http://schemas.microsoft.com/office/drawing/2014/main" id="{0D8F3F29-C9A6-0407-B848-1FE83A0FAE31}"/>
              </a:ext>
            </a:extLst>
          </p:cNvPr>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177" name="Google Shape;177;p27">
            <a:extLst>
              <a:ext uri="{FF2B5EF4-FFF2-40B4-BE49-F238E27FC236}">
                <a16:creationId xmlns:a16="http://schemas.microsoft.com/office/drawing/2014/main" id="{77F1F2DE-4BFC-A2B9-F443-5226B5F0CDBA}"/>
              </a:ext>
            </a:extLst>
          </p:cNvPr>
          <p:cNvPicPr preferRelativeResize="0"/>
          <p:nvPr/>
        </p:nvPicPr>
        <p:blipFill rotWithShape="1">
          <a:blip r:embed="rId3">
            <a:alphaModFix/>
          </a:blip>
          <a:srcRect/>
          <a:stretch/>
        </p:blipFill>
        <p:spPr>
          <a:xfrm>
            <a:off x="368301" y="6322068"/>
            <a:ext cx="1812263" cy="378809"/>
          </a:xfrm>
          <a:prstGeom prst="rect">
            <a:avLst/>
          </a:prstGeom>
          <a:noFill/>
          <a:ln>
            <a:noFill/>
          </a:ln>
        </p:spPr>
      </p:pic>
      <p:pic>
        <p:nvPicPr>
          <p:cNvPr id="178" name="Google Shape;178;p27">
            <a:extLst>
              <a:ext uri="{FF2B5EF4-FFF2-40B4-BE49-F238E27FC236}">
                <a16:creationId xmlns:a16="http://schemas.microsoft.com/office/drawing/2014/main" id="{8B8B2C3A-C87F-9EC2-39B5-59EA1D522218}"/>
              </a:ext>
            </a:extLst>
          </p:cNvPr>
          <p:cNvPicPr preferRelativeResize="0"/>
          <p:nvPr/>
        </p:nvPicPr>
        <p:blipFill rotWithShape="1">
          <a:blip r:embed="rId4">
            <a:alphaModFix/>
          </a:blip>
          <a:srcRect/>
          <a:stretch/>
        </p:blipFill>
        <p:spPr>
          <a:xfrm>
            <a:off x="4749620" y="6153694"/>
            <a:ext cx="1812264" cy="752457"/>
          </a:xfrm>
          <a:prstGeom prst="rect">
            <a:avLst/>
          </a:prstGeom>
          <a:noFill/>
          <a:ln>
            <a:noFill/>
          </a:ln>
        </p:spPr>
      </p:pic>
      <p:pic>
        <p:nvPicPr>
          <p:cNvPr id="179" name="Google Shape;179;p27">
            <a:extLst>
              <a:ext uri="{FF2B5EF4-FFF2-40B4-BE49-F238E27FC236}">
                <a16:creationId xmlns:a16="http://schemas.microsoft.com/office/drawing/2014/main" id="{9A05A2E3-0FEC-3E1C-64A4-79DE788EEEDA}"/>
              </a:ext>
            </a:extLst>
          </p:cNvPr>
          <p:cNvPicPr preferRelativeResize="0"/>
          <p:nvPr/>
        </p:nvPicPr>
        <p:blipFill rotWithShape="1">
          <a:blip r:embed="rId5">
            <a:alphaModFix/>
          </a:blip>
          <a:srcRect/>
          <a:stretch/>
        </p:blipFill>
        <p:spPr>
          <a:xfrm>
            <a:off x="2440666" y="6052734"/>
            <a:ext cx="1332781" cy="954399"/>
          </a:xfrm>
          <a:prstGeom prst="rect">
            <a:avLst/>
          </a:prstGeom>
          <a:noFill/>
          <a:ln>
            <a:noFill/>
          </a:ln>
        </p:spPr>
      </p:pic>
      <p:pic>
        <p:nvPicPr>
          <p:cNvPr id="180" name="Google Shape;180;p27">
            <a:extLst>
              <a:ext uri="{FF2B5EF4-FFF2-40B4-BE49-F238E27FC236}">
                <a16:creationId xmlns:a16="http://schemas.microsoft.com/office/drawing/2014/main" id="{7B04519D-ECB9-E7DB-C907-83930490CCC0}"/>
              </a:ext>
            </a:extLst>
          </p:cNvPr>
          <p:cNvPicPr preferRelativeResize="0"/>
          <p:nvPr/>
        </p:nvPicPr>
        <p:blipFill rotWithShape="1">
          <a:blip r:embed="rId6">
            <a:alphaModFix/>
          </a:blip>
          <a:srcRect/>
          <a:stretch/>
        </p:blipFill>
        <p:spPr>
          <a:xfrm>
            <a:off x="10365629" y="6107745"/>
            <a:ext cx="1397920" cy="782567"/>
          </a:xfrm>
          <a:prstGeom prst="rect">
            <a:avLst/>
          </a:prstGeom>
          <a:noFill/>
          <a:ln>
            <a:noFill/>
          </a:ln>
        </p:spPr>
      </p:pic>
      <p:pic>
        <p:nvPicPr>
          <p:cNvPr id="181" name="Google Shape;181;p27">
            <a:extLst>
              <a:ext uri="{FF2B5EF4-FFF2-40B4-BE49-F238E27FC236}">
                <a16:creationId xmlns:a16="http://schemas.microsoft.com/office/drawing/2014/main" id="{1B056BD0-704C-AE92-992F-55957BBEF476}"/>
              </a:ext>
            </a:extLst>
          </p:cNvPr>
          <p:cNvPicPr preferRelativeResize="0"/>
          <p:nvPr/>
        </p:nvPicPr>
        <p:blipFill rotWithShape="1">
          <a:blip r:embed="rId7">
            <a:alphaModFix/>
          </a:blip>
          <a:srcRect/>
          <a:stretch/>
        </p:blipFill>
        <p:spPr>
          <a:xfrm>
            <a:off x="6821988" y="6288268"/>
            <a:ext cx="801445" cy="418747"/>
          </a:xfrm>
          <a:prstGeom prst="rect">
            <a:avLst/>
          </a:prstGeom>
          <a:noFill/>
          <a:ln>
            <a:noFill/>
          </a:ln>
        </p:spPr>
      </p:pic>
      <p:pic>
        <p:nvPicPr>
          <p:cNvPr id="182" name="Google Shape;182;p27" descr="Imagen que contiene firmar, viendo, frente, gente&#10;&#10;El contenido generado por IA puede ser incorrecto.">
            <a:extLst>
              <a:ext uri="{FF2B5EF4-FFF2-40B4-BE49-F238E27FC236}">
                <a16:creationId xmlns:a16="http://schemas.microsoft.com/office/drawing/2014/main" id="{6B34ADE1-0092-4962-0D53-160FA21978A5}"/>
              </a:ext>
            </a:extLst>
          </p:cNvPr>
          <p:cNvPicPr preferRelativeResize="0"/>
          <p:nvPr/>
        </p:nvPicPr>
        <p:blipFill rotWithShape="1">
          <a:blip r:embed="rId8">
            <a:alphaModFix/>
          </a:blip>
          <a:srcRect/>
          <a:stretch/>
        </p:blipFill>
        <p:spPr>
          <a:xfrm>
            <a:off x="7883538" y="6157451"/>
            <a:ext cx="2221989" cy="708032"/>
          </a:xfrm>
          <a:prstGeom prst="rect">
            <a:avLst/>
          </a:prstGeom>
          <a:noFill/>
          <a:ln>
            <a:noFill/>
          </a:ln>
        </p:spPr>
      </p:pic>
      <p:pic>
        <p:nvPicPr>
          <p:cNvPr id="2" name="Picture 2" descr="Bandera de la República Dominicana Bandera nacional de la República  dominicana en la tela | Foto Premium">
            <a:extLst>
              <a:ext uri="{FF2B5EF4-FFF2-40B4-BE49-F238E27FC236}">
                <a16:creationId xmlns:a16="http://schemas.microsoft.com/office/drawing/2014/main" id="{C21EAE44-BECE-8243-6533-2EF7C9226E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8574" y="410367"/>
            <a:ext cx="674585"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A39C81B-8423-6884-C9D5-A4BC4E25CB77}"/>
              </a:ext>
            </a:extLst>
          </p:cNvPr>
          <p:cNvSpPr txBox="1"/>
          <p:nvPr/>
        </p:nvSpPr>
        <p:spPr>
          <a:xfrm>
            <a:off x="10507578" y="414289"/>
            <a:ext cx="1005065" cy="420756"/>
          </a:xfrm>
          <a:prstGeom prst="rect">
            <a:avLst/>
          </a:prstGeom>
          <a:noFill/>
        </p:spPr>
        <p:txBody>
          <a:bodyPr wrap="squar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7" name="CuadroTexto 6">
            <a:extLst>
              <a:ext uri="{FF2B5EF4-FFF2-40B4-BE49-F238E27FC236}">
                <a16:creationId xmlns:a16="http://schemas.microsoft.com/office/drawing/2014/main" id="{39F99C2F-27A9-60FA-D03E-F611E1AECC73}"/>
              </a:ext>
            </a:extLst>
          </p:cNvPr>
          <p:cNvSpPr txBox="1"/>
          <p:nvPr/>
        </p:nvSpPr>
        <p:spPr>
          <a:xfrm>
            <a:off x="393116" y="157123"/>
            <a:ext cx="6168768" cy="1731756"/>
          </a:xfrm>
          <a:prstGeom prst="rect">
            <a:avLst/>
          </a:prstGeom>
          <a:noFill/>
        </p:spPr>
        <p:txBody>
          <a:bodyPr wrap="square" rtlCol="0">
            <a:spAutoFit/>
          </a:bodyPr>
          <a:lstStyle/>
          <a:p>
            <a:pPr algn="ctr" defTabSz="1219170">
              <a:lnSpc>
                <a:spcPct val="107000"/>
              </a:lnSpc>
              <a:spcAft>
                <a:spcPts val="1067"/>
              </a:spcAft>
              <a:buClr>
                <a:srgbClr val="000000"/>
              </a:buClr>
              <a:tabLst>
                <a:tab pos="4079985" algn="ctr"/>
                <a:tab pos="8159969" algn="r"/>
              </a:tabLst>
            </a:pPr>
            <a:r>
              <a:rPr lang="es-ES" sz="1867" b="1" kern="0" dirty="0">
                <a:solidFill>
                  <a:srgbClr val="000000"/>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lnSpc>
                <a:spcPct val="107000"/>
              </a:lnSpc>
              <a:spcAft>
                <a:spcPts val="1067"/>
              </a:spcAft>
              <a:buClr>
                <a:srgbClr val="000000"/>
              </a:buClr>
              <a:tabLst>
                <a:tab pos="4079985" algn="ctr"/>
                <a:tab pos="8159969" algn="r"/>
              </a:tabLst>
            </a:pPr>
            <a:r>
              <a:rPr lang="es-ES" sz="1867" b="1" kern="0" dirty="0" err="1">
                <a:solidFill>
                  <a:srgbClr val="000000"/>
                </a:solidFill>
                <a:latin typeface="Calibri" panose="020F0502020204030204" pitchFamily="34" charset="0"/>
                <a:ea typeface="Calibri" panose="020F0502020204030204" pitchFamily="34" charset="0"/>
                <a:cs typeface="Arial"/>
                <a:sym typeface="Arial"/>
              </a:rPr>
              <a:t>Territorialization’s</a:t>
            </a:r>
            <a:r>
              <a:rPr lang="es-ES" sz="1867" b="1" kern="0" dirty="0">
                <a:solidFill>
                  <a:srgbClr val="000000"/>
                </a:solidFill>
                <a:latin typeface="Calibri" panose="020F0502020204030204" pitchFamily="34" charset="0"/>
                <a:ea typeface="Calibri" panose="020F0502020204030204" pitchFamily="34" charset="0"/>
                <a:cs typeface="Arial"/>
                <a:sym typeface="Arial"/>
              </a:rPr>
              <a:t> </a:t>
            </a:r>
            <a:r>
              <a:rPr lang="es-ES" sz="1867" b="1" kern="0" dirty="0" err="1">
                <a:solidFill>
                  <a:srgbClr val="000000"/>
                </a:solidFill>
                <a:latin typeface="Calibri" panose="020F0502020204030204" pitchFamily="34" charset="0"/>
                <a:ea typeface="Calibri" panose="020F0502020204030204" pitchFamily="34" charset="0"/>
                <a:cs typeface="Arial"/>
                <a:sym typeface="Arial"/>
              </a:rPr>
              <a:t>Strategy</a:t>
            </a:r>
            <a:r>
              <a:rPr lang="es-ES" sz="1867" b="1" kern="0" dirty="0">
                <a:solidFill>
                  <a:srgbClr val="000000"/>
                </a:solidFill>
                <a:latin typeface="Calibri" panose="020F0502020204030204" pitchFamily="34" charset="0"/>
                <a:ea typeface="Calibri" panose="020F0502020204030204" pitchFamily="34" charset="0"/>
                <a:cs typeface="Arial"/>
                <a:sym typeface="Arial"/>
              </a:rPr>
              <a:t> in </a:t>
            </a:r>
            <a:r>
              <a:rPr lang="es-ES" sz="1867" b="1" kern="0" dirty="0" err="1">
                <a:solidFill>
                  <a:srgbClr val="000000"/>
                </a:solidFill>
                <a:latin typeface="Calibri" panose="020F0502020204030204" pitchFamily="34" charset="0"/>
                <a:ea typeface="Calibri" panose="020F0502020204030204" pitchFamily="34" charset="0"/>
                <a:cs typeface="Arial"/>
                <a:sym typeface="Arial"/>
              </a:rPr>
              <a:t>Dominican</a:t>
            </a:r>
            <a:r>
              <a:rPr lang="es-ES" sz="1867" b="1" kern="0" dirty="0">
                <a:solidFill>
                  <a:srgbClr val="000000"/>
                </a:solidFill>
                <a:latin typeface="Calibri" panose="020F0502020204030204" pitchFamily="34" charset="0"/>
                <a:ea typeface="Calibri" panose="020F0502020204030204" pitchFamily="34" charset="0"/>
                <a:cs typeface="Arial"/>
                <a:sym typeface="Arial"/>
              </a:rPr>
              <a:t> </a:t>
            </a:r>
            <a:r>
              <a:rPr lang="es-ES" sz="1867" b="1" kern="0" dirty="0" err="1">
                <a:solidFill>
                  <a:srgbClr val="000000"/>
                </a:solidFill>
                <a:latin typeface="Calibri" panose="020F0502020204030204" pitchFamily="34" charset="0"/>
                <a:ea typeface="Calibri" panose="020F0502020204030204" pitchFamily="34" charset="0"/>
                <a:cs typeface="Arial"/>
                <a:sym typeface="Arial"/>
              </a:rPr>
              <a:t>Republic</a:t>
            </a:r>
            <a:endParaRPr lang="es-DO" sz="1867" kern="0" dirty="0">
              <a:solidFill>
                <a:srgbClr val="000000"/>
              </a:solidFill>
              <a:latin typeface="Calibri" panose="020F0502020204030204" pitchFamily="34" charset="0"/>
              <a:ea typeface="Calibri" panose="020F0502020204030204" pitchFamily="34" charset="0"/>
              <a:cs typeface="Arial"/>
              <a:sym typeface="Arial"/>
            </a:endParaRPr>
          </a:p>
          <a:p>
            <a:pPr algn="ctr" defTabSz="1219170">
              <a:lnSpc>
                <a:spcPct val="107000"/>
              </a:lnSpc>
              <a:spcAft>
                <a:spcPts val="1067"/>
              </a:spcAft>
              <a:buClr>
                <a:srgbClr val="000000"/>
              </a:buClr>
              <a:tabLst>
                <a:tab pos="4079985" algn="ctr"/>
                <a:tab pos="8159969" algn="r"/>
              </a:tabLst>
            </a:pPr>
            <a:r>
              <a:rPr lang="es-ES" sz="1867" b="1" kern="0" dirty="0">
                <a:solidFill>
                  <a:srgbClr val="000000"/>
                </a:solidFill>
                <a:latin typeface="Calibri" panose="020F0502020204030204" pitchFamily="34" charset="0"/>
                <a:ea typeface="Calibri" panose="020F0502020204030204" pitchFamily="34" charset="0"/>
                <a:cs typeface="Arial"/>
                <a:sym typeface="Arial"/>
              </a:rPr>
              <a:t>¨ALAS DE TRANSFORMACIÓN¨</a:t>
            </a:r>
          </a:p>
          <a:p>
            <a:pPr algn="ctr" defTabSz="1219170">
              <a:lnSpc>
                <a:spcPct val="107000"/>
              </a:lnSpc>
              <a:spcAft>
                <a:spcPts val="1067"/>
              </a:spcAft>
              <a:buClr>
                <a:srgbClr val="000000"/>
              </a:buClr>
              <a:tabLst>
                <a:tab pos="4079985" algn="ctr"/>
                <a:tab pos="8159969" algn="r"/>
              </a:tabLst>
            </a:pPr>
            <a:r>
              <a:rPr lang="pt-BR" sz="2000" dirty="0"/>
              <a:t>Wings </a:t>
            </a:r>
            <a:r>
              <a:rPr lang="pt-BR" sz="2000" dirty="0" err="1"/>
              <a:t>of</a:t>
            </a:r>
            <a:r>
              <a:rPr lang="pt-BR" sz="2000" dirty="0"/>
              <a:t> </a:t>
            </a:r>
            <a:r>
              <a:rPr lang="pt-BR" sz="2000" dirty="0" err="1"/>
              <a:t>Transformation</a:t>
            </a:r>
            <a:r>
              <a:rPr lang="es-ES" sz="1867" b="1" kern="0" dirty="0">
                <a:solidFill>
                  <a:srgbClr val="000000"/>
                </a:solidFill>
                <a:latin typeface="Calibri" panose="020F0502020204030204" pitchFamily="34" charset="0"/>
                <a:ea typeface="Calibri" panose="020F0502020204030204" pitchFamily="34" charset="0"/>
                <a:cs typeface="Arial"/>
                <a:sym typeface="Arial"/>
              </a:rPr>
              <a:t> (COPOLAD III, acción 2.4)</a:t>
            </a:r>
            <a:endParaRPr lang="es-DO" sz="1867" kern="0" dirty="0">
              <a:solidFill>
                <a:srgbClr val="000000"/>
              </a:solidFill>
              <a:latin typeface="Calibri" panose="020F0502020204030204" pitchFamily="34" charset="0"/>
              <a:ea typeface="Calibri" panose="020F0502020204030204" pitchFamily="34" charset="0"/>
              <a:cs typeface="Arial"/>
              <a:sym typeface="Arial"/>
            </a:endParaRPr>
          </a:p>
        </p:txBody>
      </p:sp>
      <p:pic>
        <p:nvPicPr>
          <p:cNvPr id="4" name="Picture 2" descr="http://embamex.sre.gob.mx/republicadominicana/images/stories/mapa%20rep%20dom%201.jpg">
            <a:extLst>
              <a:ext uri="{FF2B5EF4-FFF2-40B4-BE49-F238E27FC236}">
                <a16:creationId xmlns:a16="http://schemas.microsoft.com/office/drawing/2014/main" id="{ACDEF228-B33C-72AA-F645-E6C0F7C4B638}"/>
              </a:ext>
            </a:extLst>
          </p:cNvPr>
          <p:cNvPicPr>
            <a:picLocks noChangeAspect="1" noChangeArrowheads="1"/>
          </p:cNvPicPr>
          <p:nvPr/>
        </p:nvPicPr>
        <p:blipFill>
          <a:blip r:embed="rId10" cstate="print"/>
          <a:srcRect/>
          <a:stretch>
            <a:fillRect/>
          </a:stretch>
        </p:blipFill>
        <p:spPr bwMode="auto">
          <a:xfrm>
            <a:off x="1679991" y="1911114"/>
            <a:ext cx="4004739" cy="2971934"/>
          </a:xfrm>
          <a:prstGeom prst="rect">
            <a:avLst/>
          </a:prstGeom>
          <a:ln>
            <a:noFill/>
          </a:ln>
          <a:effectLst>
            <a:outerShdw blurRad="292100" dist="139700" dir="2700000" algn="tl" rotWithShape="0">
              <a:srgbClr val="333333">
                <a:alpha val="65000"/>
              </a:srgbClr>
            </a:outerShdw>
          </a:effectLst>
        </p:spPr>
      </p:pic>
      <p:pic>
        <p:nvPicPr>
          <p:cNvPr id="6" name="Picture 4" descr="http://www.elmejorprecio.com.es/wp-content/uploads/2012/09/collage-RD.jpg">
            <a:extLst>
              <a:ext uri="{FF2B5EF4-FFF2-40B4-BE49-F238E27FC236}">
                <a16:creationId xmlns:a16="http://schemas.microsoft.com/office/drawing/2014/main" id="{724601AE-632A-37EE-275F-B201DEC1F544}"/>
              </a:ext>
            </a:extLst>
          </p:cNvPr>
          <p:cNvPicPr>
            <a:picLocks noChangeAspect="1" noChangeArrowheads="1"/>
          </p:cNvPicPr>
          <p:nvPr/>
        </p:nvPicPr>
        <p:blipFill>
          <a:blip r:embed="rId11" cstate="print"/>
          <a:srcRect/>
          <a:stretch>
            <a:fillRect/>
          </a:stretch>
        </p:blipFill>
        <p:spPr bwMode="auto">
          <a:xfrm>
            <a:off x="6445405" y="1171735"/>
            <a:ext cx="4798680" cy="3312368"/>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id="{97A989B0-64B2-D514-24D6-F96ADC52D89E}"/>
              </a:ext>
            </a:extLst>
          </p:cNvPr>
          <p:cNvSpPr txBox="1"/>
          <p:nvPr/>
        </p:nvSpPr>
        <p:spPr>
          <a:xfrm>
            <a:off x="1465687" y="4776477"/>
            <a:ext cx="4614178" cy="1384995"/>
          </a:xfrm>
          <a:prstGeom prst="rect">
            <a:avLst/>
          </a:prstGeom>
          <a:noFill/>
        </p:spPr>
        <p:txBody>
          <a:bodyPr wrap="square" rtlCol="0">
            <a:spAutoFit/>
          </a:bodyPr>
          <a:lstStyle/>
          <a:p>
            <a:r>
              <a:rPr lang="es-DO" sz="1400" dirty="0"/>
              <a:t>:</a:t>
            </a:r>
          </a:p>
          <a:p>
            <a:pPr algn="just"/>
            <a:r>
              <a:rPr lang="es-DO" sz="1400" dirty="0">
                <a:latin typeface="Times New Roman" panose="02020603050405020304" pitchFamily="18" charset="0"/>
                <a:cs typeface="Times New Roman" panose="02020603050405020304" pitchFamily="18" charset="0"/>
              </a:rPr>
              <a:t>La República Dominicana, situada en el Caribe, comparte la isla de La Española con Haití. Según la encuesta 2023, la población es de aproximadamente 11 millones de habitantes. La capital es Santo Domingo, que es también la ciudad más grande del país</a:t>
            </a:r>
            <a:r>
              <a:rPr lang="es-DO" sz="1400" dirty="0"/>
              <a:t>.</a:t>
            </a:r>
          </a:p>
        </p:txBody>
      </p:sp>
      <p:sp>
        <p:nvSpPr>
          <p:cNvPr id="5" name="CuadroTexto 7">
            <a:extLst>
              <a:ext uri="{FF2B5EF4-FFF2-40B4-BE49-F238E27FC236}">
                <a16:creationId xmlns:a16="http://schemas.microsoft.com/office/drawing/2014/main" id="{C7A7EBBE-5C14-E624-9745-69188DDB4528}"/>
              </a:ext>
            </a:extLst>
          </p:cNvPr>
          <p:cNvSpPr txBox="1"/>
          <p:nvPr/>
        </p:nvSpPr>
        <p:spPr>
          <a:xfrm>
            <a:off x="6869981" y="4373028"/>
            <a:ext cx="4614178" cy="1384995"/>
          </a:xfrm>
          <a:prstGeom prst="rect">
            <a:avLst/>
          </a:prstGeom>
          <a:noFill/>
        </p:spPr>
        <p:txBody>
          <a:bodyPr wrap="square" rtlCol="0">
            <a:spAutoFit/>
          </a:bodyPr>
          <a:lstStyle/>
          <a:p>
            <a:r>
              <a:rPr lang="es-DO" sz="1400" dirty="0"/>
              <a:t>:</a:t>
            </a:r>
          </a:p>
          <a:p>
            <a:pPr algn="just"/>
            <a:r>
              <a:rPr lang="pt-BR" sz="1400" dirty="0"/>
              <a:t>The </a:t>
            </a:r>
            <a:r>
              <a:rPr lang="pt-BR" sz="1400" dirty="0" err="1"/>
              <a:t>Dominican</a:t>
            </a:r>
            <a:r>
              <a:rPr lang="pt-BR" sz="1400" dirty="0"/>
              <a:t> </a:t>
            </a:r>
            <a:r>
              <a:rPr lang="pt-BR" sz="1400" dirty="0" err="1"/>
              <a:t>Republic</a:t>
            </a:r>
            <a:r>
              <a:rPr lang="pt-BR" sz="1400" dirty="0"/>
              <a:t>, </a:t>
            </a:r>
            <a:r>
              <a:rPr lang="pt-BR" sz="1400" dirty="0" err="1"/>
              <a:t>located</a:t>
            </a:r>
            <a:r>
              <a:rPr lang="pt-BR" sz="1400" dirty="0"/>
              <a:t> in </a:t>
            </a:r>
            <a:r>
              <a:rPr lang="pt-BR" sz="1400" dirty="0" err="1"/>
              <a:t>the</a:t>
            </a:r>
            <a:r>
              <a:rPr lang="pt-BR" sz="1400" dirty="0"/>
              <a:t> </a:t>
            </a:r>
            <a:r>
              <a:rPr lang="pt-BR" sz="1400" dirty="0" err="1"/>
              <a:t>Caribbean</a:t>
            </a:r>
            <a:r>
              <a:rPr lang="pt-BR" sz="1400" dirty="0"/>
              <a:t>, </a:t>
            </a:r>
            <a:r>
              <a:rPr lang="pt-BR" sz="1400" dirty="0" err="1"/>
              <a:t>shares</a:t>
            </a:r>
            <a:r>
              <a:rPr lang="pt-BR" sz="1400" dirty="0"/>
              <a:t> </a:t>
            </a:r>
            <a:r>
              <a:rPr lang="pt-BR" sz="1400" dirty="0" err="1"/>
              <a:t>the</a:t>
            </a:r>
            <a:r>
              <a:rPr lang="pt-BR" sz="1400" dirty="0"/>
              <a:t> </a:t>
            </a:r>
            <a:r>
              <a:rPr lang="pt-BR" sz="1400" dirty="0" err="1"/>
              <a:t>island</a:t>
            </a:r>
            <a:r>
              <a:rPr lang="pt-BR" sz="1400" dirty="0"/>
              <a:t> </a:t>
            </a:r>
            <a:r>
              <a:rPr lang="pt-BR" sz="1400" dirty="0" err="1"/>
              <a:t>of</a:t>
            </a:r>
            <a:r>
              <a:rPr lang="pt-BR" sz="1400" dirty="0"/>
              <a:t> Hispaniola </a:t>
            </a:r>
            <a:r>
              <a:rPr lang="pt-BR" sz="1400" dirty="0" err="1"/>
              <a:t>with</a:t>
            </a:r>
            <a:r>
              <a:rPr lang="pt-BR" sz="1400" dirty="0"/>
              <a:t> Haiti. </a:t>
            </a:r>
            <a:r>
              <a:rPr lang="pt-BR" sz="1400" dirty="0" err="1"/>
              <a:t>According</a:t>
            </a:r>
            <a:r>
              <a:rPr lang="pt-BR" sz="1400" dirty="0"/>
              <a:t> </a:t>
            </a:r>
            <a:r>
              <a:rPr lang="pt-BR" sz="1400" dirty="0" err="1"/>
              <a:t>to</a:t>
            </a:r>
            <a:r>
              <a:rPr lang="pt-BR" sz="1400" dirty="0"/>
              <a:t> </a:t>
            </a:r>
            <a:r>
              <a:rPr lang="pt-BR" sz="1400" dirty="0" err="1"/>
              <a:t>the</a:t>
            </a:r>
            <a:r>
              <a:rPr lang="pt-BR" sz="1400" dirty="0"/>
              <a:t> 2023 </a:t>
            </a:r>
            <a:r>
              <a:rPr lang="pt-BR" sz="1400" dirty="0" err="1"/>
              <a:t>survey</a:t>
            </a:r>
            <a:r>
              <a:rPr lang="pt-BR" sz="1400" dirty="0"/>
              <a:t>, </a:t>
            </a:r>
            <a:r>
              <a:rPr lang="pt-BR" sz="1400" dirty="0" err="1"/>
              <a:t>the</a:t>
            </a:r>
            <a:r>
              <a:rPr lang="pt-BR" sz="1400" dirty="0"/>
              <a:t> </a:t>
            </a:r>
            <a:r>
              <a:rPr lang="pt-BR" sz="1400" dirty="0" err="1"/>
              <a:t>population</a:t>
            </a:r>
            <a:r>
              <a:rPr lang="pt-BR" sz="1400" dirty="0"/>
              <a:t> </a:t>
            </a:r>
            <a:r>
              <a:rPr lang="pt-BR" sz="1400" dirty="0" err="1"/>
              <a:t>is</a:t>
            </a:r>
            <a:r>
              <a:rPr lang="pt-BR" sz="1400" dirty="0"/>
              <a:t> </a:t>
            </a:r>
            <a:r>
              <a:rPr lang="pt-BR" sz="1400" dirty="0" err="1"/>
              <a:t>approximately</a:t>
            </a:r>
            <a:r>
              <a:rPr lang="pt-BR" sz="1400" dirty="0"/>
              <a:t> 11 </a:t>
            </a:r>
            <a:r>
              <a:rPr lang="pt-BR" sz="1400" dirty="0" err="1"/>
              <a:t>million</a:t>
            </a:r>
            <a:r>
              <a:rPr lang="pt-BR" sz="1400" dirty="0"/>
              <a:t>. The capital </a:t>
            </a:r>
            <a:r>
              <a:rPr lang="pt-BR" sz="1400" dirty="0" err="1"/>
              <a:t>is</a:t>
            </a:r>
            <a:r>
              <a:rPr lang="pt-BR" sz="1400" dirty="0"/>
              <a:t> Santo Domingo, </a:t>
            </a:r>
            <a:r>
              <a:rPr lang="pt-BR" sz="1400" dirty="0" err="1"/>
              <a:t>which</a:t>
            </a:r>
            <a:r>
              <a:rPr lang="pt-BR" sz="1400" dirty="0"/>
              <a:t> </a:t>
            </a:r>
            <a:r>
              <a:rPr lang="pt-BR" sz="1400" dirty="0" err="1"/>
              <a:t>is</a:t>
            </a:r>
            <a:r>
              <a:rPr lang="pt-BR" sz="1400" dirty="0"/>
              <a:t> </a:t>
            </a:r>
            <a:r>
              <a:rPr lang="pt-BR" sz="1400" dirty="0" err="1"/>
              <a:t>also</a:t>
            </a:r>
            <a:r>
              <a:rPr lang="pt-BR" sz="1400" dirty="0"/>
              <a:t> </a:t>
            </a:r>
            <a:r>
              <a:rPr lang="pt-BR" sz="1400" dirty="0" err="1"/>
              <a:t>the</a:t>
            </a:r>
            <a:r>
              <a:rPr lang="pt-BR" sz="1400" dirty="0"/>
              <a:t> </a:t>
            </a:r>
            <a:r>
              <a:rPr lang="pt-BR" sz="1400" dirty="0" err="1"/>
              <a:t>country's</a:t>
            </a:r>
            <a:r>
              <a:rPr lang="pt-BR" sz="1400" dirty="0"/>
              <a:t> </a:t>
            </a:r>
            <a:r>
              <a:rPr lang="pt-BR" sz="1400" dirty="0" err="1"/>
              <a:t>largest</a:t>
            </a:r>
            <a:r>
              <a:rPr lang="pt-BR" sz="1400" dirty="0"/>
              <a:t> </a:t>
            </a:r>
            <a:r>
              <a:rPr lang="pt-BR" sz="1400" dirty="0" err="1"/>
              <a:t>city</a:t>
            </a:r>
            <a:r>
              <a:rPr lang="pt-BR" sz="1400" dirty="0"/>
              <a:t>.</a:t>
            </a:r>
            <a:endParaRPr lang="es-DO" sz="1400" dirty="0"/>
          </a:p>
        </p:txBody>
      </p:sp>
    </p:spTree>
    <p:extLst>
      <p:ext uri="{BB962C8B-B14F-4D97-AF65-F5344CB8AC3E}">
        <p14:creationId xmlns:p14="http://schemas.microsoft.com/office/powerpoint/2010/main" val="251475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52" name="Google Shape;152;p26"/>
          <p:cNvSpPr/>
          <p:nvPr/>
        </p:nvSpPr>
        <p:spPr>
          <a:xfrm>
            <a:off x="-1" y="13669"/>
            <a:ext cx="12192000" cy="16556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dirty="0">
              <a:solidFill>
                <a:srgbClr val="FFFFFF"/>
              </a:solidFill>
              <a:latin typeface="Calibri"/>
              <a:ea typeface="Calibri"/>
              <a:cs typeface="Calibri"/>
              <a:sym typeface="Calibri"/>
            </a:endParaRPr>
          </a:p>
        </p:txBody>
      </p:sp>
      <p:pic>
        <p:nvPicPr>
          <p:cNvPr id="153" name="Google Shape;153;p26"/>
          <p:cNvPicPr preferRelativeResize="0"/>
          <p:nvPr/>
        </p:nvPicPr>
        <p:blipFill rotWithShape="1">
          <a:blip r:embed="rId3">
            <a:alphaModFix/>
          </a:blip>
          <a:srcRect t="14288" r="20236"/>
          <a:stretch/>
        </p:blipFill>
        <p:spPr>
          <a:xfrm>
            <a:off x="8909223" y="1"/>
            <a:ext cx="3282776" cy="3188217"/>
          </a:xfrm>
          <a:prstGeom prst="rect">
            <a:avLst/>
          </a:prstGeom>
          <a:noFill/>
          <a:ln>
            <a:noFill/>
          </a:ln>
        </p:spPr>
      </p:pic>
      <p:cxnSp>
        <p:nvCxnSpPr>
          <p:cNvPr id="154" name="Google Shape;154;p26"/>
          <p:cNvCxnSpPr/>
          <p:nvPr/>
        </p:nvCxnSpPr>
        <p:spPr>
          <a:xfrm>
            <a:off x="3390685" y="2355825"/>
            <a:ext cx="0" cy="3462400"/>
          </a:xfrm>
          <a:prstGeom prst="straightConnector1">
            <a:avLst/>
          </a:prstGeom>
          <a:noFill/>
          <a:ln w="19050" cap="flat" cmpd="sng">
            <a:solidFill>
              <a:srgbClr val="EF3F45"/>
            </a:solidFill>
            <a:prstDash val="solid"/>
            <a:miter lim="800000"/>
            <a:headEnd type="none" w="sm" len="sm"/>
            <a:tailEnd type="none" w="sm" len="sm"/>
          </a:ln>
        </p:spPr>
      </p:cxnSp>
      <p:sp>
        <p:nvSpPr>
          <p:cNvPr id="155" name="Google Shape;155;p26"/>
          <p:cNvSpPr txBox="1"/>
          <p:nvPr/>
        </p:nvSpPr>
        <p:spPr>
          <a:xfrm>
            <a:off x="4879483"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COPOLAD III es un consorcio formado por: </a:t>
            </a:r>
            <a:endParaRPr sz="1067" kern="0">
              <a:solidFill>
                <a:srgbClr val="595959"/>
              </a:solidFill>
              <a:latin typeface="Arial"/>
              <a:cs typeface="Arial"/>
              <a:sym typeface="Arial"/>
            </a:endParaRPr>
          </a:p>
        </p:txBody>
      </p:sp>
      <p:sp>
        <p:nvSpPr>
          <p:cNvPr id="156" name="Google Shape;156;p26"/>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157" name="Google Shape;157;p26"/>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158" name="Google Shape;158;p26"/>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159" name="Google Shape;159;p26"/>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160" name="Google Shape;160;p26"/>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161" name="Google Shape;161;p26"/>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162" name="Google Shape;162;p26" descr="Imagen que contiene firmar, viendo, frente, gente&#10;&#10;El contenido generado por IA puede ser incorrecto."/>
          <p:cNvPicPr preferRelativeResize="0"/>
          <p:nvPr/>
        </p:nvPicPr>
        <p:blipFill rotWithShape="1">
          <a:blip r:embed="rId9">
            <a:alphaModFix/>
          </a:blip>
          <a:srcRect/>
          <a:stretch/>
        </p:blipFill>
        <p:spPr>
          <a:xfrm>
            <a:off x="7883538" y="6157451"/>
            <a:ext cx="2221989" cy="708032"/>
          </a:xfrm>
          <a:prstGeom prst="rect">
            <a:avLst/>
          </a:prstGeom>
          <a:noFill/>
          <a:ln>
            <a:noFill/>
          </a:ln>
        </p:spPr>
      </p:pic>
      <p:pic>
        <p:nvPicPr>
          <p:cNvPr id="3" name="Imagen 2">
            <a:extLst>
              <a:ext uri="{FF2B5EF4-FFF2-40B4-BE49-F238E27FC236}">
                <a16:creationId xmlns:a16="http://schemas.microsoft.com/office/drawing/2014/main" id="{272834AC-4A7D-06EE-E3C8-69978700244C}"/>
              </a:ext>
            </a:extLst>
          </p:cNvPr>
          <p:cNvPicPr>
            <a:picLocks noChangeAspect="1"/>
          </p:cNvPicPr>
          <p:nvPr/>
        </p:nvPicPr>
        <p:blipFill>
          <a:blip r:embed="rId10"/>
          <a:srcRect r="5686" b="1"/>
          <a:stretch/>
        </p:blipFill>
        <p:spPr>
          <a:xfrm>
            <a:off x="368301" y="2058056"/>
            <a:ext cx="2985628" cy="1772730"/>
          </a:xfrm>
          <a:prstGeom prst="rect">
            <a:avLst/>
          </a:prstGeom>
        </p:spPr>
      </p:pic>
      <p:sp>
        <p:nvSpPr>
          <p:cNvPr id="4" name="CuadroTexto 3">
            <a:extLst>
              <a:ext uri="{FF2B5EF4-FFF2-40B4-BE49-F238E27FC236}">
                <a16:creationId xmlns:a16="http://schemas.microsoft.com/office/drawing/2014/main" id="{9673E942-6CC6-9311-38B0-4DFFAABFB52E}"/>
              </a:ext>
            </a:extLst>
          </p:cNvPr>
          <p:cNvSpPr txBox="1"/>
          <p:nvPr/>
        </p:nvSpPr>
        <p:spPr>
          <a:xfrm>
            <a:off x="3390685" y="1572651"/>
            <a:ext cx="8742083" cy="4576702"/>
          </a:xfrm>
          <a:prstGeom prst="rect">
            <a:avLst/>
          </a:prstGeom>
          <a:noFill/>
        </p:spPr>
        <p:txBody>
          <a:bodyPr wrap="square" rtlCol="0">
            <a:spAutoFit/>
          </a:bodyPr>
          <a:lstStyle/>
          <a:p>
            <a:pPr marL="228594" indent="-228594" algn="just" defTabSz="1219170">
              <a:lnSpc>
                <a:spcPct val="150000"/>
              </a:lnSpc>
              <a:buClr>
                <a:srgbClr val="000000"/>
              </a:buClr>
              <a:buFont typeface="Arial" panose="020B0604020202020204" pitchFamily="34" charset="0"/>
              <a:buChar char="•"/>
            </a:pPr>
            <a:r>
              <a:rPr lang="es-DO" sz="1400" kern="0" dirty="0">
                <a:solidFill>
                  <a:srgbClr val="000000"/>
                </a:solidFill>
                <a:latin typeface="Arial"/>
                <a:cs typeface="Arial"/>
                <a:sym typeface="Arial"/>
              </a:rPr>
              <a:t>Respuesta a realidades que enfrentan las mujeres privadas y sus hijos e hijas. </a:t>
            </a:r>
          </a:p>
          <a:p>
            <a:pPr marL="228594" indent="-228594" algn="just" defTabSz="1219170">
              <a:lnSpc>
                <a:spcPct val="150000"/>
              </a:lnSpc>
              <a:buClr>
                <a:srgbClr val="000000"/>
              </a:buClr>
              <a:buFont typeface="Arial" panose="020B0604020202020204" pitchFamily="34" charset="0"/>
              <a:buChar char="•"/>
            </a:pPr>
            <a:r>
              <a:rPr lang="pt-BR" sz="1400" b="1" dirty="0" err="1"/>
              <a:t>Responding</a:t>
            </a:r>
            <a:r>
              <a:rPr lang="pt-BR" sz="1400" b="1" dirty="0"/>
              <a:t> </a:t>
            </a:r>
            <a:r>
              <a:rPr lang="pt-BR" sz="1400" b="1" dirty="0" err="1"/>
              <a:t>to</a:t>
            </a:r>
            <a:r>
              <a:rPr lang="pt-BR" sz="1400" b="1" dirty="0"/>
              <a:t> </a:t>
            </a:r>
            <a:r>
              <a:rPr lang="pt-BR" sz="1400" b="1" dirty="0" err="1"/>
              <a:t>the</a:t>
            </a:r>
            <a:r>
              <a:rPr lang="pt-BR" sz="1400" b="1" dirty="0"/>
              <a:t> realities </a:t>
            </a:r>
            <a:r>
              <a:rPr lang="pt-BR" sz="1400" b="1" dirty="0" err="1"/>
              <a:t>faced</a:t>
            </a:r>
            <a:r>
              <a:rPr lang="pt-BR" sz="1400" b="1" dirty="0"/>
              <a:t> </a:t>
            </a:r>
            <a:r>
              <a:rPr lang="pt-BR" sz="1400" b="1" dirty="0" err="1"/>
              <a:t>by</a:t>
            </a:r>
            <a:r>
              <a:rPr lang="pt-BR" sz="1400" b="1" dirty="0"/>
              <a:t> </a:t>
            </a:r>
            <a:r>
              <a:rPr lang="pt-BR" sz="1400" b="1" dirty="0" err="1"/>
              <a:t>incarcerated</a:t>
            </a:r>
            <a:r>
              <a:rPr lang="pt-BR" sz="1400" b="1" dirty="0"/>
              <a:t> </a:t>
            </a:r>
            <a:r>
              <a:rPr lang="pt-BR" sz="1400" b="1" dirty="0" err="1"/>
              <a:t>women</a:t>
            </a:r>
            <a:r>
              <a:rPr lang="pt-BR" sz="1400" b="1" dirty="0"/>
              <a:t> </a:t>
            </a:r>
            <a:r>
              <a:rPr lang="pt-BR" sz="1400" b="1" dirty="0" err="1"/>
              <a:t>and</a:t>
            </a:r>
            <a:r>
              <a:rPr lang="pt-BR" sz="1400" b="1" dirty="0"/>
              <a:t> </a:t>
            </a:r>
            <a:r>
              <a:rPr lang="pt-BR" sz="1400" b="1" dirty="0" err="1"/>
              <a:t>their</a:t>
            </a:r>
            <a:r>
              <a:rPr lang="pt-BR" sz="1400" b="1" dirty="0"/>
              <a:t> </a:t>
            </a:r>
            <a:r>
              <a:rPr lang="pt-BR" sz="1400" b="1" dirty="0" err="1"/>
              <a:t>children</a:t>
            </a:r>
            <a:r>
              <a:rPr lang="pt-BR" sz="1400" b="1" dirty="0"/>
              <a:t>.</a:t>
            </a:r>
            <a:endParaRPr lang="es-DO" sz="1400" b="1" kern="0" dirty="0">
              <a:solidFill>
                <a:srgbClr val="000000"/>
              </a:solidFill>
              <a:latin typeface="Arial"/>
              <a:cs typeface="Arial"/>
              <a:sym typeface="Arial"/>
            </a:endParaRPr>
          </a:p>
          <a:p>
            <a:pPr marL="228594" indent="-228594" algn="just" defTabSz="1219170">
              <a:lnSpc>
                <a:spcPct val="150000"/>
              </a:lnSpc>
              <a:buClr>
                <a:srgbClr val="000000"/>
              </a:buClr>
              <a:buFont typeface="Arial" panose="020B0604020202020204" pitchFamily="34" charset="0"/>
              <a:buChar char="•"/>
            </a:pPr>
            <a:r>
              <a:rPr lang="es-DO" sz="1400" kern="0" dirty="0">
                <a:solidFill>
                  <a:srgbClr val="000000"/>
                </a:solidFill>
                <a:latin typeface="Arial"/>
                <a:cs typeface="Arial"/>
                <a:sym typeface="Arial"/>
              </a:rPr>
              <a:t>Enfocado a desarrollar y fortalecer las redes de apoyo para las internas y sus familias. </a:t>
            </a:r>
          </a:p>
          <a:p>
            <a:pPr marL="228594" indent="-228594" algn="just" defTabSz="1219170">
              <a:lnSpc>
                <a:spcPct val="150000"/>
              </a:lnSpc>
              <a:buClr>
                <a:srgbClr val="000000"/>
              </a:buClr>
              <a:buFont typeface="Arial" panose="020B0604020202020204" pitchFamily="34" charset="0"/>
              <a:buChar char="•"/>
            </a:pPr>
            <a:r>
              <a:rPr lang="pt-BR" sz="1400" b="1" dirty="0" err="1"/>
              <a:t>Focused</a:t>
            </a:r>
            <a:r>
              <a:rPr lang="pt-BR" sz="1400" b="1" dirty="0"/>
              <a:t> </a:t>
            </a:r>
            <a:r>
              <a:rPr lang="pt-BR" sz="1400" b="1" dirty="0" err="1"/>
              <a:t>on</a:t>
            </a:r>
            <a:r>
              <a:rPr lang="pt-BR" sz="1400" b="1" dirty="0"/>
              <a:t> </a:t>
            </a:r>
            <a:r>
              <a:rPr lang="pt-BR" sz="1400" b="1" dirty="0" err="1"/>
              <a:t>developing</a:t>
            </a:r>
            <a:r>
              <a:rPr lang="pt-BR" sz="1400" b="1" dirty="0"/>
              <a:t> </a:t>
            </a:r>
            <a:r>
              <a:rPr lang="pt-BR" sz="1400" b="1" dirty="0" err="1"/>
              <a:t>and</a:t>
            </a:r>
            <a:r>
              <a:rPr lang="pt-BR" sz="1400" b="1" dirty="0"/>
              <a:t> </a:t>
            </a:r>
            <a:r>
              <a:rPr lang="pt-BR" sz="1400" b="1" dirty="0" err="1"/>
              <a:t>strengthening</a:t>
            </a:r>
            <a:r>
              <a:rPr lang="pt-BR" sz="1400" b="1" dirty="0"/>
              <a:t> </a:t>
            </a:r>
            <a:r>
              <a:rPr lang="pt-BR" sz="1400" b="1" dirty="0" err="1"/>
              <a:t>support</a:t>
            </a:r>
            <a:r>
              <a:rPr lang="pt-BR" sz="1400" b="1" dirty="0"/>
              <a:t> networks for </a:t>
            </a:r>
            <a:r>
              <a:rPr lang="pt-BR" sz="1400" b="1" dirty="0" err="1"/>
              <a:t>inmates</a:t>
            </a:r>
            <a:r>
              <a:rPr lang="pt-BR" sz="1400" b="1" dirty="0"/>
              <a:t> </a:t>
            </a:r>
            <a:r>
              <a:rPr lang="pt-BR" sz="1400" b="1" dirty="0" err="1"/>
              <a:t>and</a:t>
            </a:r>
            <a:r>
              <a:rPr lang="pt-BR" sz="1400" b="1" dirty="0"/>
              <a:t> </a:t>
            </a:r>
            <a:r>
              <a:rPr lang="pt-BR" sz="1400" b="1" dirty="0" err="1"/>
              <a:t>their</a:t>
            </a:r>
            <a:r>
              <a:rPr lang="pt-BR" sz="1400" b="1" dirty="0"/>
              <a:t> </a:t>
            </a:r>
            <a:r>
              <a:rPr lang="pt-BR" sz="1400" b="1" dirty="0" err="1"/>
              <a:t>families</a:t>
            </a:r>
            <a:r>
              <a:rPr lang="pt-BR" sz="1400" b="1" dirty="0"/>
              <a:t>.</a:t>
            </a:r>
            <a:endParaRPr lang="es-DO" sz="1400" b="1" kern="0" dirty="0">
              <a:solidFill>
                <a:srgbClr val="000000"/>
              </a:solidFill>
              <a:latin typeface="Arial"/>
              <a:cs typeface="Arial"/>
              <a:sym typeface="Arial"/>
            </a:endParaRPr>
          </a:p>
          <a:p>
            <a:pPr marL="228594" indent="-228594" algn="just" defTabSz="1219170">
              <a:lnSpc>
                <a:spcPct val="150000"/>
              </a:lnSpc>
              <a:buClr>
                <a:srgbClr val="000000"/>
              </a:buClr>
              <a:buFont typeface="Arial" panose="020B0604020202020204" pitchFamily="34" charset="0"/>
              <a:buChar char="•"/>
            </a:pPr>
            <a:r>
              <a:rPr lang="es-DO" sz="1400" kern="0" dirty="0">
                <a:solidFill>
                  <a:srgbClr val="000000"/>
                </a:solidFill>
                <a:latin typeface="Arial"/>
                <a:cs typeface="Arial"/>
                <a:sym typeface="Arial"/>
              </a:rPr>
              <a:t>Ofrecer un entorno más estable a través del refuerze</a:t>
            </a:r>
            <a:r>
              <a:rPr lang="es-DO" sz="1400" kern="0" dirty="0">
                <a:solidFill>
                  <a:srgbClr val="000000"/>
                </a:solidFill>
                <a:cs typeface="Arial"/>
                <a:sym typeface="Arial"/>
              </a:rPr>
              <a:t> de los vinculos parentales y el apoyo a las necesidades basicas de los NNA.</a:t>
            </a:r>
          </a:p>
          <a:p>
            <a:pPr marL="228594" indent="-228594" algn="just" defTabSz="1219170">
              <a:lnSpc>
                <a:spcPct val="150000"/>
              </a:lnSpc>
              <a:buClr>
                <a:srgbClr val="000000"/>
              </a:buClr>
              <a:buFont typeface="Arial" panose="020B0604020202020204" pitchFamily="34" charset="0"/>
              <a:buChar char="•"/>
            </a:pPr>
            <a:r>
              <a:rPr lang="pt-BR" sz="1400" b="1" dirty="0" err="1"/>
              <a:t>Offering</a:t>
            </a:r>
            <a:r>
              <a:rPr lang="pt-BR" sz="1400" b="1" dirty="0"/>
              <a:t> a more </a:t>
            </a:r>
            <a:r>
              <a:rPr lang="pt-BR" sz="1400" b="1" dirty="0" err="1"/>
              <a:t>stable</a:t>
            </a:r>
            <a:r>
              <a:rPr lang="pt-BR" sz="1400" b="1" dirty="0"/>
              <a:t> </a:t>
            </a:r>
            <a:r>
              <a:rPr lang="pt-BR" sz="1400" b="1" dirty="0" err="1"/>
              <a:t>environment</a:t>
            </a:r>
            <a:r>
              <a:rPr lang="pt-BR" sz="1400" b="1" dirty="0"/>
              <a:t> </a:t>
            </a:r>
            <a:r>
              <a:rPr lang="pt-BR" sz="1400" b="1" dirty="0" err="1"/>
              <a:t>by</a:t>
            </a:r>
            <a:r>
              <a:rPr lang="pt-BR" sz="1400" b="1" dirty="0"/>
              <a:t> </a:t>
            </a:r>
            <a:r>
              <a:rPr lang="pt-BR" sz="1400" b="1" dirty="0" err="1"/>
              <a:t>strengthening</a:t>
            </a:r>
            <a:r>
              <a:rPr lang="pt-BR" sz="1400" b="1" dirty="0"/>
              <a:t> parental </a:t>
            </a:r>
            <a:r>
              <a:rPr lang="pt-BR" sz="1400" b="1" dirty="0" err="1"/>
              <a:t>ties</a:t>
            </a:r>
            <a:r>
              <a:rPr lang="pt-BR" sz="1400" b="1" dirty="0"/>
              <a:t> </a:t>
            </a:r>
            <a:r>
              <a:rPr lang="pt-BR" sz="1400" b="1" dirty="0" err="1"/>
              <a:t>and</a:t>
            </a:r>
            <a:r>
              <a:rPr lang="pt-BR" sz="1400" b="1" dirty="0"/>
              <a:t> </a:t>
            </a:r>
            <a:r>
              <a:rPr lang="pt-BR" sz="1400" b="1" dirty="0" err="1"/>
              <a:t>supporting</a:t>
            </a:r>
            <a:r>
              <a:rPr lang="pt-BR" sz="1400" b="1" dirty="0"/>
              <a:t> </a:t>
            </a:r>
            <a:r>
              <a:rPr lang="pt-BR" sz="1400" b="1" dirty="0" err="1"/>
              <a:t>the</a:t>
            </a:r>
            <a:r>
              <a:rPr lang="pt-BR" sz="1400" b="1" dirty="0"/>
              <a:t> </a:t>
            </a:r>
            <a:r>
              <a:rPr lang="pt-BR" sz="1400" b="1" dirty="0" err="1"/>
              <a:t>basic</a:t>
            </a:r>
            <a:r>
              <a:rPr lang="pt-BR" sz="1400" b="1" dirty="0"/>
              <a:t> </a:t>
            </a:r>
            <a:r>
              <a:rPr lang="pt-BR" sz="1400" b="1" dirty="0" err="1"/>
              <a:t>needs</a:t>
            </a:r>
            <a:r>
              <a:rPr lang="pt-BR" sz="1400" b="1" dirty="0"/>
              <a:t> </a:t>
            </a:r>
            <a:r>
              <a:rPr lang="pt-BR" sz="1400" b="1" dirty="0" err="1"/>
              <a:t>of</a:t>
            </a:r>
            <a:r>
              <a:rPr lang="pt-BR" sz="1400" b="1" dirty="0"/>
              <a:t> </a:t>
            </a:r>
            <a:r>
              <a:rPr lang="pt-BR" sz="1400" b="1" dirty="0" err="1"/>
              <a:t>children</a:t>
            </a:r>
            <a:r>
              <a:rPr lang="pt-BR" sz="1400" b="1" dirty="0"/>
              <a:t> </a:t>
            </a:r>
            <a:r>
              <a:rPr lang="pt-BR" sz="1400" b="1" dirty="0" err="1"/>
              <a:t>and</a:t>
            </a:r>
            <a:r>
              <a:rPr lang="pt-BR" sz="1400" b="1" dirty="0"/>
              <a:t> </a:t>
            </a:r>
            <a:r>
              <a:rPr lang="pt-BR" sz="1400" b="1" dirty="0" err="1"/>
              <a:t>adolescents</a:t>
            </a:r>
            <a:endParaRPr lang="es-DO" sz="1400" b="1" kern="0" dirty="0">
              <a:solidFill>
                <a:srgbClr val="000000"/>
              </a:solidFill>
              <a:cs typeface="Arial"/>
              <a:sym typeface="Arial"/>
            </a:endParaRPr>
          </a:p>
          <a:p>
            <a:pPr marL="228594" indent="-228594" algn="just" defTabSz="1219170">
              <a:lnSpc>
                <a:spcPct val="150000"/>
              </a:lnSpc>
              <a:buClr>
                <a:srgbClr val="000000"/>
              </a:buClr>
              <a:buFont typeface="Arial" panose="020B0604020202020204" pitchFamily="34" charset="0"/>
              <a:buChar char="•"/>
            </a:pPr>
            <a:r>
              <a:rPr lang="es-DO" sz="1400" kern="0" dirty="0">
                <a:solidFill>
                  <a:srgbClr val="000000"/>
                </a:solidFill>
                <a:cs typeface="Arial"/>
                <a:sym typeface="Arial"/>
              </a:rPr>
              <a:t>Contribuiyendo a la reducción de factores de riesgo para mitigar los efectos negativos del encarcelamiento y prevención de la repetición de ciclos de vulnerabilidad.</a:t>
            </a:r>
          </a:p>
          <a:p>
            <a:pPr marL="228594" indent="-228594" algn="just" defTabSz="1219170">
              <a:lnSpc>
                <a:spcPct val="150000"/>
              </a:lnSpc>
              <a:buClr>
                <a:srgbClr val="000000"/>
              </a:buClr>
              <a:buFont typeface="Arial" panose="020B0604020202020204" pitchFamily="34" charset="0"/>
              <a:buChar char="•"/>
            </a:pPr>
            <a:r>
              <a:rPr lang="pt-BR" sz="1400" b="1" dirty="0" err="1"/>
              <a:t>Contributing</a:t>
            </a:r>
            <a:r>
              <a:rPr lang="pt-BR" sz="1400" b="1" dirty="0"/>
              <a:t> </a:t>
            </a:r>
            <a:r>
              <a:rPr lang="pt-BR" sz="1400" b="1" dirty="0" err="1"/>
              <a:t>to</a:t>
            </a:r>
            <a:r>
              <a:rPr lang="pt-BR" sz="1400" b="1" dirty="0"/>
              <a:t> </a:t>
            </a:r>
            <a:r>
              <a:rPr lang="pt-BR" sz="1400" b="1" dirty="0" err="1"/>
              <a:t>the</a:t>
            </a:r>
            <a:r>
              <a:rPr lang="pt-BR" sz="1400" b="1" dirty="0"/>
              <a:t> </a:t>
            </a:r>
            <a:r>
              <a:rPr lang="pt-BR" sz="1400" b="1" dirty="0" err="1"/>
              <a:t>reduction</a:t>
            </a:r>
            <a:r>
              <a:rPr lang="pt-BR" sz="1400" b="1" dirty="0"/>
              <a:t> </a:t>
            </a:r>
            <a:r>
              <a:rPr lang="pt-BR" sz="1400" b="1" dirty="0" err="1"/>
              <a:t>of</a:t>
            </a:r>
            <a:r>
              <a:rPr lang="pt-BR" sz="1400" b="1" dirty="0"/>
              <a:t> </a:t>
            </a:r>
            <a:r>
              <a:rPr lang="pt-BR" sz="1400" b="1" dirty="0" err="1"/>
              <a:t>risk</a:t>
            </a:r>
            <a:r>
              <a:rPr lang="pt-BR" sz="1400" b="1" dirty="0"/>
              <a:t> </a:t>
            </a:r>
            <a:r>
              <a:rPr lang="pt-BR" sz="1400" b="1" dirty="0" err="1"/>
              <a:t>factors</a:t>
            </a:r>
            <a:r>
              <a:rPr lang="pt-BR" sz="1400" b="1" dirty="0"/>
              <a:t> </a:t>
            </a:r>
            <a:r>
              <a:rPr lang="pt-BR" sz="1400" b="1" dirty="0" err="1"/>
              <a:t>to</a:t>
            </a:r>
            <a:r>
              <a:rPr lang="pt-BR" sz="1400" b="1" dirty="0"/>
              <a:t> </a:t>
            </a:r>
            <a:r>
              <a:rPr lang="pt-BR" sz="1400" b="1" dirty="0" err="1"/>
              <a:t>mitigate</a:t>
            </a:r>
            <a:r>
              <a:rPr lang="pt-BR" sz="1400" b="1" dirty="0"/>
              <a:t> </a:t>
            </a:r>
            <a:r>
              <a:rPr lang="pt-BR" sz="1400" b="1" dirty="0" err="1"/>
              <a:t>the</a:t>
            </a:r>
            <a:r>
              <a:rPr lang="pt-BR" sz="1400" b="1" dirty="0"/>
              <a:t> negative </a:t>
            </a:r>
            <a:r>
              <a:rPr lang="pt-BR" sz="1400" b="1" dirty="0" err="1"/>
              <a:t>effects</a:t>
            </a:r>
            <a:r>
              <a:rPr lang="pt-BR" sz="1400" b="1" dirty="0"/>
              <a:t> </a:t>
            </a:r>
            <a:r>
              <a:rPr lang="pt-BR" sz="1400" b="1" dirty="0" err="1"/>
              <a:t>of</a:t>
            </a:r>
            <a:r>
              <a:rPr lang="pt-BR" sz="1400" b="1" dirty="0"/>
              <a:t> </a:t>
            </a:r>
            <a:r>
              <a:rPr lang="pt-BR" sz="1400" b="1" dirty="0" err="1"/>
              <a:t>incarceration</a:t>
            </a:r>
            <a:r>
              <a:rPr lang="pt-BR" sz="1400" b="1" dirty="0"/>
              <a:t> </a:t>
            </a:r>
            <a:r>
              <a:rPr lang="pt-BR" sz="1400" b="1" dirty="0" err="1"/>
              <a:t>and</a:t>
            </a:r>
            <a:r>
              <a:rPr lang="pt-BR" sz="1400" b="1" dirty="0"/>
              <a:t> </a:t>
            </a:r>
            <a:r>
              <a:rPr lang="pt-BR" sz="1400" b="1" dirty="0" err="1"/>
              <a:t>prevent</a:t>
            </a:r>
            <a:r>
              <a:rPr lang="pt-BR" sz="1400" b="1" dirty="0"/>
              <a:t> </a:t>
            </a:r>
            <a:r>
              <a:rPr lang="pt-BR" sz="1400" b="1" dirty="0" err="1"/>
              <a:t>the</a:t>
            </a:r>
            <a:r>
              <a:rPr lang="pt-BR" sz="1400" b="1" dirty="0"/>
              <a:t> </a:t>
            </a:r>
            <a:r>
              <a:rPr lang="pt-BR" sz="1400" b="1" dirty="0" err="1"/>
              <a:t>repetition</a:t>
            </a:r>
            <a:r>
              <a:rPr lang="pt-BR" sz="1400" b="1" dirty="0"/>
              <a:t> </a:t>
            </a:r>
            <a:r>
              <a:rPr lang="pt-BR" sz="1400" b="1" dirty="0" err="1"/>
              <a:t>of</a:t>
            </a:r>
            <a:r>
              <a:rPr lang="pt-BR" sz="1400" b="1" dirty="0"/>
              <a:t> </a:t>
            </a:r>
            <a:r>
              <a:rPr lang="pt-BR" sz="1400" b="1" dirty="0" err="1"/>
              <a:t>cycles</a:t>
            </a:r>
            <a:r>
              <a:rPr lang="pt-BR" sz="1400" b="1" dirty="0"/>
              <a:t> </a:t>
            </a:r>
            <a:r>
              <a:rPr lang="pt-BR" sz="1400" b="1" dirty="0" err="1"/>
              <a:t>of</a:t>
            </a:r>
            <a:r>
              <a:rPr lang="pt-BR" sz="1400" b="1" dirty="0"/>
              <a:t> </a:t>
            </a:r>
            <a:r>
              <a:rPr lang="pt-BR" sz="1400" b="1" dirty="0" err="1"/>
              <a:t>vulnerability</a:t>
            </a:r>
            <a:r>
              <a:rPr lang="pt-BR" sz="1400" dirty="0"/>
              <a:t>.</a:t>
            </a:r>
            <a:endParaRPr lang="es-DO" sz="1400" kern="0" dirty="0">
              <a:solidFill>
                <a:srgbClr val="000000"/>
              </a:solidFill>
              <a:latin typeface="Arial"/>
              <a:cs typeface="Arial"/>
              <a:sym typeface="Arial"/>
            </a:endParaRPr>
          </a:p>
          <a:p>
            <a:pPr marL="228594" indent="-228594" algn="just" defTabSz="1219170">
              <a:lnSpc>
                <a:spcPct val="150000"/>
              </a:lnSpc>
              <a:buClr>
                <a:srgbClr val="000000"/>
              </a:buClr>
              <a:buFont typeface="Arial" panose="020B0604020202020204" pitchFamily="34" charset="0"/>
              <a:buChar char="•"/>
            </a:pPr>
            <a:r>
              <a:rPr lang="es-DO" sz="1400" kern="0" dirty="0">
                <a:solidFill>
                  <a:srgbClr val="000000"/>
                </a:solidFill>
                <a:latin typeface="Arial"/>
                <a:cs typeface="Arial"/>
                <a:sym typeface="Arial"/>
              </a:rPr>
              <a:t>Enfoque de derechos humanos, protección infantil y territorialización.</a:t>
            </a:r>
          </a:p>
          <a:p>
            <a:pPr marL="228594" indent="-228594" algn="just" defTabSz="1219170">
              <a:lnSpc>
                <a:spcPct val="150000"/>
              </a:lnSpc>
              <a:buClr>
                <a:srgbClr val="000000"/>
              </a:buClr>
              <a:buFont typeface="Arial" panose="020B0604020202020204" pitchFamily="34" charset="0"/>
              <a:buChar char="•"/>
            </a:pPr>
            <a:r>
              <a:rPr lang="pt-BR" sz="1400" b="1" dirty="0" err="1"/>
              <a:t>Focusing</a:t>
            </a:r>
            <a:r>
              <a:rPr lang="pt-BR" sz="1400" b="1" dirty="0"/>
              <a:t> </a:t>
            </a:r>
            <a:r>
              <a:rPr lang="pt-BR" sz="1400" b="1" dirty="0" err="1"/>
              <a:t>on</a:t>
            </a:r>
            <a:r>
              <a:rPr lang="pt-BR" sz="1400" b="1" dirty="0"/>
              <a:t> </a:t>
            </a:r>
            <a:r>
              <a:rPr lang="pt-BR" sz="1400" b="1" dirty="0" err="1"/>
              <a:t>human</a:t>
            </a:r>
            <a:r>
              <a:rPr lang="pt-BR" sz="1400" b="1" dirty="0"/>
              <a:t> </a:t>
            </a:r>
            <a:r>
              <a:rPr lang="pt-BR" sz="1400" b="1" dirty="0" err="1"/>
              <a:t>rights</a:t>
            </a:r>
            <a:r>
              <a:rPr lang="pt-BR" sz="1400" b="1" dirty="0"/>
              <a:t>, </a:t>
            </a:r>
            <a:r>
              <a:rPr lang="pt-BR" sz="1400" b="1" dirty="0" err="1"/>
              <a:t>child</a:t>
            </a:r>
            <a:r>
              <a:rPr lang="pt-BR" sz="1400" b="1" dirty="0"/>
              <a:t> </a:t>
            </a:r>
            <a:r>
              <a:rPr lang="pt-BR" sz="1400" b="1" dirty="0" err="1"/>
              <a:t>protection</a:t>
            </a:r>
            <a:r>
              <a:rPr lang="pt-BR" sz="1400" b="1" dirty="0"/>
              <a:t>, </a:t>
            </a:r>
            <a:r>
              <a:rPr lang="pt-BR" sz="1400" b="1" dirty="0" err="1"/>
              <a:t>and</a:t>
            </a:r>
            <a:r>
              <a:rPr lang="pt-BR" sz="1400" b="1" dirty="0"/>
              <a:t> </a:t>
            </a:r>
            <a:r>
              <a:rPr lang="pt-BR" sz="1400" b="1" dirty="0" err="1"/>
              <a:t>territorialization</a:t>
            </a:r>
            <a:endParaRPr lang="es-DO" sz="1400" b="1" kern="0" dirty="0">
              <a:solidFill>
                <a:srgbClr val="000000"/>
              </a:solidFill>
              <a:latin typeface="Arial"/>
              <a:cs typeface="Arial"/>
              <a:sym typeface="Arial"/>
            </a:endParaRPr>
          </a:p>
        </p:txBody>
      </p:sp>
      <p:pic>
        <p:nvPicPr>
          <p:cNvPr id="6" name="Picture 2" descr="Bandera de la República Dominicana Bandera nacional de la República  dominicana en la tela | Foto Premium">
            <a:extLst>
              <a:ext uri="{FF2B5EF4-FFF2-40B4-BE49-F238E27FC236}">
                <a16:creationId xmlns:a16="http://schemas.microsoft.com/office/drawing/2014/main" id="{D0BE8F72-3943-BCDD-31CD-653C3824DC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505" y="619159"/>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0AE3293-B7F7-58C7-7346-79C0881C8694}"/>
              </a:ext>
            </a:extLst>
          </p:cNvPr>
          <p:cNvSpPr txBox="1"/>
          <p:nvPr/>
        </p:nvSpPr>
        <p:spPr>
          <a:xfrm>
            <a:off x="1058782" y="623080"/>
            <a:ext cx="904415" cy="420756"/>
          </a:xfrm>
          <a:prstGeom prst="rect">
            <a:avLst/>
          </a:prstGeom>
          <a:noFill/>
        </p:spPr>
        <p:txBody>
          <a:bodyPr wrap="non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5" name="CuadroTexto 4">
            <a:extLst>
              <a:ext uri="{FF2B5EF4-FFF2-40B4-BE49-F238E27FC236}">
                <a16:creationId xmlns:a16="http://schemas.microsoft.com/office/drawing/2014/main" id="{FC860AFA-2ED3-3013-AFA0-83162A188576}"/>
              </a:ext>
            </a:extLst>
          </p:cNvPr>
          <p:cNvSpPr txBox="1"/>
          <p:nvPr/>
        </p:nvSpPr>
        <p:spPr>
          <a:xfrm>
            <a:off x="1150077" y="100401"/>
            <a:ext cx="10543412" cy="1656415"/>
          </a:xfrm>
          <a:prstGeom prst="rect">
            <a:avLst/>
          </a:prstGeom>
          <a:noFill/>
        </p:spPr>
        <p:txBody>
          <a:bodyPr wrap="square" rtlCol="0">
            <a:spAutoFit/>
          </a:bodyPr>
          <a:lstStyle/>
          <a:p>
            <a:pPr algn="ctr" defTabSz="1219170">
              <a:spcAft>
                <a:spcPts val="1067"/>
              </a:spcAft>
              <a:buClr>
                <a:srgbClr val="000000"/>
              </a:buClr>
              <a:tabLst>
                <a:tab pos="4079985" algn="ctr"/>
                <a:tab pos="8159969" algn="r"/>
              </a:tabLst>
            </a:pPr>
            <a:r>
              <a:rPr lang="es-ES" b="1" kern="0" dirty="0">
                <a:solidFill>
                  <a:srgbClr val="000000"/>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spcAft>
                <a:spcPts val="1067"/>
              </a:spcAft>
              <a:buClr>
                <a:srgbClr val="000000"/>
              </a:buClr>
              <a:tabLst>
                <a:tab pos="4079985" algn="ctr"/>
                <a:tab pos="8159969" algn="r"/>
              </a:tabLst>
            </a:pPr>
            <a:r>
              <a:rPr lang="es-ES" b="1" kern="0" dirty="0" err="1">
                <a:solidFill>
                  <a:srgbClr val="000000"/>
                </a:solidFill>
                <a:latin typeface="Calibri" panose="020F0502020204030204" pitchFamily="34" charset="0"/>
                <a:ea typeface="Calibri" panose="020F0502020204030204" pitchFamily="34" charset="0"/>
                <a:cs typeface="Arial"/>
                <a:sym typeface="Arial"/>
              </a:rPr>
              <a:t>Territorialization’s</a:t>
            </a:r>
            <a:r>
              <a:rPr lang="es-ES" b="1" kern="0" dirty="0">
                <a:solidFill>
                  <a:srgbClr val="000000"/>
                </a:solidFill>
                <a:latin typeface="Calibri" panose="020F0502020204030204" pitchFamily="34" charset="0"/>
                <a:ea typeface="Calibri" panose="020F0502020204030204" pitchFamily="34" charset="0"/>
                <a:cs typeface="Arial"/>
                <a:sym typeface="Arial"/>
              </a:rPr>
              <a:t> </a:t>
            </a:r>
            <a:r>
              <a:rPr lang="es-ES" b="1" kern="0" dirty="0" err="1">
                <a:solidFill>
                  <a:srgbClr val="000000"/>
                </a:solidFill>
                <a:latin typeface="Calibri" panose="020F0502020204030204" pitchFamily="34" charset="0"/>
                <a:ea typeface="Calibri" panose="020F0502020204030204" pitchFamily="34" charset="0"/>
                <a:cs typeface="Arial"/>
                <a:sym typeface="Arial"/>
              </a:rPr>
              <a:t>Strategy</a:t>
            </a:r>
            <a:r>
              <a:rPr lang="es-ES" b="1" kern="0" dirty="0">
                <a:solidFill>
                  <a:srgbClr val="000000"/>
                </a:solidFill>
                <a:latin typeface="Calibri" panose="020F0502020204030204" pitchFamily="34" charset="0"/>
                <a:ea typeface="Calibri" panose="020F0502020204030204" pitchFamily="34" charset="0"/>
                <a:cs typeface="Arial"/>
                <a:sym typeface="Arial"/>
              </a:rPr>
              <a:t> in </a:t>
            </a:r>
            <a:r>
              <a:rPr lang="es-ES" b="1" kern="0" dirty="0" err="1">
                <a:solidFill>
                  <a:srgbClr val="000000"/>
                </a:solidFill>
                <a:latin typeface="Calibri" panose="020F0502020204030204" pitchFamily="34" charset="0"/>
                <a:ea typeface="Calibri" panose="020F0502020204030204" pitchFamily="34" charset="0"/>
                <a:cs typeface="Arial"/>
                <a:sym typeface="Arial"/>
              </a:rPr>
              <a:t>Dominican</a:t>
            </a:r>
            <a:r>
              <a:rPr lang="es-ES" b="1" kern="0" dirty="0">
                <a:solidFill>
                  <a:srgbClr val="000000"/>
                </a:solidFill>
                <a:latin typeface="Calibri" panose="020F0502020204030204" pitchFamily="34" charset="0"/>
                <a:ea typeface="Calibri" panose="020F0502020204030204" pitchFamily="34" charset="0"/>
                <a:cs typeface="Arial"/>
                <a:sym typeface="Arial"/>
              </a:rPr>
              <a:t> </a:t>
            </a:r>
            <a:r>
              <a:rPr lang="es-ES" b="1" kern="0" dirty="0" err="1">
                <a:solidFill>
                  <a:srgbClr val="000000"/>
                </a:solidFill>
                <a:latin typeface="Calibri" panose="020F0502020204030204" pitchFamily="34" charset="0"/>
                <a:ea typeface="Calibri" panose="020F0502020204030204" pitchFamily="34" charset="0"/>
                <a:cs typeface="Arial"/>
                <a:sym typeface="Arial"/>
              </a:rPr>
              <a:t>Republic</a:t>
            </a:r>
            <a:endParaRPr lang="es-DO" kern="0" dirty="0">
              <a:solidFill>
                <a:srgbClr val="000000"/>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b="1" kern="0" dirty="0">
                <a:solidFill>
                  <a:srgbClr val="000000"/>
                </a:solidFill>
                <a:latin typeface="Calibri" panose="020F0502020204030204" pitchFamily="34" charset="0"/>
                <a:ea typeface="Calibri" panose="020F0502020204030204" pitchFamily="34" charset="0"/>
                <a:cs typeface="Arial"/>
                <a:sym typeface="Arial"/>
              </a:rPr>
              <a:t>¨ALAS DE TRANSFORMACIÓN¨ - “</a:t>
            </a:r>
            <a:r>
              <a:rPr lang="pt-BR" dirty="0"/>
              <a:t>Wings </a:t>
            </a:r>
            <a:r>
              <a:rPr lang="pt-BR" dirty="0" err="1"/>
              <a:t>of</a:t>
            </a:r>
            <a:r>
              <a:rPr lang="pt-BR" dirty="0"/>
              <a:t> </a:t>
            </a:r>
            <a:r>
              <a:rPr lang="pt-BR" dirty="0" err="1"/>
              <a:t>Transformation</a:t>
            </a:r>
            <a:r>
              <a:rPr lang="pt-BR" dirty="0"/>
              <a:t>”</a:t>
            </a:r>
            <a:r>
              <a:rPr lang="es-ES" b="1" kern="0" dirty="0">
                <a:solidFill>
                  <a:srgbClr val="FFFFFF"/>
                </a:solidFill>
                <a:latin typeface="Calibri" panose="020F0502020204030204" pitchFamily="34" charset="0"/>
                <a:ea typeface="Calibri" panose="020F0502020204030204" pitchFamily="34" charset="0"/>
                <a:cs typeface="Arial"/>
                <a:sym typeface="Arial"/>
              </a:rPr>
              <a:t> </a:t>
            </a:r>
          </a:p>
          <a:p>
            <a:pPr algn="ctr" defTabSz="1219170">
              <a:lnSpc>
                <a:spcPct val="107000"/>
              </a:lnSpc>
              <a:spcAft>
                <a:spcPts val="1067"/>
              </a:spcAft>
              <a:buClr>
                <a:srgbClr val="000000"/>
              </a:buClr>
              <a:tabLst>
                <a:tab pos="4079985" algn="ctr"/>
                <a:tab pos="8159969" algn="r"/>
              </a:tabLst>
            </a:pPr>
            <a:r>
              <a:rPr lang="es-ES" sz="1600" b="1" kern="0" dirty="0">
                <a:solidFill>
                  <a:srgbClr val="FFFFFF"/>
                </a:solidFill>
                <a:latin typeface="Calibri" panose="020F0502020204030204" pitchFamily="34" charset="0"/>
                <a:ea typeface="Calibri" panose="020F0502020204030204" pitchFamily="34" charset="0"/>
                <a:cs typeface="Arial"/>
                <a:sym typeface="Arial"/>
              </a:rPr>
              <a:t>(COPOLAD III, acción 2.4)</a:t>
            </a:r>
            <a:endParaRPr lang="es-DO" sz="1600" kern="0" dirty="0">
              <a:solidFill>
                <a:srgbClr val="FFFFFF"/>
              </a:solidFill>
              <a:latin typeface="Calibri" panose="020F0502020204030204" pitchFamily="34" charset="0"/>
              <a:ea typeface="Calibri" panose="020F0502020204030204" pitchFamily="34" charset="0"/>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7"/>
          <p:cNvSpPr txBox="1"/>
          <p:nvPr/>
        </p:nvSpPr>
        <p:spPr>
          <a:xfrm>
            <a:off x="119030" y="847661"/>
            <a:ext cx="7160646" cy="5683695"/>
          </a:xfrm>
          <a:prstGeom prst="rect">
            <a:avLst/>
          </a:prstGeom>
          <a:noFill/>
          <a:ln>
            <a:noFill/>
          </a:ln>
        </p:spPr>
        <p:txBody>
          <a:bodyPr spcFirstLastPara="1" wrap="square" lIns="91433" tIns="45700" rIns="91433" bIns="45700" anchor="t" anchorCtr="0">
            <a:spAutoFit/>
          </a:bodyPr>
          <a:lstStyle/>
          <a:p>
            <a:pPr algn="ctr" defTabSz="1219170">
              <a:buClr>
                <a:srgbClr val="FF0000"/>
              </a:buClr>
              <a:buSzPts val="1400"/>
            </a:pPr>
            <a:r>
              <a:rPr lang="es-DO" sz="1867" kern="0" dirty="0">
                <a:solidFill>
                  <a:srgbClr val="000000"/>
                </a:solidFill>
                <a:latin typeface="Times New Roman" panose="02020603050405020304" pitchFamily="18" charset="0"/>
                <a:cs typeface="Times New Roman" panose="02020603050405020304" pitchFamily="18" charset="0"/>
                <a:sym typeface="Arial"/>
              </a:rPr>
              <a:t>   ¿Porque Alas de Transformación?</a:t>
            </a:r>
          </a:p>
          <a:p>
            <a:pPr algn="ctr" defTabSz="1219170">
              <a:buClr>
                <a:srgbClr val="FF0000"/>
              </a:buClr>
              <a:buSzPts val="1400"/>
            </a:pPr>
            <a:r>
              <a:rPr lang="pt-BR" b="1" dirty="0" err="1"/>
              <a:t>Why</a:t>
            </a:r>
            <a:r>
              <a:rPr lang="pt-BR" b="1" dirty="0"/>
              <a:t> Wings </a:t>
            </a:r>
            <a:r>
              <a:rPr lang="pt-BR" b="1" dirty="0" err="1"/>
              <a:t>of</a:t>
            </a:r>
            <a:r>
              <a:rPr lang="pt-BR" b="1" dirty="0"/>
              <a:t> </a:t>
            </a:r>
            <a:r>
              <a:rPr lang="pt-BR" b="1" dirty="0" err="1"/>
              <a:t>Transformation</a:t>
            </a:r>
            <a:r>
              <a:rPr lang="pt-BR" b="1" dirty="0"/>
              <a:t>?</a:t>
            </a:r>
            <a:endParaRPr lang="es-DO" b="1" kern="0" dirty="0">
              <a:solidFill>
                <a:srgbClr val="000000"/>
              </a:solidFill>
              <a:latin typeface="Times New Roman" panose="02020603050405020304" pitchFamily="18" charset="0"/>
              <a:cs typeface="Times New Roman" panose="02020603050405020304" pitchFamily="18" charset="0"/>
              <a:sym typeface="Arial"/>
            </a:endParaRPr>
          </a:p>
          <a:p>
            <a:pPr marL="380990" indent="-380990" defTabSz="1219170">
              <a:buClr>
                <a:srgbClr val="FF0000"/>
              </a:buClr>
              <a:buSzPts val="1400"/>
              <a:buFont typeface="Arial" panose="020B0604020202020204" pitchFamily="34" charset="0"/>
              <a:buChar char="•"/>
            </a:pPr>
            <a:endParaRPr lang="es-DO" kern="0" dirty="0">
              <a:solidFill>
                <a:srgbClr val="000000"/>
              </a:solidFill>
              <a:latin typeface="Times New Roman" panose="02020603050405020304" pitchFamily="18" charset="0"/>
              <a:cs typeface="Times New Roman" panose="02020603050405020304" pitchFamily="18" charset="0"/>
              <a:sym typeface="Arial"/>
            </a:endParaRPr>
          </a:p>
          <a:p>
            <a:pPr marL="380990" indent="-380990" algn="just" defTabSz="1219170">
              <a:buClr>
                <a:srgbClr val="FF0000"/>
              </a:buClr>
              <a:buSzPts val="1400"/>
              <a:buFont typeface="Arial" panose="020B0604020202020204" pitchFamily="34" charset="0"/>
              <a:buChar char="•"/>
            </a:pPr>
            <a:r>
              <a:rPr lang="es-DO" sz="1400" kern="0" dirty="0">
                <a:solidFill>
                  <a:srgbClr val="000000"/>
                </a:solidFill>
                <a:latin typeface="Times New Roman" panose="02020603050405020304" pitchFamily="18" charset="0"/>
                <a:cs typeface="Times New Roman" panose="02020603050405020304" pitchFamily="18" charset="0"/>
                <a:sym typeface="Arial"/>
              </a:rPr>
              <a:t>Para brindar apoyo y protección a los grandes olvidados: los hijos e hijas de las mujeres privadas de libertad. Estos menores, por razones de género, quedan en muchos casos desamparados cuando es la madre  entra en prisión.</a:t>
            </a:r>
          </a:p>
          <a:p>
            <a:pPr marL="380990" indent="-380990" algn="just" defTabSz="1219170">
              <a:buClr>
                <a:srgbClr val="FF0000"/>
              </a:buClr>
              <a:buSzPts val="1400"/>
              <a:buFont typeface="Arial" panose="020B0604020202020204" pitchFamily="34" charset="0"/>
              <a:buChar char="•"/>
            </a:pPr>
            <a:r>
              <a:rPr lang="pt-BR" sz="1400" b="1" dirty="0" err="1"/>
              <a:t>To</a:t>
            </a:r>
            <a:r>
              <a:rPr lang="pt-BR" sz="1400" b="1" dirty="0"/>
              <a:t> </a:t>
            </a:r>
            <a:r>
              <a:rPr lang="pt-BR" sz="1400" b="1" dirty="0" err="1"/>
              <a:t>provide</a:t>
            </a:r>
            <a:r>
              <a:rPr lang="pt-BR" sz="1400" b="1" dirty="0"/>
              <a:t> </a:t>
            </a:r>
            <a:r>
              <a:rPr lang="pt-BR" sz="1400" b="1" dirty="0" err="1"/>
              <a:t>support</a:t>
            </a:r>
            <a:r>
              <a:rPr lang="pt-BR" sz="1400" b="1" dirty="0"/>
              <a:t> </a:t>
            </a:r>
            <a:r>
              <a:rPr lang="pt-BR" sz="1400" b="1" dirty="0" err="1"/>
              <a:t>and</a:t>
            </a:r>
            <a:r>
              <a:rPr lang="pt-BR" sz="1400" b="1" dirty="0"/>
              <a:t> </a:t>
            </a:r>
            <a:r>
              <a:rPr lang="pt-BR" sz="1400" b="1" dirty="0" err="1"/>
              <a:t>protection</a:t>
            </a:r>
            <a:r>
              <a:rPr lang="pt-BR" sz="1400" b="1" dirty="0"/>
              <a:t> </a:t>
            </a:r>
            <a:r>
              <a:rPr lang="pt-BR" sz="1400" b="1" dirty="0" err="1"/>
              <a:t>to</a:t>
            </a:r>
            <a:r>
              <a:rPr lang="pt-BR" sz="1400" b="1" dirty="0"/>
              <a:t> </a:t>
            </a:r>
            <a:r>
              <a:rPr lang="pt-BR" sz="1400" b="1" dirty="0" err="1"/>
              <a:t>the</a:t>
            </a:r>
            <a:r>
              <a:rPr lang="pt-BR" sz="1400" b="1" dirty="0"/>
              <a:t> </a:t>
            </a:r>
            <a:r>
              <a:rPr lang="pt-BR" sz="1400" b="1" dirty="0" err="1"/>
              <a:t>most</a:t>
            </a:r>
            <a:r>
              <a:rPr lang="pt-BR" sz="1400" b="1" dirty="0"/>
              <a:t> </a:t>
            </a:r>
            <a:r>
              <a:rPr lang="pt-BR" sz="1400" b="1" dirty="0" err="1"/>
              <a:t>forgotten</a:t>
            </a:r>
            <a:r>
              <a:rPr lang="pt-BR" sz="1400" b="1" dirty="0"/>
              <a:t>: </a:t>
            </a:r>
            <a:r>
              <a:rPr lang="pt-BR" sz="1400" b="1" dirty="0" err="1"/>
              <a:t>the</a:t>
            </a:r>
            <a:r>
              <a:rPr lang="pt-BR" sz="1400" b="1" dirty="0"/>
              <a:t> </a:t>
            </a:r>
            <a:r>
              <a:rPr lang="pt-BR" sz="1400" b="1" dirty="0" err="1"/>
              <a:t>children</a:t>
            </a:r>
            <a:r>
              <a:rPr lang="pt-BR" sz="1400" b="1" dirty="0"/>
              <a:t> </a:t>
            </a:r>
            <a:r>
              <a:rPr lang="pt-BR" sz="1400" b="1" dirty="0" err="1"/>
              <a:t>of</a:t>
            </a:r>
            <a:r>
              <a:rPr lang="pt-BR" sz="1400" b="1" dirty="0"/>
              <a:t> </a:t>
            </a:r>
            <a:r>
              <a:rPr lang="pt-BR" sz="1400" b="1" dirty="0" err="1"/>
              <a:t>women</a:t>
            </a:r>
            <a:r>
              <a:rPr lang="pt-BR" sz="1400" b="1" dirty="0"/>
              <a:t> </a:t>
            </a:r>
            <a:r>
              <a:rPr lang="pt-BR" sz="1400" b="1" dirty="0" err="1"/>
              <a:t>deprived</a:t>
            </a:r>
            <a:r>
              <a:rPr lang="pt-BR" sz="1400" b="1" dirty="0"/>
              <a:t> </a:t>
            </a:r>
            <a:r>
              <a:rPr lang="pt-BR" sz="1400" b="1" dirty="0" err="1"/>
              <a:t>of</a:t>
            </a:r>
            <a:r>
              <a:rPr lang="pt-BR" sz="1400" b="1" dirty="0"/>
              <a:t> </a:t>
            </a:r>
            <a:r>
              <a:rPr lang="pt-BR" sz="1400" b="1" dirty="0" err="1"/>
              <a:t>their</a:t>
            </a:r>
            <a:r>
              <a:rPr lang="pt-BR" sz="1400" b="1" dirty="0"/>
              <a:t> </a:t>
            </a:r>
            <a:r>
              <a:rPr lang="pt-BR" sz="1400" b="1" dirty="0" err="1"/>
              <a:t>liberty</a:t>
            </a:r>
            <a:r>
              <a:rPr lang="pt-BR" sz="1400" b="1" dirty="0"/>
              <a:t>. </a:t>
            </a:r>
            <a:r>
              <a:rPr lang="pt-BR" sz="1400" b="1" dirty="0" err="1"/>
              <a:t>These</a:t>
            </a:r>
            <a:r>
              <a:rPr lang="pt-BR" sz="1400" b="1" dirty="0"/>
              <a:t> </a:t>
            </a:r>
            <a:r>
              <a:rPr lang="pt-BR" sz="1400" b="1" dirty="0" err="1"/>
              <a:t>minors</a:t>
            </a:r>
            <a:r>
              <a:rPr lang="pt-BR" sz="1400" b="1" dirty="0"/>
              <a:t>, </a:t>
            </a:r>
            <a:r>
              <a:rPr lang="pt-BR" sz="1400" b="1" dirty="0" err="1"/>
              <a:t>due</a:t>
            </a:r>
            <a:r>
              <a:rPr lang="pt-BR" sz="1400" b="1" dirty="0"/>
              <a:t> </a:t>
            </a:r>
            <a:r>
              <a:rPr lang="pt-BR" sz="1400" b="1" dirty="0" err="1"/>
              <a:t>to</a:t>
            </a:r>
            <a:r>
              <a:rPr lang="pt-BR" sz="1400" b="1" dirty="0"/>
              <a:t> </a:t>
            </a:r>
            <a:r>
              <a:rPr lang="pt-BR" sz="1400" b="1" dirty="0" err="1"/>
              <a:t>gender</a:t>
            </a:r>
            <a:r>
              <a:rPr lang="pt-BR" sz="1400" b="1" dirty="0"/>
              <a:t> </a:t>
            </a:r>
            <a:r>
              <a:rPr lang="pt-BR" sz="1400" b="1" dirty="0" err="1"/>
              <a:t>reasons</a:t>
            </a:r>
            <a:r>
              <a:rPr lang="pt-BR" sz="1400" b="1" dirty="0"/>
              <a:t>, are </a:t>
            </a:r>
            <a:r>
              <a:rPr lang="pt-BR" sz="1400" b="1" dirty="0" err="1"/>
              <a:t>often</a:t>
            </a:r>
            <a:r>
              <a:rPr lang="pt-BR" sz="1400" b="1" dirty="0"/>
              <a:t> </a:t>
            </a:r>
            <a:r>
              <a:rPr lang="pt-BR" sz="1400" b="1" dirty="0" err="1"/>
              <a:t>left</a:t>
            </a:r>
            <a:r>
              <a:rPr lang="pt-BR" sz="1400" b="1" dirty="0"/>
              <a:t> </a:t>
            </a:r>
            <a:r>
              <a:rPr lang="pt-BR" sz="1400" b="1" dirty="0" err="1"/>
              <a:t>helpless</a:t>
            </a:r>
            <a:r>
              <a:rPr lang="pt-BR" sz="1400" b="1" dirty="0"/>
              <a:t> </a:t>
            </a:r>
            <a:r>
              <a:rPr lang="pt-BR" sz="1400" b="1" dirty="0" err="1"/>
              <a:t>when</a:t>
            </a:r>
            <a:r>
              <a:rPr lang="pt-BR" sz="1400" b="1" dirty="0"/>
              <a:t> </a:t>
            </a:r>
            <a:r>
              <a:rPr lang="pt-BR" sz="1400" b="1" dirty="0" err="1"/>
              <a:t>their</a:t>
            </a:r>
            <a:r>
              <a:rPr lang="pt-BR" sz="1400" b="1" dirty="0"/>
              <a:t> </a:t>
            </a:r>
            <a:r>
              <a:rPr lang="pt-BR" sz="1400" b="1" dirty="0" err="1"/>
              <a:t>mother</a:t>
            </a:r>
            <a:r>
              <a:rPr lang="pt-BR" sz="1400" b="1" dirty="0"/>
              <a:t> </a:t>
            </a:r>
            <a:r>
              <a:rPr lang="pt-BR" sz="1400" b="1" dirty="0" err="1"/>
              <a:t>is</a:t>
            </a:r>
            <a:r>
              <a:rPr lang="pt-BR" sz="1400" b="1" dirty="0"/>
              <a:t> </a:t>
            </a:r>
            <a:r>
              <a:rPr lang="pt-BR" sz="1400" b="1" dirty="0" err="1"/>
              <a:t>imprisoned</a:t>
            </a:r>
            <a:r>
              <a:rPr lang="pt-BR" sz="1400" dirty="0"/>
              <a:t>.</a:t>
            </a:r>
            <a:endParaRPr lang="es-DO" sz="1400" kern="0" dirty="0">
              <a:solidFill>
                <a:srgbClr val="000000"/>
              </a:solidFill>
              <a:latin typeface="Times New Roman" panose="02020603050405020304" pitchFamily="18" charset="0"/>
              <a:cs typeface="Times New Roman" panose="02020603050405020304" pitchFamily="18" charset="0"/>
              <a:sym typeface="Arial"/>
            </a:endParaRPr>
          </a:p>
          <a:p>
            <a:pPr marL="380990" indent="-380990" algn="just" defTabSz="1219170">
              <a:buClr>
                <a:srgbClr val="FF0000"/>
              </a:buClr>
              <a:buSzPts val="1400"/>
              <a:buFont typeface="Arial" panose="020B0604020202020204" pitchFamily="34" charset="0"/>
              <a:buChar char="•"/>
            </a:pPr>
            <a:endParaRPr lang="es-DO" sz="1400" kern="0" dirty="0">
              <a:solidFill>
                <a:srgbClr val="000000"/>
              </a:solidFill>
              <a:latin typeface="Times New Roman" panose="02020603050405020304" pitchFamily="18" charset="0"/>
              <a:cs typeface="Times New Roman" panose="02020603050405020304" pitchFamily="18" charset="0"/>
              <a:sym typeface="Arial"/>
            </a:endParaRPr>
          </a:p>
          <a:p>
            <a:pPr marL="380990" indent="-380990" algn="just" defTabSz="1219170">
              <a:buClr>
                <a:srgbClr val="FF0000"/>
              </a:buClr>
              <a:buSzPts val="1400"/>
              <a:buFont typeface="Arial" panose="020B0604020202020204" pitchFamily="34" charset="0"/>
              <a:buChar char="•"/>
            </a:pPr>
            <a:r>
              <a:rPr lang="es-DO" sz="1400" kern="0" dirty="0">
                <a:solidFill>
                  <a:srgbClr val="000000"/>
                </a:solidFill>
                <a:latin typeface="Times New Roman" panose="02020603050405020304" pitchFamily="18" charset="0"/>
                <a:cs typeface="Times New Roman" panose="02020603050405020304" pitchFamily="18" charset="0"/>
                <a:sym typeface="Arial"/>
              </a:rPr>
              <a:t>Las investigaciones destacan que la separación forzada puede provocar problemas como ansiedad, depresión y estigmatización, afectando no solo la salud mental de los menores, sino también su rendimiento académico y relaciones interpersonales.</a:t>
            </a:r>
          </a:p>
          <a:p>
            <a:pPr marL="380990" indent="-380990" algn="just" defTabSz="1219170">
              <a:buClr>
                <a:srgbClr val="FF0000"/>
              </a:buClr>
              <a:buSzPts val="1400"/>
              <a:buFont typeface="Arial" panose="020B0604020202020204" pitchFamily="34" charset="0"/>
              <a:buChar char="•"/>
            </a:pPr>
            <a:r>
              <a:rPr lang="pt-BR" sz="1400" b="1" dirty="0" err="1"/>
              <a:t>Research</a:t>
            </a:r>
            <a:r>
              <a:rPr lang="pt-BR" sz="1400" b="1" dirty="0"/>
              <a:t> </a:t>
            </a:r>
            <a:r>
              <a:rPr lang="pt-BR" sz="1400" b="1" dirty="0" err="1"/>
              <a:t>highlights</a:t>
            </a:r>
            <a:r>
              <a:rPr lang="pt-BR" sz="1400" b="1" dirty="0"/>
              <a:t> </a:t>
            </a:r>
            <a:r>
              <a:rPr lang="pt-BR" sz="1400" b="1" dirty="0" err="1"/>
              <a:t>that</a:t>
            </a:r>
            <a:r>
              <a:rPr lang="pt-BR" sz="1400" b="1" dirty="0"/>
              <a:t> </a:t>
            </a:r>
            <a:r>
              <a:rPr lang="pt-BR" sz="1400" b="1" dirty="0" err="1"/>
              <a:t>forced</a:t>
            </a:r>
            <a:r>
              <a:rPr lang="pt-BR" sz="1400" b="1" dirty="0"/>
              <a:t> </a:t>
            </a:r>
            <a:r>
              <a:rPr lang="pt-BR" sz="1400" b="1" dirty="0" err="1"/>
              <a:t>separation</a:t>
            </a:r>
            <a:r>
              <a:rPr lang="pt-BR" sz="1400" b="1" dirty="0"/>
              <a:t> </a:t>
            </a:r>
            <a:r>
              <a:rPr lang="pt-BR" sz="1400" b="1" dirty="0" err="1"/>
              <a:t>can</a:t>
            </a:r>
            <a:r>
              <a:rPr lang="pt-BR" sz="1400" b="1" dirty="0"/>
              <a:t> lead </a:t>
            </a:r>
            <a:r>
              <a:rPr lang="pt-BR" sz="1400" b="1" dirty="0" err="1"/>
              <a:t>to</a:t>
            </a:r>
            <a:r>
              <a:rPr lang="pt-BR" sz="1400" b="1" dirty="0"/>
              <a:t> </a:t>
            </a:r>
            <a:r>
              <a:rPr lang="pt-BR" sz="1400" b="1" dirty="0" err="1"/>
              <a:t>problems</a:t>
            </a:r>
            <a:r>
              <a:rPr lang="pt-BR" sz="1400" b="1" dirty="0"/>
              <a:t> </a:t>
            </a:r>
            <a:r>
              <a:rPr lang="pt-BR" sz="1400" b="1" dirty="0" err="1"/>
              <a:t>such</a:t>
            </a:r>
            <a:r>
              <a:rPr lang="pt-BR" sz="1400" b="1" dirty="0"/>
              <a:t> as </a:t>
            </a:r>
            <a:r>
              <a:rPr lang="pt-BR" sz="1400" b="1" dirty="0" err="1"/>
              <a:t>anxiety</a:t>
            </a:r>
            <a:r>
              <a:rPr lang="pt-BR" sz="1400" b="1" dirty="0"/>
              <a:t>, </a:t>
            </a:r>
            <a:r>
              <a:rPr lang="pt-BR" sz="1400" b="1" dirty="0" err="1"/>
              <a:t>depression</a:t>
            </a:r>
            <a:r>
              <a:rPr lang="pt-BR" sz="1400" b="1" dirty="0"/>
              <a:t>, </a:t>
            </a:r>
            <a:r>
              <a:rPr lang="pt-BR" sz="1400" b="1" dirty="0" err="1"/>
              <a:t>and</a:t>
            </a:r>
            <a:r>
              <a:rPr lang="pt-BR" sz="1400" b="1" dirty="0"/>
              <a:t> </a:t>
            </a:r>
            <a:r>
              <a:rPr lang="pt-BR" sz="1400" b="1" dirty="0" err="1"/>
              <a:t>stigmatization</a:t>
            </a:r>
            <a:r>
              <a:rPr lang="pt-BR" sz="1400" b="1" dirty="0"/>
              <a:t>, </a:t>
            </a:r>
            <a:r>
              <a:rPr lang="pt-BR" sz="1400" b="1" dirty="0" err="1"/>
              <a:t>affecting</a:t>
            </a:r>
            <a:r>
              <a:rPr lang="pt-BR" sz="1400" b="1" dirty="0"/>
              <a:t> </a:t>
            </a:r>
            <a:r>
              <a:rPr lang="pt-BR" sz="1400" b="1" dirty="0" err="1"/>
              <a:t>not</a:t>
            </a:r>
            <a:r>
              <a:rPr lang="pt-BR" sz="1400" b="1" dirty="0"/>
              <a:t> </a:t>
            </a:r>
            <a:r>
              <a:rPr lang="pt-BR" sz="1400" b="1" dirty="0" err="1"/>
              <a:t>only</a:t>
            </a:r>
            <a:r>
              <a:rPr lang="pt-BR" sz="1400" b="1" dirty="0"/>
              <a:t> </a:t>
            </a:r>
            <a:r>
              <a:rPr lang="pt-BR" sz="1400" b="1" dirty="0" err="1"/>
              <a:t>the</a:t>
            </a:r>
            <a:r>
              <a:rPr lang="pt-BR" sz="1400" b="1" dirty="0"/>
              <a:t> mental </a:t>
            </a:r>
            <a:r>
              <a:rPr lang="pt-BR" sz="1400" b="1" dirty="0" err="1"/>
              <a:t>health</a:t>
            </a:r>
            <a:r>
              <a:rPr lang="pt-BR" sz="1400" b="1" dirty="0"/>
              <a:t> </a:t>
            </a:r>
            <a:r>
              <a:rPr lang="pt-BR" sz="1400" b="1" dirty="0" err="1"/>
              <a:t>of</a:t>
            </a:r>
            <a:r>
              <a:rPr lang="pt-BR" sz="1400" b="1" dirty="0"/>
              <a:t> </a:t>
            </a:r>
            <a:r>
              <a:rPr lang="pt-BR" sz="1400" b="1" dirty="0" err="1"/>
              <a:t>minors</a:t>
            </a:r>
            <a:r>
              <a:rPr lang="pt-BR" sz="1400" b="1" dirty="0"/>
              <a:t> </a:t>
            </a:r>
            <a:r>
              <a:rPr lang="pt-BR" sz="1400" b="1" dirty="0" err="1"/>
              <a:t>but</a:t>
            </a:r>
            <a:r>
              <a:rPr lang="pt-BR" sz="1400" b="1" dirty="0"/>
              <a:t> </a:t>
            </a:r>
            <a:r>
              <a:rPr lang="pt-BR" sz="1400" b="1" dirty="0" err="1"/>
              <a:t>also</a:t>
            </a:r>
            <a:r>
              <a:rPr lang="pt-BR" sz="1400" b="1" dirty="0"/>
              <a:t> </a:t>
            </a:r>
            <a:r>
              <a:rPr lang="pt-BR" sz="1400" b="1" dirty="0" err="1"/>
              <a:t>their</a:t>
            </a:r>
            <a:r>
              <a:rPr lang="pt-BR" sz="1400" b="1" dirty="0"/>
              <a:t> </a:t>
            </a:r>
            <a:r>
              <a:rPr lang="pt-BR" sz="1400" b="1" dirty="0" err="1"/>
              <a:t>academic</a:t>
            </a:r>
            <a:r>
              <a:rPr lang="pt-BR" sz="1400" b="1" dirty="0"/>
              <a:t> performance </a:t>
            </a:r>
            <a:r>
              <a:rPr lang="pt-BR" sz="1400" b="1" dirty="0" err="1"/>
              <a:t>and</a:t>
            </a:r>
            <a:r>
              <a:rPr lang="pt-BR" sz="1400" b="1" dirty="0"/>
              <a:t> </a:t>
            </a:r>
            <a:r>
              <a:rPr lang="pt-BR" sz="1400" b="1" dirty="0" err="1"/>
              <a:t>interpersonal</a:t>
            </a:r>
            <a:r>
              <a:rPr lang="pt-BR" sz="1400" b="1" dirty="0"/>
              <a:t> </a:t>
            </a:r>
            <a:r>
              <a:rPr lang="pt-BR" sz="1400" b="1" dirty="0" err="1"/>
              <a:t>relationships</a:t>
            </a:r>
            <a:endParaRPr lang="es-DO" sz="1400" b="1" kern="0" dirty="0">
              <a:solidFill>
                <a:srgbClr val="000000"/>
              </a:solidFill>
              <a:latin typeface="Times New Roman" panose="02020603050405020304" pitchFamily="18" charset="0"/>
              <a:cs typeface="Times New Roman" panose="02020603050405020304" pitchFamily="18" charset="0"/>
              <a:sym typeface="Arial"/>
            </a:endParaRPr>
          </a:p>
          <a:p>
            <a:pPr marL="380990" indent="-380990" algn="just" defTabSz="1219170">
              <a:buClr>
                <a:srgbClr val="FF0000"/>
              </a:buClr>
              <a:buSzPts val="1400"/>
              <a:buFont typeface="Arial" panose="020B0604020202020204" pitchFamily="34" charset="0"/>
              <a:buChar char="•"/>
            </a:pPr>
            <a:endParaRPr lang="es-DO" sz="1400" b="1" kern="0" dirty="0">
              <a:solidFill>
                <a:srgbClr val="000000"/>
              </a:solidFill>
              <a:latin typeface="Times New Roman" panose="02020603050405020304" pitchFamily="18" charset="0"/>
              <a:cs typeface="Times New Roman" panose="02020603050405020304" pitchFamily="18" charset="0"/>
              <a:sym typeface="Arial"/>
            </a:endParaRPr>
          </a:p>
          <a:p>
            <a:pPr marL="380990" indent="-380990" algn="just" defTabSz="1219170">
              <a:buClr>
                <a:srgbClr val="FF0000"/>
              </a:buClr>
              <a:buSzPts val="1400"/>
              <a:buFont typeface="Arial" panose="020B0604020202020204" pitchFamily="34" charset="0"/>
              <a:buChar char="•"/>
            </a:pPr>
            <a:r>
              <a:rPr lang="es-DO" sz="1400" kern="0" dirty="0">
                <a:solidFill>
                  <a:srgbClr val="000000"/>
                </a:solidFill>
                <a:latin typeface="Times New Roman" panose="02020603050405020304" pitchFamily="18" charset="0"/>
                <a:cs typeface="Times New Roman" panose="02020603050405020304" pitchFamily="18" charset="0"/>
                <a:sym typeface="Arial"/>
              </a:rPr>
              <a:t>Además, la literatura resalta que fortalecer redes de apoyo es crucial para mitigar estos efectos adversos, creando un entorno que favorezca la resiliencia y permita a las familias reorganizarse positivamente. </a:t>
            </a:r>
          </a:p>
          <a:p>
            <a:pPr marL="380990" indent="-380990" algn="just" defTabSz="1219170">
              <a:buClr>
                <a:srgbClr val="FF0000"/>
              </a:buClr>
              <a:buSzPts val="1400"/>
              <a:buFont typeface="Arial" panose="020B0604020202020204" pitchFamily="34" charset="0"/>
              <a:buChar char="•"/>
            </a:pPr>
            <a:r>
              <a:rPr lang="pt-BR" sz="1400" b="1" dirty="0" err="1"/>
              <a:t>Furthermore</a:t>
            </a:r>
            <a:r>
              <a:rPr lang="pt-BR" sz="1400" b="1" dirty="0"/>
              <a:t>, </a:t>
            </a:r>
            <a:r>
              <a:rPr lang="pt-BR" sz="1400" b="1" dirty="0" err="1"/>
              <a:t>the</a:t>
            </a:r>
            <a:r>
              <a:rPr lang="pt-BR" sz="1400" b="1" dirty="0"/>
              <a:t> </a:t>
            </a:r>
            <a:r>
              <a:rPr lang="pt-BR" sz="1400" b="1" dirty="0" err="1"/>
              <a:t>literature</a:t>
            </a:r>
            <a:r>
              <a:rPr lang="pt-BR" sz="1400" b="1" dirty="0"/>
              <a:t> </a:t>
            </a:r>
            <a:r>
              <a:rPr lang="pt-BR" sz="1400" b="1" dirty="0" err="1"/>
              <a:t>highlights</a:t>
            </a:r>
            <a:r>
              <a:rPr lang="pt-BR" sz="1400" b="1" dirty="0"/>
              <a:t> </a:t>
            </a:r>
            <a:r>
              <a:rPr lang="pt-BR" sz="1400" b="1" dirty="0" err="1"/>
              <a:t>that</a:t>
            </a:r>
            <a:r>
              <a:rPr lang="pt-BR" sz="1400" b="1" dirty="0"/>
              <a:t> </a:t>
            </a:r>
            <a:r>
              <a:rPr lang="pt-BR" sz="1400" b="1" dirty="0" err="1"/>
              <a:t>strengthening</a:t>
            </a:r>
            <a:r>
              <a:rPr lang="pt-BR" sz="1400" b="1" dirty="0"/>
              <a:t> </a:t>
            </a:r>
            <a:r>
              <a:rPr lang="pt-BR" sz="1400" b="1" dirty="0" err="1"/>
              <a:t>support</a:t>
            </a:r>
            <a:r>
              <a:rPr lang="pt-BR" sz="1400" b="1" dirty="0"/>
              <a:t> networks </a:t>
            </a:r>
            <a:r>
              <a:rPr lang="pt-BR" sz="1400" b="1" dirty="0" err="1"/>
              <a:t>is</a:t>
            </a:r>
            <a:r>
              <a:rPr lang="pt-BR" sz="1400" b="1" dirty="0"/>
              <a:t> crucial </a:t>
            </a:r>
            <a:r>
              <a:rPr lang="pt-BR" sz="1400" b="1" dirty="0" err="1"/>
              <a:t>to</a:t>
            </a:r>
            <a:r>
              <a:rPr lang="pt-BR" sz="1400" b="1" dirty="0"/>
              <a:t> </a:t>
            </a:r>
            <a:r>
              <a:rPr lang="pt-BR" sz="1400" b="1" dirty="0" err="1"/>
              <a:t>mitigating</a:t>
            </a:r>
            <a:r>
              <a:rPr lang="pt-BR" sz="1400" b="1" dirty="0"/>
              <a:t> </a:t>
            </a:r>
            <a:r>
              <a:rPr lang="pt-BR" sz="1400" b="1" dirty="0" err="1"/>
              <a:t>these</a:t>
            </a:r>
            <a:r>
              <a:rPr lang="pt-BR" sz="1400" b="1" dirty="0"/>
              <a:t> adverse </a:t>
            </a:r>
            <a:r>
              <a:rPr lang="pt-BR" sz="1400" b="1" dirty="0" err="1"/>
              <a:t>effects</a:t>
            </a:r>
            <a:r>
              <a:rPr lang="pt-BR" sz="1400" b="1" dirty="0"/>
              <a:t>, </a:t>
            </a:r>
            <a:r>
              <a:rPr lang="pt-BR" sz="1400" b="1" dirty="0" err="1"/>
              <a:t>creating</a:t>
            </a:r>
            <a:r>
              <a:rPr lang="pt-BR" sz="1400" b="1" dirty="0"/>
              <a:t> </a:t>
            </a:r>
            <a:r>
              <a:rPr lang="pt-BR" sz="1400" b="1" dirty="0" err="1"/>
              <a:t>an</a:t>
            </a:r>
            <a:r>
              <a:rPr lang="pt-BR" sz="1400" b="1" dirty="0"/>
              <a:t> </a:t>
            </a:r>
            <a:r>
              <a:rPr lang="pt-BR" sz="1400" b="1" dirty="0" err="1"/>
              <a:t>environment</a:t>
            </a:r>
            <a:r>
              <a:rPr lang="pt-BR" sz="1400" b="1" dirty="0"/>
              <a:t> </a:t>
            </a:r>
            <a:r>
              <a:rPr lang="pt-BR" sz="1400" b="1" dirty="0" err="1"/>
              <a:t>that</a:t>
            </a:r>
            <a:r>
              <a:rPr lang="pt-BR" sz="1400" b="1" dirty="0"/>
              <a:t> </a:t>
            </a:r>
            <a:r>
              <a:rPr lang="pt-BR" sz="1400" b="1" dirty="0" err="1"/>
              <a:t>fosters</a:t>
            </a:r>
            <a:r>
              <a:rPr lang="pt-BR" sz="1400" b="1" dirty="0"/>
              <a:t> </a:t>
            </a:r>
            <a:r>
              <a:rPr lang="pt-BR" sz="1400" b="1" dirty="0" err="1"/>
              <a:t>resilience</a:t>
            </a:r>
            <a:r>
              <a:rPr lang="pt-BR" sz="1400" b="1" dirty="0"/>
              <a:t> </a:t>
            </a:r>
            <a:r>
              <a:rPr lang="pt-BR" sz="1400" b="1" dirty="0" err="1"/>
              <a:t>and</a:t>
            </a:r>
            <a:r>
              <a:rPr lang="pt-BR" sz="1400" b="1" dirty="0"/>
              <a:t> </a:t>
            </a:r>
            <a:r>
              <a:rPr lang="pt-BR" sz="1400" b="1" dirty="0" err="1"/>
              <a:t>allows</a:t>
            </a:r>
            <a:r>
              <a:rPr lang="pt-BR" sz="1400" b="1" dirty="0"/>
              <a:t> </a:t>
            </a:r>
            <a:r>
              <a:rPr lang="pt-BR" sz="1400" b="1" dirty="0" err="1"/>
              <a:t>families</a:t>
            </a:r>
            <a:r>
              <a:rPr lang="pt-BR" sz="1400" b="1" dirty="0"/>
              <a:t> </a:t>
            </a:r>
            <a:r>
              <a:rPr lang="pt-BR" sz="1400" b="1" dirty="0" err="1"/>
              <a:t>to</a:t>
            </a:r>
            <a:r>
              <a:rPr lang="pt-BR" sz="1400" b="1" dirty="0"/>
              <a:t> reorganize </a:t>
            </a:r>
            <a:r>
              <a:rPr lang="pt-BR" sz="1400" b="1" dirty="0" err="1"/>
              <a:t>positively</a:t>
            </a:r>
            <a:r>
              <a:rPr lang="pt-BR" sz="1400" b="1" dirty="0"/>
              <a:t>.</a:t>
            </a:r>
            <a:endParaRPr lang="es-DO" sz="14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marL="380990" indent="-380990" algn="just" defTabSz="1219170">
              <a:buClr>
                <a:srgbClr val="FF0000"/>
              </a:buClr>
              <a:buSzPts val="1400"/>
              <a:buFontTx/>
              <a:buChar char="-"/>
            </a:pPr>
            <a:endParaRPr lang="es-DO" sz="1400" kern="0" dirty="0">
              <a:solidFill>
                <a:srgbClr val="DE5141"/>
              </a:solidFill>
              <a:latin typeface="Arial"/>
              <a:ea typeface="Calibri" panose="020F0502020204030204" pitchFamily="34" charset="0"/>
              <a:cs typeface="Arial"/>
              <a:sym typeface="Arial"/>
            </a:endParaRPr>
          </a:p>
          <a:p>
            <a:pPr marL="380990" indent="-380990" defTabSz="1219170">
              <a:buClr>
                <a:srgbClr val="FF0000"/>
              </a:buClr>
              <a:buSzPts val="1400"/>
              <a:buFontTx/>
              <a:buChar char="-"/>
            </a:pPr>
            <a:endParaRPr sz="1467" kern="0" dirty="0">
              <a:solidFill>
                <a:srgbClr val="DE5141"/>
              </a:solidFill>
              <a:latin typeface="Arial"/>
              <a:cs typeface="Arial"/>
              <a:sym typeface="Arial"/>
            </a:endParaRPr>
          </a:p>
        </p:txBody>
      </p:sp>
      <p:sp>
        <p:nvSpPr>
          <p:cNvPr id="172" name="Google Shape;172;p27"/>
          <p:cNvSpPr/>
          <p:nvPr/>
        </p:nvSpPr>
        <p:spPr>
          <a:xfrm>
            <a:off x="8375459" y="0"/>
            <a:ext cx="3806224" cy="56580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pic>
        <p:nvPicPr>
          <p:cNvPr id="173" name="Google Shape;173;p27"/>
          <p:cNvPicPr preferRelativeResize="0"/>
          <p:nvPr/>
        </p:nvPicPr>
        <p:blipFill rotWithShape="1">
          <a:blip r:embed="rId3">
            <a:alphaModFix/>
          </a:blip>
          <a:srcRect t="14288" r="20236"/>
          <a:stretch/>
        </p:blipFill>
        <p:spPr>
          <a:xfrm>
            <a:off x="7315691" y="161626"/>
            <a:ext cx="5103288" cy="5658000"/>
          </a:xfrm>
          <a:prstGeom prst="rect">
            <a:avLst/>
          </a:prstGeom>
          <a:noFill/>
          <a:ln>
            <a:noFill/>
          </a:ln>
        </p:spPr>
      </p:pic>
      <p:cxnSp>
        <p:nvCxnSpPr>
          <p:cNvPr id="174" name="Google Shape;174;p27"/>
          <p:cNvCxnSpPr>
            <a:cxnSpLocks/>
          </p:cNvCxnSpPr>
          <p:nvPr/>
        </p:nvCxnSpPr>
        <p:spPr>
          <a:xfrm>
            <a:off x="368301" y="1455958"/>
            <a:ext cx="0" cy="5244919"/>
          </a:xfrm>
          <a:prstGeom prst="straightConnector1">
            <a:avLst/>
          </a:prstGeom>
          <a:noFill/>
          <a:ln w="19050" cap="flat" cmpd="sng">
            <a:solidFill>
              <a:srgbClr val="EF3F45"/>
            </a:solidFill>
            <a:prstDash val="solid"/>
            <a:miter lim="800000"/>
            <a:headEnd type="none" w="sm" len="sm"/>
            <a:tailEnd type="none" w="sm" len="sm"/>
          </a:ln>
        </p:spPr>
      </p:cxnSp>
      <p:sp>
        <p:nvSpPr>
          <p:cNvPr id="175" name="Google Shape;175;p27"/>
          <p:cNvSpPr txBox="1"/>
          <p:nvPr/>
        </p:nvSpPr>
        <p:spPr>
          <a:xfrm>
            <a:off x="4879483"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COPOLAD III es un consorcio formado por: </a:t>
            </a:r>
            <a:endParaRPr sz="1067" kern="0">
              <a:solidFill>
                <a:srgbClr val="595959"/>
              </a:solidFill>
              <a:latin typeface="Arial"/>
              <a:cs typeface="Arial"/>
              <a:sym typeface="Arial"/>
            </a:endParaRPr>
          </a:p>
        </p:txBody>
      </p:sp>
      <p:sp>
        <p:nvSpPr>
          <p:cNvPr id="176" name="Google Shape;176;p27"/>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177" name="Google Shape;177;p27"/>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178" name="Google Shape;178;p27"/>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179" name="Google Shape;179;p27"/>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180" name="Google Shape;180;p27"/>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181" name="Google Shape;181;p27"/>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182" name="Google Shape;182;p27" descr="Imagen que contiene firmar, viendo, frente, gente&#10;&#10;El contenido generado por IA puede ser incorrecto."/>
          <p:cNvPicPr preferRelativeResize="0"/>
          <p:nvPr/>
        </p:nvPicPr>
        <p:blipFill rotWithShape="1">
          <a:blip r:embed="rId9">
            <a:alphaModFix/>
          </a:blip>
          <a:srcRect/>
          <a:stretch/>
        </p:blipFill>
        <p:spPr>
          <a:xfrm>
            <a:off x="7883538" y="6157451"/>
            <a:ext cx="2221989" cy="708032"/>
          </a:xfrm>
          <a:prstGeom prst="rect">
            <a:avLst/>
          </a:prstGeom>
          <a:noFill/>
          <a:ln>
            <a:noFill/>
          </a:ln>
        </p:spPr>
      </p:pic>
      <p:pic>
        <p:nvPicPr>
          <p:cNvPr id="2" name="Picture 2" descr="Bandera de la República Dominicana Bandera nacional de la República  dominicana en la tela | Foto Premium">
            <a:extLst>
              <a:ext uri="{FF2B5EF4-FFF2-40B4-BE49-F238E27FC236}">
                <a16:creationId xmlns:a16="http://schemas.microsoft.com/office/drawing/2014/main" id="{6874AB6B-E208-F774-0536-F6487F3CD2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749" y="396807"/>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DFB456B-57F5-1B95-2A31-9C89713ED8D0}"/>
              </a:ext>
            </a:extLst>
          </p:cNvPr>
          <p:cNvSpPr txBox="1"/>
          <p:nvPr/>
        </p:nvSpPr>
        <p:spPr>
          <a:xfrm>
            <a:off x="1019026" y="400728"/>
            <a:ext cx="904415" cy="420756"/>
          </a:xfrm>
          <a:prstGeom prst="rect">
            <a:avLst/>
          </a:prstGeom>
          <a:noFill/>
        </p:spPr>
        <p:txBody>
          <a:bodyPr wrap="none" rtlCol="0">
            <a:spAutoFit/>
          </a:bodyPr>
          <a:lstStyle/>
          <a:p>
            <a:pPr defTabSz="1219170">
              <a:buClr>
                <a:srgbClr val="000000"/>
              </a:buClr>
            </a:pPr>
            <a:r>
              <a:rPr lang="es-DO" sz="1067" kern="0" dirty="0">
                <a:solidFill>
                  <a:srgbClr val="000000"/>
                </a:solidFill>
                <a:latin typeface="Arial"/>
                <a:cs typeface="Arial"/>
                <a:sym typeface="Arial"/>
              </a:rPr>
              <a:t>República</a:t>
            </a:r>
          </a:p>
          <a:p>
            <a:pPr defTabSz="1219170">
              <a:buClr>
                <a:srgbClr val="000000"/>
              </a:buClr>
            </a:pPr>
            <a:r>
              <a:rPr lang="es-DO" sz="1067" kern="0" dirty="0">
                <a:solidFill>
                  <a:srgbClr val="000000"/>
                </a:solidFill>
                <a:latin typeface="Arial"/>
                <a:cs typeface="Arial"/>
                <a:sym typeface="Arial"/>
              </a:rPr>
              <a:t>Dominicana</a:t>
            </a:r>
          </a:p>
        </p:txBody>
      </p:sp>
      <p:sp>
        <p:nvSpPr>
          <p:cNvPr id="4" name="CuadroTexto 3">
            <a:extLst>
              <a:ext uri="{FF2B5EF4-FFF2-40B4-BE49-F238E27FC236}">
                <a16:creationId xmlns:a16="http://schemas.microsoft.com/office/drawing/2014/main" id="{75E0F5DA-0400-71DF-DDE7-C7B8EE8028EA}"/>
              </a:ext>
            </a:extLst>
          </p:cNvPr>
          <p:cNvSpPr txBox="1"/>
          <p:nvPr/>
        </p:nvSpPr>
        <p:spPr>
          <a:xfrm>
            <a:off x="7217135" y="2415746"/>
            <a:ext cx="3460967" cy="1449564"/>
          </a:xfrm>
          <a:prstGeom prst="rect">
            <a:avLst/>
          </a:prstGeom>
          <a:noFill/>
        </p:spPr>
        <p:txBody>
          <a:bodyPr wrap="square" rtlCol="0">
            <a:spAutoFit/>
          </a:bodyPr>
          <a:lstStyle/>
          <a:p>
            <a:pPr algn="ctr" defTabSz="1219170">
              <a:lnSpc>
                <a:spcPct val="107000"/>
              </a:lnSpc>
              <a:spcAft>
                <a:spcPts val="1067"/>
              </a:spcAft>
              <a:buClr>
                <a:srgbClr val="000000"/>
              </a:buClr>
              <a:tabLst>
                <a:tab pos="4079985" algn="ctr"/>
                <a:tab pos="8159969" algn="r"/>
              </a:tabLst>
            </a:pPr>
            <a:r>
              <a:rPr lang="es-ES" sz="1867" b="1" kern="0" dirty="0">
                <a:solidFill>
                  <a:srgbClr val="FFFFFF"/>
                </a:solidFill>
                <a:latin typeface="Calibri" panose="020F0502020204030204" pitchFamily="34" charset="0"/>
                <a:ea typeface="Calibri" panose="020F0502020204030204" pitchFamily="34" charset="0"/>
                <a:cs typeface="Arial"/>
                <a:sym typeface="Arial"/>
              </a:rPr>
              <a:t>Estrategia de Territorialización en la República Dominicana</a:t>
            </a:r>
            <a:endParaRPr lang="es-DO" sz="1867" kern="0" dirty="0">
              <a:solidFill>
                <a:srgbClr val="FFFFFF"/>
              </a:solidFill>
              <a:latin typeface="Calibri" panose="020F0502020204030204" pitchFamily="34" charset="0"/>
              <a:ea typeface="Calibri" panose="020F0502020204030204" pitchFamily="34" charset="0"/>
              <a:cs typeface="Arial"/>
              <a:sym typeface="Arial"/>
            </a:endParaRPr>
          </a:p>
          <a:p>
            <a:pPr algn="ctr" defTabSz="1219170">
              <a:lnSpc>
                <a:spcPct val="107000"/>
              </a:lnSpc>
              <a:spcAft>
                <a:spcPts val="1067"/>
              </a:spcAft>
              <a:buClr>
                <a:srgbClr val="000000"/>
              </a:buClr>
              <a:tabLst>
                <a:tab pos="4079985" algn="ctr"/>
                <a:tab pos="8159969" algn="r"/>
              </a:tabLst>
            </a:pPr>
            <a:r>
              <a:rPr lang="es-ES" sz="1867" b="1" kern="0" dirty="0">
                <a:solidFill>
                  <a:srgbClr val="FFFFFF"/>
                </a:solidFill>
                <a:latin typeface="Calibri" panose="020F0502020204030204" pitchFamily="34" charset="0"/>
                <a:ea typeface="Calibri" panose="020F0502020204030204" pitchFamily="34" charset="0"/>
                <a:cs typeface="Arial"/>
                <a:sym typeface="Arial"/>
              </a:rPr>
              <a:t>¨ALAS DE TRANSFORMACIÓN¨ (COPOLAD III, acción 2.4)</a:t>
            </a:r>
            <a:endParaRPr lang="es-DO" sz="1867" kern="0" dirty="0">
              <a:solidFill>
                <a:srgbClr val="FFFFFF"/>
              </a:solidFill>
              <a:latin typeface="Calibri" panose="020F0502020204030204" pitchFamily="34" charset="0"/>
              <a:ea typeface="Calibri" panose="020F0502020204030204" pitchFamily="34" charset="0"/>
              <a:cs typeface="Arial"/>
              <a:sym typeface="Arial"/>
            </a:endParaRPr>
          </a:p>
        </p:txBody>
      </p:sp>
      <p:pic>
        <p:nvPicPr>
          <p:cNvPr id="6" name="Imagen 5">
            <a:extLst>
              <a:ext uri="{FF2B5EF4-FFF2-40B4-BE49-F238E27FC236}">
                <a16:creationId xmlns:a16="http://schemas.microsoft.com/office/drawing/2014/main" id="{A8E31CF2-4A97-A2B0-42CF-FEABAD38AF6B}"/>
              </a:ext>
            </a:extLst>
          </p:cNvPr>
          <p:cNvPicPr>
            <a:picLocks noChangeAspect="1"/>
          </p:cNvPicPr>
          <p:nvPr/>
        </p:nvPicPr>
        <p:blipFill>
          <a:blip r:embed="rId11"/>
          <a:stretch>
            <a:fillRect/>
          </a:stretch>
        </p:blipFill>
        <p:spPr>
          <a:xfrm>
            <a:off x="8375459" y="1709155"/>
            <a:ext cx="3941341" cy="2956006"/>
          </a:xfrm>
          <a:prstGeom prst="rect">
            <a:avLst/>
          </a:prstGeom>
        </p:spPr>
      </p:pic>
      <p:sp>
        <p:nvSpPr>
          <p:cNvPr id="7" name="CaixaDeTexto 6">
            <a:extLst>
              <a:ext uri="{FF2B5EF4-FFF2-40B4-BE49-F238E27FC236}">
                <a16:creationId xmlns:a16="http://schemas.microsoft.com/office/drawing/2014/main" id="{3159A23B-89ED-5040-38A5-266EE688775F}"/>
              </a:ext>
            </a:extLst>
          </p:cNvPr>
          <p:cNvSpPr txBox="1"/>
          <p:nvPr/>
        </p:nvSpPr>
        <p:spPr>
          <a:xfrm>
            <a:off x="6561884" y="185358"/>
            <a:ext cx="6098582" cy="369332"/>
          </a:xfrm>
          <a:prstGeom prst="rect">
            <a:avLst/>
          </a:prstGeom>
          <a:noFill/>
        </p:spPr>
        <p:txBody>
          <a:bodyPr wrap="square">
            <a:spAutoFit/>
          </a:bodyPr>
          <a:lstStyle/>
          <a:p>
            <a:r>
              <a:rPr lang="pt-B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BB3CE36-CCC1-3D3E-2B44-D7A84E1F81C1}"/>
            </a:ext>
          </a:extLst>
        </p:cNvPr>
        <p:cNvGrpSpPr/>
        <p:nvPr/>
      </p:nvGrpSpPr>
      <p:grpSpPr>
        <a:xfrm>
          <a:off x="0" y="0"/>
          <a:ext cx="0" cy="0"/>
          <a:chOff x="0" y="0"/>
          <a:chExt cx="0" cy="0"/>
        </a:xfrm>
      </p:grpSpPr>
      <p:sp>
        <p:nvSpPr>
          <p:cNvPr id="151" name="Google Shape;151;p26">
            <a:extLst>
              <a:ext uri="{FF2B5EF4-FFF2-40B4-BE49-F238E27FC236}">
                <a16:creationId xmlns:a16="http://schemas.microsoft.com/office/drawing/2014/main" id="{E0752739-74BB-6FFB-59D9-7C578D0C1C3C}"/>
              </a:ext>
            </a:extLst>
          </p:cNvPr>
          <p:cNvSpPr txBox="1"/>
          <p:nvPr/>
        </p:nvSpPr>
        <p:spPr>
          <a:xfrm>
            <a:off x="68843" y="1643517"/>
            <a:ext cx="5335528" cy="2526164"/>
          </a:xfrm>
          <a:prstGeom prst="rect">
            <a:avLst/>
          </a:prstGeom>
          <a:noFill/>
          <a:ln>
            <a:noFill/>
          </a:ln>
        </p:spPr>
        <p:txBody>
          <a:bodyPr spcFirstLastPara="1" wrap="square" lIns="91433" tIns="45700" rIns="91433" bIns="45700" anchor="t" anchorCtr="0">
            <a:spAutoFit/>
          </a:bodyPr>
          <a:lstStyle/>
          <a:p>
            <a:pPr algn="just" defTabSz="1219170">
              <a:lnSpc>
                <a:spcPct val="107000"/>
              </a:lnSpc>
              <a:spcAft>
                <a:spcPts val="1067"/>
              </a:spcAft>
              <a:buClr>
                <a:srgbClr val="000000"/>
              </a:buClr>
            </a:pPr>
            <a:r>
              <a:rPr lang="es-DO" sz="1867" kern="0" dirty="0">
                <a:solidFill>
                  <a:srgbClr val="000000"/>
                </a:solidFill>
                <a:latin typeface="Arial"/>
                <a:ea typeface="Calibri" panose="020F0502020204030204" pitchFamily="34" charset="0"/>
                <a:cs typeface="Times New Roman" panose="02020603050405020304" pitchFamily="18" charset="0"/>
                <a:sym typeface="Arial"/>
              </a:rPr>
              <a:t>Objetivo General:</a:t>
            </a:r>
          </a:p>
          <a:p>
            <a:pPr algn="just" defTabSz="1219170">
              <a:lnSpc>
                <a:spcPct val="107000"/>
              </a:lnSpc>
              <a:spcAft>
                <a:spcPts val="1067"/>
              </a:spcAft>
              <a:buClr>
                <a:srgbClr val="000000"/>
              </a:buClr>
            </a:pPr>
            <a:r>
              <a:rPr lang="es-DO" sz="1600" kern="0" dirty="0">
                <a:solidFill>
                  <a:srgbClr val="000000"/>
                </a:solidFill>
                <a:latin typeface="Arial"/>
                <a:ea typeface="Calibri" panose="020F0502020204030204" pitchFamily="34" charset="0"/>
                <a:cs typeface="Times New Roman" panose="02020603050405020304" pitchFamily="18" charset="0"/>
                <a:sym typeface="Arial"/>
              </a:rPr>
              <a:t>Desarrollar y/o fortalecer redes de apoyo para las personas privadas de libertad, con el fin de mitigar los efectos negativos del encarcelamiento especialmente en sus hijos e hijas, para promover su bienestar y prevenir la repetición de ciclos de vulnerabilidad, mediante un enfoque de derechos humanos, protección infantil y territorialización.</a:t>
            </a:r>
          </a:p>
        </p:txBody>
      </p:sp>
      <p:sp>
        <p:nvSpPr>
          <p:cNvPr id="152" name="Google Shape;152;p26">
            <a:extLst>
              <a:ext uri="{FF2B5EF4-FFF2-40B4-BE49-F238E27FC236}">
                <a16:creationId xmlns:a16="http://schemas.microsoft.com/office/drawing/2014/main" id="{B70A998A-1AB0-23A6-44C0-012221A6ADBB}"/>
              </a:ext>
            </a:extLst>
          </p:cNvPr>
          <p:cNvSpPr/>
          <p:nvPr/>
        </p:nvSpPr>
        <p:spPr>
          <a:xfrm>
            <a:off x="-1" y="13669"/>
            <a:ext cx="12192000" cy="16556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dirty="0">
              <a:solidFill>
                <a:srgbClr val="FFFFFF"/>
              </a:solidFill>
              <a:latin typeface="Calibri"/>
              <a:ea typeface="Calibri"/>
              <a:cs typeface="Calibri"/>
              <a:sym typeface="Calibri"/>
            </a:endParaRPr>
          </a:p>
        </p:txBody>
      </p:sp>
      <p:pic>
        <p:nvPicPr>
          <p:cNvPr id="153" name="Google Shape;153;p26">
            <a:extLst>
              <a:ext uri="{FF2B5EF4-FFF2-40B4-BE49-F238E27FC236}">
                <a16:creationId xmlns:a16="http://schemas.microsoft.com/office/drawing/2014/main" id="{325174B3-941D-12A5-9F37-B0FC562C82A2}"/>
              </a:ext>
            </a:extLst>
          </p:cNvPr>
          <p:cNvPicPr preferRelativeResize="0"/>
          <p:nvPr/>
        </p:nvPicPr>
        <p:blipFill rotWithShape="1">
          <a:blip r:embed="rId3">
            <a:alphaModFix/>
          </a:blip>
          <a:srcRect t="14288" r="20236"/>
          <a:stretch/>
        </p:blipFill>
        <p:spPr>
          <a:xfrm>
            <a:off x="8909223" y="1"/>
            <a:ext cx="3282776" cy="3188217"/>
          </a:xfrm>
          <a:prstGeom prst="rect">
            <a:avLst/>
          </a:prstGeom>
          <a:noFill/>
          <a:ln>
            <a:noFill/>
          </a:ln>
        </p:spPr>
      </p:pic>
      <p:cxnSp>
        <p:nvCxnSpPr>
          <p:cNvPr id="154" name="Google Shape;154;p26">
            <a:extLst>
              <a:ext uri="{FF2B5EF4-FFF2-40B4-BE49-F238E27FC236}">
                <a16:creationId xmlns:a16="http://schemas.microsoft.com/office/drawing/2014/main" id="{67B7E6E3-B151-8D85-49F5-484318AA40B8}"/>
              </a:ext>
            </a:extLst>
          </p:cNvPr>
          <p:cNvCxnSpPr/>
          <p:nvPr/>
        </p:nvCxnSpPr>
        <p:spPr>
          <a:xfrm>
            <a:off x="5529243" y="2305426"/>
            <a:ext cx="0" cy="3462400"/>
          </a:xfrm>
          <a:prstGeom prst="straightConnector1">
            <a:avLst/>
          </a:prstGeom>
          <a:noFill/>
          <a:ln w="19050" cap="flat" cmpd="sng">
            <a:solidFill>
              <a:srgbClr val="EF3F45"/>
            </a:solidFill>
            <a:prstDash val="solid"/>
            <a:miter lim="800000"/>
            <a:headEnd type="none" w="sm" len="sm"/>
            <a:tailEnd type="none" w="sm" len="sm"/>
          </a:ln>
        </p:spPr>
      </p:cxnSp>
      <p:sp>
        <p:nvSpPr>
          <p:cNvPr id="155" name="Google Shape;155;p26">
            <a:extLst>
              <a:ext uri="{FF2B5EF4-FFF2-40B4-BE49-F238E27FC236}">
                <a16:creationId xmlns:a16="http://schemas.microsoft.com/office/drawing/2014/main" id="{A383BFFC-8D41-2501-79D4-47C5F6937AE6}"/>
              </a:ext>
            </a:extLst>
          </p:cNvPr>
          <p:cNvSpPr txBox="1"/>
          <p:nvPr/>
        </p:nvSpPr>
        <p:spPr>
          <a:xfrm>
            <a:off x="4879483"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COPOLAD III es un consorcio formado por: </a:t>
            </a:r>
            <a:endParaRPr sz="1067" kern="0">
              <a:solidFill>
                <a:srgbClr val="595959"/>
              </a:solidFill>
              <a:latin typeface="Arial"/>
              <a:cs typeface="Arial"/>
              <a:sym typeface="Arial"/>
            </a:endParaRPr>
          </a:p>
        </p:txBody>
      </p:sp>
      <p:sp>
        <p:nvSpPr>
          <p:cNvPr id="156" name="Google Shape;156;p26">
            <a:extLst>
              <a:ext uri="{FF2B5EF4-FFF2-40B4-BE49-F238E27FC236}">
                <a16:creationId xmlns:a16="http://schemas.microsoft.com/office/drawing/2014/main" id="{57E94FD3-ED4B-A021-536E-4222079524A3}"/>
              </a:ext>
            </a:extLst>
          </p:cNvPr>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157" name="Google Shape;157;p26">
            <a:extLst>
              <a:ext uri="{FF2B5EF4-FFF2-40B4-BE49-F238E27FC236}">
                <a16:creationId xmlns:a16="http://schemas.microsoft.com/office/drawing/2014/main" id="{86A7BA6B-EE1E-8282-D04D-F7C9CDED5A4C}"/>
              </a:ext>
            </a:extLst>
          </p:cNvPr>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158" name="Google Shape;158;p26">
            <a:extLst>
              <a:ext uri="{FF2B5EF4-FFF2-40B4-BE49-F238E27FC236}">
                <a16:creationId xmlns:a16="http://schemas.microsoft.com/office/drawing/2014/main" id="{C97ACAC4-0037-4F03-461E-60589B9FBE86}"/>
              </a:ext>
            </a:extLst>
          </p:cNvPr>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159" name="Google Shape;159;p26">
            <a:extLst>
              <a:ext uri="{FF2B5EF4-FFF2-40B4-BE49-F238E27FC236}">
                <a16:creationId xmlns:a16="http://schemas.microsoft.com/office/drawing/2014/main" id="{3964F7B2-1108-611D-60B0-0D4E1A4E2D03}"/>
              </a:ext>
            </a:extLst>
          </p:cNvPr>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160" name="Google Shape;160;p26">
            <a:extLst>
              <a:ext uri="{FF2B5EF4-FFF2-40B4-BE49-F238E27FC236}">
                <a16:creationId xmlns:a16="http://schemas.microsoft.com/office/drawing/2014/main" id="{73B8109C-4CAC-B99D-11B1-7A14157651D9}"/>
              </a:ext>
            </a:extLst>
          </p:cNvPr>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161" name="Google Shape;161;p26">
            <a:extLst>
              <a:ext uri="{FF2B5EF4-FFF2-40B4-BE49-F238E27FC236}">
                <a16:creationId xmlns:a16="http://schemas.microsoft.com/office/drawing/2014/main" id="{54ED78AB-7EA4-C086-FC98-D3C4EBC24D2B}"/>
              </a:ext>
            </a:extLst>
          </p:cNvPr>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162" name="Google Shape;162;p26" descr="Imagen que contiene firmar, viendo, frente, gente&#10;&#10;El contenido generado por IA puede ser incorrecto.">
            <a:extLst>
              <a:ext uri="{FF2B5EF4-FFF2-40B4-BE49-F238E27FC236}">
                <a16:creationId xmlns:a16="http://schemas.microsoft.com/office/drawing/2014/main" id="{376171E1-3E0E-0F08-1F84-7AFC0AA1E3F5}"/>
              </a:ext>
            </a:extLst>
          </p:cNvPr>
          <p:cNvPicPr preferRelativeResize="0"/>
          <p:nvPr/>
        </p:nvPicPr>
        <p:blipFill rotWithShape="1">
          <a:blip r:embed="rId9">
            <a:alphaModFix/>
          </a:blip>
          <a:srcRect/>
          <a:stretch/>
        </p:blipFill>
        <p:spPr>
          <a:xfrm>
            <a:off x="7883538" y="6157451"/>
            <a:ext cx="2221989" cy="708032"/>
          </a:xfrm>
          <a:prstGeom prst="rect">
            <a:avLst/>
          </a:prstGeom>
          <a:noFill/>
          <a:ln>
            <a:noFill/>
          </a:ln>
        </p:spPr>
      </p:pic>
      <p:graphicFrame>
        <p:nvGraphicFramePr>
          <p:cNvPr id="164" name="Google Shape;149;p26">
            <a:extLst>
              <a:ext uri="{FF2B5EF4-FFF2-40B4-BE49-F238E27FC236}">
                <a16:creationId xmlns:a16="http://schemas.microsoft.com/office/drawing/2014/main" id="{86C1453F-09DE-2DAD-AF5A-D6FB3E042032}"/>
              </a:ext>
            </a:extLst>
          </p:cNvPr>
          <p:cNvGraphicFramePr/>
          <p:nvPr>
            <p:extLst>
              <p:ext uri="{D42A27DB-BD31-4B8C-83A1-F6EECF244321}">
                <p14:modId xmlns:p14="http://schemas.microsoft.com/office/powerpoint/2010/main" val="668909377"/>
              </p:ext>
            </p:extLst>
          </p:nvPr>
        </p:nvGraphicFramePr>
        <p:xfrm>
          <a:off x="5501575" y="1934978"/>
          <a:ext cx="6815296" cy="476589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 name="Picture 2" descr="Bandera de la República Dominicana Bandera nacional de la República  dominicana en la tela | Foto Premium">
            <a:extLst>
              <a:ext uri="{FF2B5EF4-FFF2-40B4-BE49-F238E27FC236}">
                <a16:creationId xmlns:a16="http://schemas.microsoft.com/office/drawing/2014/main" id="{96188930-8852-2593-1CAA-462EB801EB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505" y="619159"/>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428EE07-CB5E-3572-D217-62959E3A8A56}"/>
              </a:ext>
            </a:extLst>
          </p:cNvPr>
          <p:cNvSpPr txBox="1"/>
          <p:nvPr/>
        </p:nvSpPr>
        <p:spPr>
          <a:xfrm>
            <a:off x="1058782" y="623080"/>
            <a:ext cx="904415" cy="420756"/>
          </a:xfrm>
          <a:prstGeom prst="rect">
            <a:avLst/>
          </a:prstGeom>
          <a:noFill/>
        </p:spPr>
        <p:txBody>
          <a:bodyPr wrap="non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grpSp>
        <p:nvGrpSpPr>
          <p:cNvPr id="3" name="Grupo 2">
            <a:extLst>
              <a:ext uri="{FF2B5EF4-FFF2-40B4-BE49-F238E27FC236}">
                <a16:creationId xmlns:a16="http://schemas.microsoft.com/office/drawing/2014/main" id="{0BDAB0E1-7694-918F-AF7C-628B7D25C8AC}"/>
              </a:ext>
            </a:extLst>
          </p:cNvPr>
          <p:cNvGrpSpPr/>
          <p:nvPr/>
        </p:nvGrpSpPr>
        <p:grpSpPr>
          <a:xfrm rot="11060793">
            <a:off x="6624842" y="3853323"/>
            <a:ext cx="578423" cy="443323"/>
            <a:chOff x="2914925" y="1256649"/>
            <a:chExt cx="433817" cy="332492"/>
          </a:xfrm>
        </p:grpSpPr>
        <p:sp>
          <p:nvSpPr>
            <p:cNvPr id="6" name="Flecha: a la derecha 5">
              <a:extLst>
                <a:ext uri="{FF2B5EF4-FFF2-40B4-BE49-F238E27FC236}">
                  <a16:creationId xmlns:a16="http://schemas.microsoft.com/office/drawing/2014/main" id="{335BFCA0-11E5-4DD3-FE61-8E462D99F66D}"/>
                </a:ext>
              </a:extLst>
            </p:cNvPr>
            <p:cNvSpPr/>
            <p:nvPr/>
          </p:nvSpPr>
          <p:spPr>
            <a:xfrm rot="16015755" flipH="1">
              <a:off x="2965588" y="1205986"/>
              <a:ext cx="332492" cy="43381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defTabSz="1219170">
                <a:buClr>
                  <a:srgbClr val="000000"/>
                </a:buClr>
              </a:pPr>
              <a:endParaRPr lang="es-DO" sz="1867" kern="0">
                <a:solidFill>
                  <a:srgbClr val="FFFFFF"/>
                </a:solidFill>
                <a:latin typeface="Arial"/>
                <a:sym typeface="Arial"/>
              </a:endParaRPr>
            </a:p>
          </p:txBody>
        </p:sp>
        <p:sp>
          <p:nvSpPr>
            <p:cNvPr id="7" name="Flecha: a la derecha 4">
              <a:extLst>
                <a:ext uri="{FF2B5EF4-FFF2-40B4-BE49-F238E27FC236}">
                  <a16:creationId xmlns:a16="http://schemas.microsoft.com/office/drawing/2014/main" id="{00406DB7-0B94-146F-EBB6-255402341453}"/>
                </a:ext>
              </a:extLst>
            </p:cNvPr>
            <p:cNvSpPr txBox="1"/>
            <p:nvPr/>
          </p:nvSpPr>
          <p:spPr>
            <a:xfrm rot="26815755">
              <a:off x="3012790" y="1242947"/>
              <a:ext cx="232744" cy="2602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126039">
                <a:lnSpc>
                  <a:spcPct val="90000"/>
                </a:lnSpc>
                <a:spcBef>
                  <a:spcPct val="0"/>
                </a:spcBef>
                <a:spcAft>
                  <a:spcPct val="35000"/>
                </a:spcAft>
                <a:buClr>
                  <a:srgbClr val="000000"/>
                </a:buClr>
              </a:pPr>
              <a:endParaRPr lang="en-US" sz="2533">
                <a:solidFill>
                  <a:srgbClr val="FFFFFF"/>
                </a:solidFill>
                <a:latin typeface="Arial"/>
                <a:sym typeface="Arial"/>
              </a:endParaRPr>
            </a:p>
          </p:txBody>
        </p:sp>
      </p:grpSp>
      <p:sp>
        <p:nvSpPr>
          <p:cNvPr id="8" name="CuadroTexto 7">
            <a:extLst>
              <a:ext uri="{FF2B5EF4-FFF2-40B4-BE49-F238E27FC236}">
                <a16:creationId xmlns:a16="http://schemas.microsoft.com/office/drawing/2014/main" id="{BA92FA1C-1702-A8DE-AFA4-8BFDA6CD0A92}"/>
              </a:ext>
            </a:extLst>
          </p:cNvPr>
          <p:cNvSpPr txBox="1"/>
          <p:nvPr/>
        </p:nvSpPr>
        <p:spPr>
          <a:xfrm>
            <a:off x="6912573" y="1669269"/>
            <a:ext cx="4942379" cy="379656"/>
          </a:xfrm>
          <a:prstGeom prst="rect">
            <a:avLst/>
          </a:prstGeom>
          <a:noFill/>
        </p:spPr>
        <p:txBody>
          <a:bodyPr wrap="none" rtlCol="0">
            <a:spAutoFit/>
          </a:bodyPr>
          <a:lstStyle/>
          <a:p>
            <a:pPr defTabSz="1219170">
              <a:buClr>
                <a:srgbClr val="000000"/>
              </a:buClr>
            </a:pPr>
            <a:r>
              <a:rPr lang="es-DO" sz="1867" kern="0" dirty="0">
                <a:solidFill>
                  <a:srgbClr val="000000"/>
                </a:solidFill>
                <a:latin typeface="Arial"/>
                <a:cs typeface="Arial"/>
                <a:sym typeface="Arial"/>
              </a:rPr>
              <a:t>Objetivos Especificos- </a:t>
            </a:r>
            <a:r>
              <a:rPr lang="es-DO" sz="1867" b="1" kern="0" dirty="0">
                <a:solidFill>
                  <a:srgbClr val="000000"/>
                </a:solidFill>
                <a:latin typeface="Arial"/>
                <a:cs typeface="Arial"/>
                <a:sym typeface="Arial"/>
              </a:rPr>
              <a:t>Specific Objetctives</a:t>
            </a:r>
            <a:r>
              <a:rPr lang="es-DO" sz="1867" kern="0" dirty="0">
                <a:solidFill>
                  <a:srgbClr val="000000"/>
                </a:solidFill>
                <a:latin typeface="Arial"/>
                <a:cs typeface="Arial"/>
                <a:sym typeface="Arial"/>
              </a:rPr>
              <a:t>:</a:t>
            </a:r>
          </a:p>
        </p:txBody>
      </p:sp>
      <p:sp>
        <p:nvSpPr>
          <p:cNvPr id="9" name="CuadroTexto 8">
            <a:extLst>
              <a:ext uri="{FF2B5EF4-FFF2-40B4-BE49-F238E27FC236}">
                <a16:creationId xmlns:a16="http://schemas.microsoft.com/office/drawing/2014/main" id="{7FCC4B66-F8D5-697C-2324-EC05E1398930}"/>
              </a:ext>
            </a:extLst>
          </p:cNvPr>
          <p:cNvSpPr txBox="1"/>
          <p:nvPr/>
        </p:nvSpPr>
        <p:spPr>
          <a:xfrm>
            <a:off x="1274432" y="10029"/>
            <a:ext cx="9147963" cy="1786708"/>
          </a:xfrm>
          <a:prstGeom prst="rect">
            <a:avLst/>
          </a:prstGeom>
          <a:noFill/>
        </p:spPr>
        <p:txBody>
          <a:bodyPr wrap="square" rtlCol="0">
            <a:spAutoFit/>
          </a:bodyPr>
          <a:lstStyle/>
          <a:p>
            <a:pPr algn="ctr" defTabSz="1219170">
              <a:lnSpc>
                <a:spcPct val="107000"/>
              </a:lnSpc>
              <a:spcAft>
                <a:spcPts val="1067"/>
              </a:spcAft>
              <a:buClr>
                <a:srgbClr val="000000"/>
              </a:buClr>
              <a:tabLst>
                <a:tab pos="4079985" algn="ctr"/>
                <a:tab pos="8159969" algn="r"/>
              </a:tabLst>
            </a:pPr>
            <a:r>
              <a:rPr lang="es-ES" sz="2000" b="1" kern="0" dirty="0">
                <a:solidFill>
                  <a:srgbClr val="000000"/>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lnSpc>
                <a:spcPct val="107000"/>
              </a:lnSpc>
              <a:spcAft>
                <a:spcPts val="1067"/>
              </a:spcAft>
              <a:buClr>
                <a:srgbClr val="000000"/>
              </a:buClr>
              <a:tabLst>
                <a:tab pos="4079985" algn="ctr"/>
                <a:tab pos="8159969" algn="r"/>
              </a:tabLst>
            </a:pPr>
            <a:r>
              <a:rPr lang="es-ES" sz="2000" b="1" kern="0" dirty="0" err="1">
                <a:solidFill>
                  <a:srgbClr val="000000"/>
                </a:solidFill>
                <a:latin typeface="Calibri" panose="020F0502020204030204" pitchFamily="34" charset="0"/>
                <a:ea typeface="Calibri" panose="020F0502020204030204" pitchFamily="34" charset="0"/>
                <a:cs typeface="Arial"/>
                <a:sym typeface="Arial"/>
              </a:rPr>
              <a:t>Territorialization’s</a:t>
            </a:r>
            <a:r>
              <a:rPr lang="es-ES" sz="2000" b="1" kern="0" dirty="0">
                <a:solidFill>
                  <a:srgbClr val="000000"/>
                </a:solidFill>
                <a:latin typeface="Calibri" panose="020F0502020204030204" pitchFamily="34" charset="0"/>
                <a:ea typeface="Calibri" panose="020F0502020204030204" pitchFamily="34" charset="0"/>
                <a:cs typeface="Arial"/>
                <a:sym typeface="Arial"/>
              </a:rPr>
              <a:t> </a:t>
            </a:r>
            <a:r>
              <a:rPr lang="es-ES" sz="2000" b="1" kern="0" dirty="0" err="1">
                <a:solidFill>
                  <a:srgbClr val="000000"/>
                </a:solidFill>
                <a:latin typeface="Calibri" panose="020F0502020204030204" pitchFamily="34" charset="0"/>
                <a:ea typeface="Calibri" panose="020F0502020204030204" pitchFamily="34" charset="0"/>
                <a:cs typeface="Arial"/>
                <a:sym typeface="Arial"/>
              </a:rPr>
              <a:t>Strategy</a:t>
            </a:r>
            <a:r>
              <a:rPr lang="es-ES" sz="2000" b="1" kern="0" dirty="0">
                <a:solidFill>
                  <a:srgbClr val="000000"/>
                </a:solidFill>
                <a:latin typeface="Calibri" panose="020F0502020204030204" pitchFamily="34" charset="0"/>
                <a:ea typeface="Calibri" panose="020F0502020204030204" pitchFamily="34" charset="0"/>
                <a:cs typeface="Arial"/>
                <a:sym typeface="Arial"/>
              </a:rPr>
              <a:t> in </a:t>
            </a:r>
            <a:r>
              <a:rPr lang="es-ES" sz="2000" b="1" kern="0" dirty="0" err="1">
                <a:solidFill>
                  <a:srgbClr val="000000"/>
                </a:solidFill>
                <a:latin typeface="Calibri" panose="020F0502020204030204" pitchFamily="34" charset="0"/>
                <a:ea typeface="Calibri" panose="020F0502020204030204" pitchFamily="34" charset="0"/>
                <a:cs typeface="Arial"/>
                <a:sym typeface="Arial"/>
              </a:rPr>
              <a:t>Dominican</a:t>
            </a:r>
            <a:r>
              <a:rPr lang="es-ES" sz="2000" b="1" kern="0" dirty="0">
                <a:solidFill>
                  <a:srgbClr val="000000"/>
                </a:solidFill>
                <a:latin typeface="Calibri" panose="020F0502020204030204" pitchFamily="34" charset="0"/>
                <a:ea typeface="Calibri" panose="020F0502020204030204" pitchFamily="34" charset="0"/>
                <a:cs typeface="Arial"/>
                <a:sym typeface="Arial"/>
              </a:rPr>
              <a:t> </a:t>
            </a:r>
            <a:r>
              <a:rPr lang="es-ES" sz="2000" b="1" kern="0" dirty="0" err="1">
                <a:solidFill>
                  <a:srgbClr val="000000"/>
                </a:solidFill>
                <a:latin typeface="Calibri" panose="020F0502020204030204" pitchFamily="34" charset="0"/>
                <a:ea typeface="Calibri" panose="020F0502020204030204" pitchFamily="34" charset="0"/>
                <a:cs typeface="Arial"/>
                <a:sym typeface="Arial"/>
              </a:rPr>
              <a:t>Republic</a:t>
            </a:r>
            <a:endParaRPr lang="es-DO" sz="2000" kern="0" dirty="0">
              <a:solidFill>
                <a:srgbClr val="000000"/>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sz="2000" b="1" kern="0" dirty="0">
                <a:solidFill>
                  <a:srgbClr val="000000"/>
                </a:solidFill>
                <a:latin typeface="Calibri" panose="020F0502020204030204" pitchFamily="34" charset="0"/>
                <a:ea typeface="Calibri" panose="020F0502020204030204" pitchFamily="34" charset="0"/>
                <a:cs typeface="Arial"/>
                <a:sym typeface="Arial"/>
              </a:rPr>
              <a:t>¨ALAS DE TRANSFORMACIÓN¨ - “</a:t>
            </a:r>
            <a:r>
              <a:rPr lang="pt-BR" sz="2000" dirty="0"/>
              <a:t>Wings </a:t>
            </a:r>
            <a:r>
              <a:rPr lang="pt-BR" sz="2000" dirty="0" err="1"/>
              <a:t>of</a:t>
            </a:r>
            <a:r>
              <a:rPr lang="pt-BR" sz="2000" dirty="0"/>
              <a:t> </a:t>
            </a:r>
            <a:r>
              <a:rPr lang="pt-BR" sz="2000" dirty="0" err="1"/>
              <a:t>Transformation</a:t>
            </a:r>
            <a:r>
              <a:rPr lang="pt-BR" sz="2000" dirty="0"/>
              <a:t>”</a:t>
            </a:r>
            <a:r>
              <a:rPr lang="es-ES" sz="2000" b="1" kern="0" dirty="0">
                <a:solidFill>
                  <a:srgbClr val="FFFFFF"/>
                </a:solidFill>
                <a:latin typeface="Calibri" panose="020F0502020204030204" pitchFamily="34" charset="0"/>
                <a:ea typeface="Calibri" panose="020F0502020204030204" pitchFamily="34" charset="0"/>
                <a:cs typeface="Arial"/>
                <a:sym typeface="Arial"/>
              </a:rPr>
              <a:t> </a:t>
            </a:r>
          </a:p>
          <a:p>
            <a:pPr algn="ctr" defTabSz="1219170">
              <a:spcAft>
                <a:spcPts val="1067"/>
              </a:spcAft>
              <a:buClr>
                <a:srgbClr val="000000"/>
              </a:buClr>
              <a:tabLst>
                <a:tab pos="4079985" algn="ctr"/>
                <a:tab pos="8159969" algn="r"/>
              </a:tabLst>
            </a:pPr>
            <a:r>
              <a:rPr lang="es-ES" sz="1800" b="1" kern="0" dirty="0">
                <a:solidFill>
                  <a:srgbClr val="FFFFFF"/>
                </a:solidFill>
                <a:latin typeface="Calibri" panose="020F0502020204030204" pitchFamily="34" charset="0"/>
                <a:ea typeface="Calibri" panose="020F0502020204030204" pitchFamily="34" charset="0"/>
                <a:cs typeface="Arial"/>
                <a:sym typeface="Arial"/>
              </a:rPr>
              <a:t>(COPOLAD III, acción 2.4)</a:t>
            </a:r>
            <a:endParaRPr lang="es-DO" sz="1800" kern="0" dirty="0">
              <a:solidFill>
                <a:srgbClr val="FFFFFF"/>
              </a:solidFill>
              <a:latin typeface="Calibri" panose="020F0502020204030204" pitchFamily="34" charset="0"/>
              <a:ea typeface="Calibri" panose="020F0502020204030204" pitchFamily="34" charset="0"/>
              <a:cs typeface="Arial"/>
              <a:sym typeface="Arial"/>
            </a:endParaRPr>
          </a:p>
        </p:txBody>
      </p:sp>
      <p:sp>
        <p:nvSpPr>
          <p:cNvPr id="10" name="CaixaDeTexto 9">
            <a:extLst>
              <a:ext uri="{FF2B5EF4-FFF2-40B4-BE49-F238E27FC236}">
                <a16:creationId xmlns:a16="http://schemas.microsoft.com/office/drawing/2014/main" id="{624C12FB-A92F-C83F-2E4C-880AF2451D73}"/>
              </a:ext>
            </a:extLst>
          </p:cNvPr>
          <p:cNvSpPr txBox="1"/>
          <p:nvPr/>
        </p:nvSpPr>
        <p:spPr>
          <a:xfrm>
            <a:off x="26919" y="4071825"/>
            <a:ext cx="5377452" cy="2308324"/>
          </a:xfrm>
          <a:prstGeom prst="rect">
            <a:avLst/>
          </a:prstGeom>
          <a:noFill/>
        </p:spPr>
        <p:txBody>
          <a:bodyPr wrap="square">
            <a:spAutoFit/>
          </a:bodyPr>
          <a:lstStyle/>
          <a:p>
            <a:r>
              <a:rPr lang="pt-BR" sz="1600" b="1" dirty="0"/>
              <a:t>General </a:t>
            </a:r>
            <a:r>
              <a:rPr lang="pt-BR" sz="1600" b="1" dirty="0" err="1"/>
              <a:t>Objective</a:t>
            </a:r>
            <a:r>
              <a:rPr lang="pt-BR" sz="1600" b="1" dirty="0"/>
              <a:t>: </a:t>
            </a:r>
          </a:p>
          <a:p>
            <a:endParaRPr lang="pt-BR" sz="1600" dirty="0"/>
          </a:p>
          <a:p>
            <a:r>
              <a:rPr lang="pt-BR" sz="1600" b="1" dirty="0" err="1"/>
              <a:t>Develop</a:t>
            </a:r>
            <a:r>
              <a:rPr lang="pt-BR" sz="1600" b="1" dirty="0"/>
              <a:t> </a:t>
            </a:r>
            <a:r>
              <a:rPr lang="pt-BR" sz="1600" b="1" dirty="0" err="1"/>
              <a:t>and</a:t>
            </a:r>
            <a:r>
              <a:rPr lang="pt-BR" sz="1600" b="1" dirty="0"/>
              <a:t>/</a:t>
            </a:r>
            <a:r>
              <a:rPr lang="pt-BR" sz="1600" b="1" dirty="0" err="1"/>
              <a:t>or</a:t>
            </a:r>
            <a:r>
              <a:rPr lang="pt-BR" sz="1600" b="1" dirty="0"/>
              <a:t> </a:t>
            </a:r>
            <a:r>
              <a:rPr lang="pt-BR" sz="1600" b="1" dirty="0" err="1"/>
              <a:t>strengthen</a:t>
            </a:r>
            <a:r>
              <a:rPr lang="pt-BR" sz="1600" b="1" dirty="0"/>
              <a:t> </a:t>
            </a:r>
            <a:r>
              <a:rPr lang="pt-BR" sz="1600" b="1" dirty="0" err="1"/>
              <a:t>support</a:t>
            </a:r>
            <a:r>
              <a:rPr lang="pt-BR" sz="1600" b="1" dirty="0"/>
              <a:t> networks for </a:t>
            </a:r>
            <a:r>
              <a:rPr lang="pt-BR" sz="1600" b="1" dirty="0" err="1"/>
              <a:t>incarcerated</a:t>
            </a:r>
            <a:r>
              <a:rPr lang="pt-BR" sz="1600" b="1" dirty="0"/>
              <a:t> </a:t>
            </a:r>
            <a:r>
              <a:rPr lang="pt-BR" sz="1600" b="1" dirty="0" err="1"/>
              <a:t>persons</a:t>
            </a:r>
            <a:r>
              <a:rPr lang="pt-BR" sz="1600" b="1" dirty="0"/>
              <a:t>, in </a:t>
            </a:r>
            <a:r>
              <a:rPr lang="pt-BR" sz="1600" b="1" dirty="0" err="1"/>
              <a:t>order</a:t>
            </a:r>
            <a:r>
              <a:rPr lang="pt-BR" sz="1600" b="1" dirty="0"/>
              <a:t> </a:t>
            </a:r>
            <a:r>
              <a:rPr lang="pt-BR" sz="1600" b="1" dirty="0" err="1"/>
              <a:t>to</a:t>
            </a:r>
            <a:r>
              <a:rPr lang="pt-BR" sz="1600" b="1" dirty="0"/>
              <a:t> </a:t>
            </a:r>
            <a:r>
              <a:rPr lang="pt-BR" sz="1600" b="1" dirty="0" err="1"/>
              <a:t>mitigate</a:t>
            </a:r>
            <a:r>
              <a:rPr lang="pt-BR" sz="1600" b="1" dirty="0"/>
              <a:t> </a:t>
            </a:r>
            <a:r>
              <a:rPr lang="pt-BR" sz="1600" b="1" dirty="0" err="1"/>
              <a:t>the</a:t>
            </a:r>
            <a:r>
              <a:rPr lang="pt-BR" sz="1600" b="1" dirty="0"/>
              <a:t> negative </a:t>
            </a:r>
            <a:r>
              <a:rPr lang="pt-BR" sz="1600" b="1" dirty="0" err="1"/>
              <a:t>effects</a:t>
            </a:r>
            <a:r>
              <a:rPr lang="pt-BR" sz="1600" b="1" dirty="0"/>
              <a:t> </a:t>
            </a:r>
            <a:r>
              <a:rPr lang="pt-BR" sz="1600" b="1" dirty="0" err="1"/>
              <a:t>of</a:t>
            </a:r>
            <a:r>
              <a:rPr lang="pt-BR" sz="1600" b="1" dirty="0"/>
              <a:t> </a:t>
            </a:r>
            <a:r>
              <a:rPr lang="pt-BR" sz="1600" b="1" dirty="0" err="1"/>
              <a:t>incarceration</a:t>
            </a:r>
            <a:r>
              <a:rPr lang="pt-BR" sz="1600" b="1" dirty="0"/>
              <a:t>, </a:t>
            </a:r>
            <a:r>
              <a:rPr lang="pt-BR" sz="1600" b="1" dirty="0" err="1"/>
              <a:t>especially</a:t>
            </a:r>
            <a:r>
              <a:rPr lang="pt-BR" sz="1600" b="1" dirty="0"/>
              <a:t> </a:t>
            </a:r>
            <a:r>
              <a:rPr lang="pt-BR" sz="1600" b="1" dirty="0" err="1"/>
              <a:t>on</a:t>
            </a:r>
            <a:r>
              <a:rPr lang="pt-BR" sz="1600" b="1" dirty="0"/>
              <a:t> </a:t>
            </a:r>
            <a:r>
              <a:rPr lang="pt-BR" sz="1600" b="1" dirty="0" err="1"/>
              <a:t>their</a:t>
            </a:r>
            <a:r>
              <a:rPr lang="pt-BR" sz="1600" b="1" dirty="0"/>
              <a:t> </a:t>
            </a:r>
            <a:r>
              <a:rPr lang="pt-BR" sz="1600" b="1" dirty="0" err="1"/>
              <a:t>children</a:t>
            </a:r>
            <a:r>
              <a:rPr lang="pt-BR" sz="1600" b="1" dirty="0"/>
              <a:t>, </a:t>
            </a:r>
            <a:r>
              <a:rPr lang="pt-BR" sz="1600" b="1" dirty="0" err="1"/>
              <a:t>promote</a:t>
            </a:r>
            <a:r>
              <a:rPr lang="pt-BR" sz="1600" b="1" dirty="0"/>
              <a:t> </a:t>
            </a:r>
            <a:r>
              <a:rPr lang="pt-BR" sz="1600" b="1" dirty="0" err="1"/>
              <a:t>their</a:t>
            </a:r>
            <a:r>
              <a:rPr lang="pt-BR" sz="1600" b="1" dirty="0"/>
              <a:t> </a:t>
            </a:r>
            <a:r>
              <a:rPr lang="pt-BR" sz="1600" b="1" dirty="0" err="1"/>
              <a:t>well-being</a:t>
            </a:r>
            <a:r>
              <a:rPr lang="pt-BR" sz="1600" b="1" dirty="0"/>
              <a:t>, </a:t>
            </a:r>
            <a:r>
              <a:rPr lang="pt-BR" sz="1600" b="1" dirty="0" err="1"/>
              <a:t>and</a:t>
            </a:r>
            <a:r>
              <a:rPr lang="pt-BR" sz="1600" b="1" dirty="0"/>
              <a:t> </a:t>
            </a:r>
            <a:r>
              <a:rPr lang="pt-BR" sz="1600" b="1" dirty="0" err="1"/>
              <a:t>prevent</a:t>
            </a:r>
            <a:r>
              <a:rPr lang="pt-BR" sz="1600" b="1" dirty="0"/>
              <a:t> </a:t>
            </a:r>
            <a:r>
              <a:rPr lang="pt-BR" sz="1600" b="1" dirty="0" err="1"/>
              <a:t>the</a:t>
            </a:r>
            <a:r>
              <a:rPr lang="pt-BR" sz="1600" b="1" dirty="0"/>
              <a:t> </a:t>
            </a:r>
            <a:r>
              <a:rPr lang="pt-BR" sz="1600" b="1" dirty="0" err="1"/>
              <a:t>repetition</a:t>
            </a:r>
            <a:r>
              <a:rPr lang="pt-BR" sz="1600" b="1" dirty="0"/>
              <a:t> </a:t>
            </a:r>
            <a:r>
              <a:rPr lang="pt-BR" sz="1600" b="1" dirty="0" err="1"/>
              <a:t>of</a:t>
            </a:r>
            <a:r>
              <a:rPr lang="pt-BR" sz="1600" b="1" dirty="0"/>
              <a:t> </a:t>
            </a:r>
            <a:r>
              <a:rPr lang="pt-BR" sz="1600" b="1" dirty="0" err="1"/>
              <a:t>cycles</a:t>
            </a:r>
            <a:r>
              <a:rPr lang="pt-BR" sz="1600" b="1" dirty="0"/>
              <a:t> </a:t>
            </a:r>
            <a:r>
              <a:rPr lang="pt-BR" sz="1600" b="1" dirty="0" err="1"/>
              <a:t>of</a:t>
            </a:r>
            <a:r>
              <a:rPr lang="pt-BR" sz="1600" b="1" dirty="0"/>
              <a:t> </a:t>
            </a:r>
            <a:r>
              <a:rPr lang="pt-BR" sz="1600" b="1" dirty="0" err="1"/>
              <a:t>vulnerability</a:t>
            </a:r>
            <a:r>
              <a:rPr lang="pt-BR" sz="1600" b="1" dirty="0"/>
              <a:t>, </a:t>
            </a:r>
            <a:r>
              <a:rPr lang="pt-BR" sz="1600" b="1" dirty="0" err="1"/>
              <a:t>through</a:t>
            </a:r>
            <a:r>
              <a:rPr lang="pt-BR" sz="1600" b="1" dirty="0"/>
              <a:t> a </a:t>
            </a:r>
            <a:r>
              <a:rPr lang="pt-BR" sz="1600" b="1" dirty="0" err="1"/>
              <a:t>human</a:t>
            </a:r>
            <a:r>
              <a:rPr lang="pt-BR" sz="1600" b="1" dirty="0"/>
              <a:t> </a:t>
            </a:r>
            <a:r>
              <a:rPr lang="pt-BR" sz="1600" b="1" dirty="0" err="1"/>
              <a:t>rights</a:t>
            </a:r>
            <a:r>
              <a:rPr lang="pt-BR" sz="1600" b="1" dirty="0"/>
              <a:t>, </a:t>
            </a:r>
            <a:r>
              <a:rPr lang="pt-BR" sz="1600" b="1" dirty="0" err="1"/>
              <a:t>child</a:t>
            </a:r>
            <a:r>
              <a:rPr lang="pt-BR" sz="1600" b="1" dirty="0"/>
              <a:t> </a:t>
            </a:r>
            <a:r>
              <a:rPr lang="pt-BR" sz="1600" b="1" dirty="0" err="1"/>
              <a:t>protection</a:t>
            </a:r>
            <a:r>
              <a:rPr lang="pt-BR" sz="1600" b="1" dirty="0"/>
              <a:t>, </a:t>
            </a:r>
            <a:r>
              <a:rPr lang="pt-BR" sz="1600" b="1" dirty="0" err="1"/>
              <a:t>and</a:t>
            </a:r>
            <a:r>
              <a:rPr lang="pt-BR" sz="1600" b="1" dirty="0"/>
              <a:t> </a:t>
            </a:r>
            <a:r>
              <a:rPr lang="pt-BR" sz="1600" b="1" dirty="0" err="1"/>
              <a:t>territorialization</a:t>
            </a:r>
            <a:r>
              <a:rPr lang="pt-BR" sz="1600" b="1" dirty="0"/>
              <a:t> approach</a:t>
            </a:r>
            <a:r>
              <a:rPr lang="pt-BR" sz="1600" dirty="0"/>
              <a:t>.</a:t>
            </a:r>
          </a:p>
        </p:txBody>
      </p:sp>
    </p:spTree>
    <p:extLst>
      <p:ext uri="{BB962C8B-B14F-4D97-AF65-F5344CB8AC3E}">
        <p14:creationId xmlns:p14="http://schemas.microsoft.com/office/powerpoint/2010/main" val="311817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8"/>
          <p:cNvSpPr/>
          <p:nvPr/>
        </p:nvSpPr>
        <p:spPr>
          <a:xfrm>
            <a:off x="0" y="-164196"/>
            <a:ext cx="12192000" cy="1436291"/>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pic>
        <p:nvPicPr>
          <p:cNvPr id="192" name="Google Shape;192;p28"/>
          <p:cNvPicPr preferRelativeResize="0"/>
          <p:nvPr/>
        </p:nvPicPr>
        <p:blipFill>
          <a:blip r:embed="rId3">
            <a:alphaModFix/>
          </a:blip>
          <a:stretch>
            <a:fillRect/>
          </a:stretch>
        </p:blipFill>
        <p:spPr>
          <a:xfrm>
            <a:off x="865466" y="109598"/>
            <a:ext cx="569556" cy="582213"/>
          </a:xfrm>
          <a:prstGeom prst="rect">
            <a:avLst/>
          </a:prstGeom>
          <a:noFill/>
          <a:ln>
            <a:noFill/>
          </a:ln>
        </p:spPr>
      </p:pic>
      <p:sp>
        <p:nvSpPr>
          <p:cNvPr id="193" name="Google Shape;193;p28"/>
          <p:cNvSpPr txBox="1"/>
          <p:nvPr/>
        </p:nvSpPr>
        <p:spPr>
          <a:xfrm>
            <a:off x="598851" y="1441570"/>
            <a:ext cx="2606748" cy="615513"/>
          </a:xfrm>
          <a:prstGeom prst="rect">
            <a:avLst/>
          </a:prstGeom>
          <a:noFill/>
          <a:ln>
            <a:noFill/>
          </a:ln>
        </p:spPr>
        <p:txBody>
          <a:bodyPr spcFirstLastPara="1" wrap="square" lIns="121900" tIns="121900" rIns="121900" bIns="121900" anchor="t" anchorCtr="0">
            <a:spAutoFit/>
          </a:bodyPr>
          <a:lstStyle/>
          <a:p>
            <a:pPr defTabSz="1219170">
              <a:buClr>
                <a:srgbClr val="FF0000"/>
              </a:buClr>
              <a:buSzPts val="2400"/>
            </a:pPr>
            <a:r>
              <a:rPr lang="es-DO" sz="2400" b="1" kern="0" dirty="0">
                <a:solidFill>
                  <a:srgbClr val="000000"/>
                </a:solidFill>
                <a:latin typeface="Arial"/>
                <a:cs typeface="Arial"/>
                <a:sym typeface="Arial"/>
              </a:rPr>
              <a:t>Actores Clave</a:t>
            </a:r>
            <a:endParaRPr lang="es-DO" sz="2400" kern="0" dirty="0">
              <a:solidFill>
                <a:srgbClr val="000000"/>
              </a:solidFill>
              <a:latin typeface="Arial"/>
              <a:cs typeface="Arial"/>
              <a:sym typeface="Arial"/>
            </a:endParaRPr>
          </a:p>
        </p:txBody>
      </p:sp>
      <p:sp>
        <p:nvSpPr>
          <p:cNvPr id="195" name="Google Shape;195;p28"/>
          <p:cNvSpPr txBox="1"/>
          <p:nvPr/>
        </p:nvSpPr>
        <p:spPr>
          <a:xfrm>
            <a:off x="4210771" y="596485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dirty="0">
                <a:solidFill>
                  <a:srgbClr val="595959"/>
                </a:solidFill>
                <a:latin typeface="Arial"/>
                <a:cs typeface="Arial"/>
                <a:sym typeface="Arial"/>
              </a:rPr>
              <a:t>COPOLAD III es un consorcio formado por: </a:t>
            </a:r>
            <a:endParaRPr sz="1067" kern="0" dirty="0">
              <a:solidFill>
                <a:srgbClr val="595959"/>
              </a:solidFill>
              <a:latin typeface="Arial"/>
              <a:cs typeface="Arial"/>
              <a:sym typeface="Arial"/>
            </a:endParaRPr>
          </a:p>
        </p:txBody>
      </p:sp>
      <p:sp>
        <p:nvSpPr>
          <p:cNvPr id="196" name="Google Shape;196;p28"/>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197" name="Google Shape;197;p28"/>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198" name="Google Shape;198;p28"/>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199" name="Google Shape;199;p28"/>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200" name="Google Shape;200;p28"/>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201" name="Google Shape;201;p28"/>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202" name="Google Shape;202;p28" descr="Imagen que contiene firmar, viendo, frente, gente&#10;&#10;El contenido generado por IA puede ser incorrecto."/>
          <p:cNvPicPr preferRelativeResize="0"/>
          <p:nvPr/>
        </p:nvPicPr>
        <p:blipFill rotWithShape="1">
          <a:blip r:embed="rId9">
            <a:alphaModFix/>
          </a:blip>
          <a:srcRect/>
          <a:stretch/>
        </p:blipFill>
        <p:spPr>
          <a:xfrm>
            <a:off x="7883538" y="6157451"/>
            <a:ext cx="2221989" cy="708032"/>
          </a:xfrm>
          <a:prstGeom prst="rect">
            <a:avLst/>
          </a:prstGeom>
          <a:noFill/>
          <a:ln>
            <a:noFill/>
          </a:ln>
        </p:spPr>
      </p:pic>
      <p:pic>
        <p:nvPicPr>
          <p:cNvPr id="2" name="Picture 2" descr="Bandera de la República Dominicana Bandera nacional de la República  dominicana en la tela | Foto Premium">
            <a:extLst>
              <a:ext uri="{FF2B5EF4-FFF2-40B4-BE49-F238E27FC236}">
                <a16:creationId xmlns:a16="http://schemas.microsoft.com/office/drawing/2014/main" id="{DAF6E548-6A50-7A76-335E-6F9BAB337C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4941" y="91531"/>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DA2EC45-7FB7-FE6C-286E-DC90A367C35B}"/>
              </a:ext>
            </a:extLst>
          </p:cNvPr>
          <p:cNvSpPr txBox="1"/>
          <p:nvPr/>
        </p:nvSpPr>
        <p:spPr>
          <a:xfrm>
            <a:off x="10715218" y="95452"/>
            <a:ext cx="904415" cy="420756"/>
          </a:xfrm>
          <a:prstGeom prst="rect">
            <a:avLst/>
          </a:prstGeom>
          <a:noFill/>
        </p:spPr>
        <p:txBody>
          <a:bodyPr wrap="non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5" name="AutoShape 2">
            <a:extLst>
              <a:ext uri="{FF2B5EF4-FFF2-40B4-BE49-F238E27FC236}">
                <a16:creationId xmlns:a16="http://schemas.microsoft.com/office/drawing/2014/main" id="{DF257AE8-5CE4-2B03-FD81-326767E1422C}"/>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pPr>
            <a:endParaRPr lang="es-DO" sz="1867" kern="0">
              <a:solidFill>
                <a:srgbClr val="000000"/>
              </a:solidFill>
              <a:latin typeface="Arial"/>
              <a:cs typeface="Arial"/>
              <a:sym typeface="Arial"/>
            </a:endParaRPr>
          </a:p>
        </p:txBody>
      </p:sp>
      <p:sp>
        <p:nvSpPr>
          <p:cNvPr id="6" name="AutoShape 4">
            <a:extLst>
              <a:ext uri="{FF2B5EF4-FFF2-40B4-BE49-F238E27FC236}">
                <a16:creationId xmlns:a16="http://schemas.microsoft.com/office/drawing/2014/main" id="{F868360C-0467-9D7E-1D2B-93368AE37196}"/>
              </a:ext>
            </a:extLst>
          </p:cNvPr>
          <p:cNvSpPr>
            <a:spLocks noChangeAspect="1" noChangeArrowheads="1"/>
          </p:cNvSpPr>
          <p:nvPr/>
        </p:nvSpPr>
        <p:spPr bwMode="auto">
          <a:xfrm>
            <a:off x="6096000" y="34290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pPr>
            <a:endParaRPr lang="es-DO" sz="1867" kern="0">
              <a:solidFill>
                <a:srgbClr val="000000"/>
              </a:solidFill>
              <a:latin typeface="Arial"/>
              <a:cs typeface="Arial"/>
              <a:sym typeface="Arial"/>
            </a:endParaRPr>
          </a:p>
        </p:txBody>
      </p:sp>
      <p:sp>
        <p:nvSpPr>
          <p:cNvPr id="7" name="AutoShape 6">
            <a:extLst>
              <a:ext uri="{FF2B5EF4-FFF2-40B4-BE49-F238E27FC236}">
                <a16:creationId xmlns:a16="http://schemas.microsoft.com/office/drawing/2014/main" id="{51DAE7ED-822A-850B-C770-96FBED12DCCC}"/>
              </a:ext>
            </a:extLst>
          </p:cNvPr>
          <p:cNvSpPr>
            <a:spLocks noChangeAspect="1" noChangeArrowheads="1"/>
          </p:cNvSpPr>
          <p:nvPr/>
        </p:nvSpPr>
        <p:spPr bwMode="auto">
          <a:xfrm>
            <a:off x="6299200" y="36322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pPr>
            <a:endParaRPr lang="es-DO" sz="1867" kern="0">
              <a:solidFill>
                <a:srgbClr val="000000"/>
              </a:solidFill>
              <a:latin typeface="Arial"/>
              <a:cs typeface="Arial"/>
              <a:sym typeface="Arial"/>
            </a:endParaRPr>
          </a:p>
        </p:txBody>
      </p:sp>
      <p:sp>
        <p:nvSpPr>
          <p:cNvPr id="8" name="AutoShape 8">
            <a:extLst>
              <a:ext uri="{FF2B5EF4-FFF2-40B4-BE49-F238E27FC236}">
                <a16:creationId xmlns:a16="http://schemas.microsoft.com/office/drawing/2014/main" id="{3384867D-CCF7-EA63-42FC-B43C5192F1BA}"/>
              </a:ext>
            </a:extLst>
          </p:cNvPr>
          <p:cNvSpPr>
            <a:spLocks noChangeAspect="1" noChangeArrowheads="1"/>
          </p:cNvSpPr>
          <p:nvPr/>
        </p:nvSpPr>
        <p:spPr bwMode="auto">
          <a:xfrm>
            <a:off x="6502400" y="38354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pPr>
            <a:endParaRPr lang="es-DO" sz="1867" kern="0">
              <a:solidFill>
                <a:srgbClr val="000000"/>
              </a:solidFill>
              <a:latin typeface="Arial"/>
              <a:cs typeface="Arial"/>
              <a:sym typeface="Arial"/>
            </a:endParaRPr>
          </a:p>
        </p:txBody>
      </p:sp>
      <p:pic>
        <p:nvPicPr>
          <p:cNvPr id="4" name="Imagen 3">
            <a:extLst>
              <a:ext uri="{FF2B5EF4-FFF2-40B4-BE49-F238E27FC236}">
                <a16:creationId xmlns:a16="http://schemas.microsoft.com/office/drawing/2014/main" id="{E74D3C9B-DB63-1761-A010-D419FD648F8C}"/>
              </a:ext>
            </a:extLst>
          </p:cNvPr>
          <p:cNvPicPr>
            <a:picLocks noChangeAspect="1"/>
          </p:cNvPicPr>
          <p:nvPr/>
        </p:nvPicPr>
        <p:blipFill>
          <a:blip r:embed="rId11"/>
          <a:srcRect l="-18" t="25751"/>
          <a:stretch/>
        </p:blipFill>
        <p:spPr>
          <a:xfrm>
            <a:off x="7248913" y="3858172"/>
            <a:ext cx="4756503" cy="2372376"/>
          </a:xfrm>
          <a:prstGeom prst="rect">
            <a:avLst/>
          </a:prstGeom>
        </p:spPr>
      </p:pic>
      <p:pic>
        <p:nvPicPr>
          <p:cNvPr id="9" name="image30.png">
            <a:extLst>
              <a:ext uri="{FF2B5EF4-FFF2-40B4-BE49-F238E27FC236}">
                <a16:creationId xmlns:a16="http://schemas.microsoft.com/office/drawing/2014/main" id="{A86B38AB-A129-26B4-5177-E62F349A0EE5}"/>
              </a:ext>
            </a:extLst>
          </p:cNvPr>
          <p:cNvPicPr/>
          <p:nvPr/>
        </p:nvPicPr>
        <p:blipFill>
          <a:blip r:embed="rId12"/>
          <a:srcRect/>
          <a:stretch>
            <a:fillRect/>
          </a:stretch>
        </p:blipFill>
        <p:spPr>
          <a:xfrm>
            <a:off x="7222710" y="1429069"/>
            <a:ext cx="4738349" cy="2385291"/>
          </a:xfrm>
          <a:prstGeom prst="rect">
            <a:avLst/>
          </a:prstGeom>
          <a:ln/>
        </p:spPr>
      </p:pic>
      <p:sp>
        <p:nvSpPr>
          <p:cNvPr id="11" name="CuadroTexto 10">
            <a:extLst>
              <a:ext uri="{FF2B5EF4-FFF2-40B4-BE49-F238E27FC236}">
                <a16:creationId xmlns:a16="http://schemas.microsoft.com/office/drawing/2014/main" id="{B973BD91-57D0-4298-CBD7-F0ADE9B1E6F8}"/>
              </a:ext>
            </a:extLst>
          </p:cNvPr>
          <p:cNvSpPr txBox="1"/>
          <p:nvPr/>
        </p:nvSpPr>
        <p:spPr>
          <a:xfrm>
            <a:off x="1435022" y="-11412"/>
            <a:ext cx="9170561" cy="2170146"/>
          </a:xfrm>
          <a:prstGeom prst="rect">
            <a:avLst/>
          </a:prstGeom>
          <a:noFill/>
        </p:spPr>
        <p:txBody>
          <a:bodyPr wrap="square" rtlCol="0">
            <a:spAutoFit/>
          </a:bodyPr>
          <a:lstStyle/>
          <a:p>
            <a:pPr algn="ctr" defTabSz="1219170">
              <a:spcAft>
                <a:spcPts val="1067"/>
              </a:spcAft>
              <a:buClr>
                <a:srgbClr val="000000"/>
              </a:buClr>
              <a:tabLst>
                <a:tab pos="4079985" algn="ctr"/>
                <a:tab pos="8159969" algn="r"/>
              </a:tabLst>
            </a:pPr>
            <a:r>
              <a:rPr lang="es-ES" sz="2000" b="1" kern="0" dirty="0">
                <a:solidFill>
                  <a:schemeClr val="bg1"/>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spcAft>
                <a:spcPts val="1067"/>
              </a:spcAft>
              <a:buClr>
                <a:srgbClr val="000000"/>
              </a:buClr>
              <a:tabLst>
                <a:tab pos="4079985" algn="ctr"/>
                <a:tab pos="8159969" algn="r"/>
              </a:tabLst>
            </a:pPr>
            <a:r>
              <a:rPr lang="es-ES" sz="2000" b="1" kern="0" dirty="0" err="1">
                <a:solidFill>
                  <a:schemeClr val="bg1"/>
                </a:solidFill>
                <a:latin typeface="Calibri" panose="020F0502020204030204" pitchFamily="34" charset="0"/>
                <a:ea typeface="Calibri" panose="020F0502020204030204" pitchFamily="34" charset="0"/>
                <a:cs typeface="Arial"/>
                <a:sym typeface="Arial"/>
              </a:rPr>
              <a:t>Territorialization’s</a:t>
            </a:r>
            <a:r>
              <a:rPr lang="es-ES" sz="2000" b="1" kern="0" dirty="0">
                <a:solidFill>
                  <a:schemeClr val="bg1"/>
                </a:solidFill>
                <a:latin typeface="Calibri" panose="020F0502020204030204" pitchFamily="34" charset="0"/>
                <a:ea typeface="Calibri" panose="020F0502020204030204" pitchFamily="34" charset="0"/>
                <a:cs typeface="Arial"/>
                <a:sym typeface="Arial"/>
              </a:rPr>
              <a:t> </a:t>
            </a:r>
            <a:r>
              <a:rPr lang="es-ES" sz="2000" b="1" kern="0" dirty="0" err="1">
                <a:solidFill>
                  <a:schemeClr val="bg1"/>
                </a:solidFill>
                <a:latin typeface="Calibri" panose="020F0502020204030204" pitchFamily="34" charset="0"/>
                <a:ea typeface="Calibri" panose="020F0502020204030204" pitchFamily="34" charset="0"/>
                <a:cs typeface="Arial"/>
                <a:sym typeface="Arial"/>
              </a:rPr>
              <a:t>Strategy</a:t>
            </a:r>
            <a:r>
              <a:rPr lang="es-ES" sz="2000" b="1" kern="0" dirty="0">
                <a:solidFill>
                  <a:schemeClr val="bg1"/>
                </a:solidFill>
                <a:latin typeface="Calibri" panose="020F0502020204030204" pitchFamily="34" charset="0"/>
                <a:ea typeface="Calibri" panose="020F0502020204030204" pitchFamily="34" charset="0"/>
                <a:cs typeface="Arial"/>
                <a:sym typeface="Arial"/>
              </a:rPr>
              <a:t> in </a:t>
            </a:r>
            <a:r>
              <a:rPr lang="es-ES" sz="2000" b="1" kern="0" dirty="0" err="1">
                <a:solidFill>
                  <a:schemeClr val="bg1"/>
                </a:solidFill>
                <a:latin typeface="Calibri" panose="020F0502020204030204" pitchFamily="34" charset="0"/>
                <a:ea typeface="Calibri" panose="020F0502020204030204" pitchFamily="34" charset="0"/>
                <a:cs typeface="Arial"/>
                <a:sym typeface="Arial"/>
              </a:rPr>
              <a:t>Dominican</a:t>
            </a:r>
            <a:r>
              <a:rPr lang="es-ES" sz="2000" b="1" kern="0" dirty="0">
                <a:solidFill>
                  <a:schemeClr val="bg1"/>
                </a:solidFill>
                <a:latin typeface="Calibri" panose="020F0502020204030204" pitchFamily="34" charset="0"/>
                <a:ea typeface="Calibri" panose="020F0502020204030204" pitchFamily="34" charset="0"/>
                <a:cs typeface="Arial"/>
                <a:sym typeface="Arial"/>
              </a:rPr>
              <a:t> </a:t>
            </a:r>
            <a:r>
              <a:rPr lang="es-ES" sz="2000" b="1" kern="0" dirty="0" err="1">
                <a:solidFill>
                  <a:schemeClr val="bg1"/>
                </a:solidFill>
                <a:latin typeface="Calibri" panose="020F0502020204030204" pitchFamily="34" charset="0"/>
                <a:ea typeface="Calibri" panose="020F0502020204030204" pitchFamily="34" charset="0"/>
                <a:cs typeface="Arial"/>
                <a:sym typeface="Arial"/>
              </a:rPr>
              <a:t>Republic</a:t>
            </a:r>
            <a:endParaRPr lang="es-DO" sz="20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sz="2000" b="1" kern="0" dirty="0">
                <a:solidFill>
                  <a:schemeClr val="bg1"/>
                </a:solidFill>
                <a:latin typeface="Calibri" panose="020F0502020204030204" pitchFamily="34" charset="0"/>
                <a:ea typeface="Calibri" panose="020F0502020204030204" pitchFamily="34" charset="0"/>
                <a:cs typeface="Arial"/>
                <a:sym typeface="Arial"/>
              </a:rPr>
              <a:t>¨ALAS DE TRANSFORMACIÓN¨ - “</a:t>
            </a:r>
            <a:r>
              <a:rPr lang="pt-BR" sz="2000" dirty="0">
                <a:solidFill>
                  <a:schemeClr val="bg1"/>
                </a:solidFill>
              </a:rPr>
              <a:t>Wings </a:t>
            </a:r>
            <a:r>
              <a:rPr lang="pt-BR" sz="2000" dirty="0" err="1">
                <a:solidFill>
                  <a:schemeClr val="bg1"/>
                </a:solidFill>
              </a:rPr>
              <a:t>of</a:t>
            </a:r>
            <a:r>
              <a:rPr lang="pt-BR" sz="2000" dirty="0">
                <a:solidFill>
                  <a:schemeClr val="bg1"/>
                </a:solidFill>
              </a:rPr>
              <a:t> </a:t>
            </a:r>
            <a:r>
              <a:rPr lang="pt-BR" sz="2000" dirty="0" err="1">
                <a:solidFill>
                  <a:schemeClr val="bg1"/>
                </a:solidFill>
              </a:rPr>
              <a:t>Transformation</a:t>
            </a:r>
            <a:r>
              <a:rPr lang="pt-BR" sz="2000" dirty="0">
                <a:solidFill>
                  <a:schemeClr val="bg1"/>
                </a:solidFill>
              </a:rPr>
              <a:t>”</a:t>
            </a:r>
            <a:r>
              <a:rPr lang="es-ES" sz="2000" b="1" kern="0" dirty="0">
                <a:solidFill>
                  <a:schemeClr val="bg1"/>
                </a:solidFill>
                <a:latin typeface="Calibri" panose="020F0502020204030204" pitchFamily="34" charset="0"/>
                <a:ea typeface="Calibri" panose="020F0502020204030204" pitchFamily="34" charset="0"/>
                <a:cs typeface="Arial"/>
                <a:sym typeface="Arial"/>
              </a:rPr>
              <a:t> </a:t>
            </a:r>
          </a:p>
          <a:p>
            <a:pPr algn="ctr" defTabSz="1219170">
              <a:lnSpc>
                <a:spcPct val="107000"/>
              </a:lnSpc>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(COPOLAD III, acción 2.4)</a:t>
            </a:r>
            <a:endParaRPr lang="es-DO" sz="18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lnSpc>
                <a:spcPct val="107000"/>
              </a:lnSpc>
              <a:spcAft>
                <a:spcPts val="1067"/>
              </a:spcAft>
              <a:buClr>
                <a:srgbClr val="000000"/>
              </a:buClr>
              <a:tabLst>
                <a:tab pos="4079985" algn="ctr"/>
                <a:tab pos="8159969" algn="r"/>
              </a:tabLst>
            </a:pPr>
            <a:endParaRPr lang="es-DO" sz="1867" kern="0" dirty="0">
              <a:solidFill>
                <a:srgbClr val="FFFFFF"/>
              </a:solidFill>
              <a:latin typeface="Calibri" panose="020F0502020204030204" pitchFamily="34" charset="0"/>
              <a:ea typeface="Calibri" panose="020F0502020204030204" pitchFamily="34" charset="0"/>
              <a:cs typeface="Arial"/>
              <a:sym typeface="Arial"/>
            </a:endParaRPr>
          </a:p>
        </p:txBody>
      </p:sp>
      <p:graphicFrame>
        <p:nvGraphicFramePr>
          <p:cNvPr id="12" name="Marcador de contenido 2">
            <a:extLst>
              <a:ext uri="{FF2B5EF4-FFF2-40B4-BE49-F238E27FC236}">
                <a16:creationId xmlns:a16="http://schemas.microsoft.com/office/drawing/2014/main" id="{273152F7-CE3E-7568-4685-561417CE265C}"/>
              </a:ext>
            </a:extLst>
          </p:cNvPr>
          <p:cNvGraphicFramePr>
            <a:graphicFrameLocks/>
          </p:cNvGraphicFramePr>
          <p:nvPr>
            <p:extLst>
              <p:ext uri="{D42A27DB-BD31-4B8C-83A1-F6EECF244321}">
                <p14:modId xmlns:p14="http://schemas.microsoft.com/office/powerpoint/2010/main" val="3608562293"/>
              </p:ext>
            </p:extLst>
          </p:nvPr>
        </p:nvGraphicFramePr>
        <p:xfrm>
          <a:off x="464064" y="1749326"/>
          <a:ext cx="6124408" cy="43053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41A06AE8-C933-244B-8AE8-FF854073DD9D}"/>
            </a:ext>
          </a:extLst>
        </p:cNvPr>
        <p:cNvGrpSpPr/>
        <p:nvPr/>
      </p:nvGrpSpPr>
      <p:grpSpPr>
        <a:xfrm>
          <a:off x="0" y="0"/>
          <a:ext cx="0" cy="0"/>
          <a:chOff x="0" y="0"/>
          <a:chExt cx="0" cy="0"/>
        </a:xfrm>
      </p:grpSpPr>
      <p:sp>
        <p:nvSpPr>
          <p:cNvPr id="172" name="Google Shape;172;p27">
            <a:extLst>
              <a:ext uri="{FF2B5EF4-FFF2-40B4-BE49-F238E27FC236}">
                <a16:creationId xmlns:a16="http://schemas.microsoft.com/office/drawing/2014/main" id="{6B7742B6-5CD6-F993-9181-1A2535CA21FC}"/>
              </a:ext>
            </a:extLst>
          </p:cNvPr>
          <p:cNvSpPr/>
          <p:nvPr/>
        </p:nvSpPr>
        <p:spPr>
          <a:xfrm>
            <a:off x="6465771" y="-18332"/>
            <a:ext cx="5746671" cy="56580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dirty="0">
              <a:solidFill>
                <a:srgbClr val="FFFFFF"/>
              </a:solidFill>
              <a:latin typeface="Calibri"/>
              <a:ea typeface="Calibri"/>
              <a:cs typeface="Calibri"/>
              <a:sym typeface="Calibri"/>
            </a:endParaRPr>
          </a:p>
        </p:txBody>
      </p:sp>
      <p:pic>
        <p:nvPicPr>
          <p:cNvPr id="4" name="image11.png">
            <a:extLst>
              <a:ext uri="{FF2B5EF4-FFF2-40B4-BE49-F238E27FC236}">
                <a16:creationId xmlns:a16="http://schemas.microsoft.com/office/drawing/2014/main" id="{A5F96A37-3DDE-5C26-D1AD-BCD315F71F4D}"/>
              </a:ext>
            </a:extLst>
          </p:cNvPr>
          <p:cNvPicPr/>
          <p:nvPr/>
        </p:nvPicPr>
        <p:blipFill>
          <a:blip r:embed="rId3"/>
          <a:srcRect/>
          <a:stretch>
            <a:fillRect/>
          </a:stretch>
        </p:blipFill>
        <p:spPr>
          <a:xfrm>
            <a:off x="1274432" y="980994"/>
            <a:ext cx="9931751" cy="3229266"/>
          </a:xfrm>
          <a:prstGeom prst="rect">
            <a:avLst/>
          </a:prstGeom>
          <a:ln/>
        </p:spPr>
      </p:pic>
      <p:sp>
        <p:nvSpPr>
          <p:cNvPr id="168" name="Google Shape;168;p27">
            <a:extLst>
              <a:ext uri="{FF2B5EF4-FFF2-40B4-BE49-F238E27FC236}">
                <a16:creationId xmlns:a16="http://schemas.microsoft.com/office/drawing/2014/main" id="{0490C87B-6705-8B4D-0B8B-EF41815F8A8C}"/>
              </a:ext>
            </a:extLst>
          </p:cNvPr>
          <p:cNvSpPr txBox="1"/>
          <p:nvPr/>
        </p:nvSpPr>
        <p:spPr>
          <a:xfrm>
            <a:off x="6465771" y="219150"/>
            <a:ext cx="3545689" cy="769594"/>
          </a:xfrm>
          <a:prstGeom prst="rect">
            <a:avLst/>
          </a:prstGeom>
          <a:noFill/>
          <a:ln>
            <a:noFill/>
          </a:ln>
        </p:spPr>
        <p:txBody>
          <a:bodyPr spcFirstLastPara="1" wrap="square" lIns="91433" tIns="45700" rIns="91433" bIns="45700" anchor="t" anchorCtr="0">
            <a:spAutoFit/>
          </a:bodyPr>
          <a:lstStyle/>
          <a:p>
            <a:pPr algn="just" defTabSz="1219170">
              <a:buClr>
                <a:srgbClr val="FF0000"/>
              </a:buClr>
              <a:buSzPts val="1400"/>
            </a:pPr>
            <a:r>
              <a:rPr lang="es-DO" sz="1467" b="1" kern="0" dirty="0">
                <a:solidFill>
                  <a:schemeClr val="bg1"/>
                </a:solidFill>
                <a:latin typeface="Arial"/>
                <a:ea typeface="Calibri" panose="020F0502020204030204" pitchFamily="34" charset="0"/>
                <a:cs typeface="Arial"/>
                <a:sym typeface="Arial"/>
              </a:rPr>
              <a:t>PROCESO DE TERRITORIALIZACIÓN</a:t>
            </a:r>
          </a:p>
          <a:p>
            <a:pPr algn="just" defTabSz="1219170">
              <a:buClr>
                <a:srgbClr val="FF0000"/>
              </a:buClr>
              <a:buSzPts val="1400"/>
            </a:pPr>
            <a:r>
              <a:rPr lang="es-DO" sz="1467" b="1" kern="0" dirty="0">
                <a:solidFill>
                  <a:schemeClr val="bg1"/>
                </a:solidFill>
                <a:latin typeface="Arial"/>
                <a:ea typeface="Calibri" panose="020F0502020204030204" pitchFamily="34" charset="0"/>
                <a:cs typeface="Arial"/>
                <a:sym typeface="Arial"/>
              </a:rPr>
              <a:t>TERRITORIALIZATION PROCES</a:t>
            </a:r>
          </a:p>
          <a:p>
            <a:pPr marL="380990" indent="-380990" defTabSz="1219170">
              <a:buClr>
                <a:srgbClr val="FF0000"/>
              </a:buClr>
              <a:buSzPts val="1400"/>
              <a:buFontTx/>
              <a:buChar char="-"/>
            </a:pPr>
            <a:endParaRPr sz="1467" kern="0" dirty="0">
              <a:solidFill>
                <a:srgbClr val="DE5141"/>
              </a:solidFill>
              <a:latin typeface="Arial"/>
              <a:cs typeface="Arial"/>
              <a:sym typeface="Arial"/>
            </a:endParaRPr>
          </a:p>
        </p:txBody>
      </p:sp>
      <p:cxnSp>
        <p:nvCxnSpPr>
          <p:cNvPr id="174" name="Google Shape;174;p27">
            <a:extLst>
              <a:ext uri="{FF2B5EF4-FFF2-40B4-BE49-F238E27FC236}">
                <a16:creationId xmlns:a16="http://schemas.microsoft.com/office/drawing/2014/main" id="{4B66A51F-96FB-7D76-6BEE-4CE58808D97D}"/>
              </a:ext>
            </a:extLst>
          </p:cNvPr>
          <p:cNvCxnSpPr/>
          <p:nvPr/>
        </p:nvCxnSpPr>
        <p:spPr>
          <a:xfrm>
            <a:off x="813833" y="1779373"/>
            <a:ext cx="0" cy="3462400"/>
          </a:xfrm>
          <a:prstGeom prst="straightConnector1">
            <a:avLst/>
          </a:prstGeom>
          <a:noFill/>
          <a:ln w="19050" cap="flat" cmpd="sng">
            <a:solidFill>
              <a:srgbClr val="EF3F45"/>
            </a:solidFill>
            <a:prstDash val="solid"/>
            <a:miter lim="800000"/>
            <a:headEnd type="none" w="sm" len="sm"/>
            <a:tailEnd type="none" w="sm" len="sm"/>
          </a:ln>
        </p:spPr>
      </p:cxnSp>
      <p:sp>
        <p:nvSpPr>
          <p:cNvPr id="175" name="Google Shape;175;p27">
            <a:extLst>
              <a:ext uri="{FF2B5EF4-FFF2-40B4-BE49-F238E27FC236}">
                <a16:creationId xmlns:a16="http://schemas.microsoft.com/office/drawing/2014/main" id="{255F972A-0068-6531-C238-56B209ED379A}"/>
              </a:ext>
            </a:extLst>
          </p:cNvPr>
          <p:cNvSpPr txBox="1"/>
          <p:nvPr/>
        </p:nvSpPr>
        <p:spPr>
          <a:xfrm>
            <a:off x="4879483"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COPOLAD III es un consorcio formado por: </a:t>
            </a:r>
            <a:endParaRPr sz="1067" kern="0">
              <a:solidFill>
                <a:srgbClr val="595959"/>
              </a:solidFill>
              <a:latin typeface="Arial"/>
              <a:cs typeface="Arial"/>
              <a:sym typeface="Arial"/>
            </a:endParaRPr>
          </a:p>
        </p:txBody>
      </p:sp>
      <p:sp>
        <p:nvSpPr>
          <p:cNvPr id="176" name="Google Shape;176;p27">
            <a:extLst>
              <a:ext uri="{FF2B5EF4-FFF2-40B4-BE49-F238E27FC236}">
                <a16:creationId xmlns:a16="http://schemas.microsoft.com/office/drawing/2014/main" id="{56F2CBCC-F2E7-2AF8-4360-C4A0D38EE535}"/>
              </a:ext>
            </a:extLst>
          </p:cNvPr>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177" name="Google Shape;177;p27">
            <a:extLst>
              <a:ext uri="{FF2B5EF4-FFF2-40B4-BE49-F238E27FC236}">
                <a16:creationId xmlns:a16="http://schemas.microsoft.com/office/drawing/2014/main" id="{73E8AD00-BA4A-5305-C895-BA998CC33C77}"/>
              </a:ext>
            </a:extLst>
          </p:cNvPr>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178" name="Google Shape;178;p27">
            <a:extLst>
              <a:ext uri="{FF2B5EF4-FFF2-40B4-BE49-F238E27FC236}">
                <a16:creationId xmlns:a16="http://schemas.microsoft.com/office/drawing/2014/main" id="{41DCF7A4-BA29-E3FE-3AF1-E454C581ED2D}"/>
              </a:ext>
            </a:extLst>
          </p:cNvPr>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179" name="Google Shape;179;p27">
            <a:extLst>
              <a:ext uri="{FF2B5EF4-FFF2-40B4-BE49-F238E27FC236}">
                <a16:creationId xmlns:a16="http://schemas.microsoft.com/office/drawing/2014/main" id="{B627EC81-3C27-D5F2-326D-64290C34CABB}"/>
              </a:ext>
            </a:extLst>
          </p:cNvPr>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180" name="Google Shape;180;p27">
            <a:extLst>
              <a:ext uri="{FF2B5EF4-FFF2-40B4-BE49-F238E27FC236}">
                <a16:creationId xmlns:a16="http://schemas.microsoft.com/office/drawing/2014/main" id="{C399BA47-AC51-C94B-8E87-DD8B6EB44898}"/>
              </a:ext>
            </a:extLst>
          </p:cNvPr>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181" name="Google Shape;181;p27">
            <a:extLst>
              <a:ext uri="{FF2B5EF4-FFF2-40B4-BE49-F238E27FC236}">
                <a16:creationId xmlns:a16="http://schemas.microsoft.com/office/drawing/2014/main" id="{6997461E-45B9-5C31-D93E-A99DAD7B6051}"/>
              </a:ext>
            </a:extLst>
          </p:cNvPr>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182" name="Google Shape;182;p27" descr="Imagen que contiene firmar, viendo, frente, gente&#10;&#10;El contenido generado por IA puede ser incorrecto.">
            <a:extLst>
              <a:ext uri="{FF2B5EF4-FFF2-40B4-BE49-F238E27FC236}">
                <a16:creationId xmlns:a16="http://schemas.microsoft.com/office/drawing/2014/main" id="{262FB6B2-71E7-4C1C-7CF7-9A93A3339A50}"/>
              </a:ext>
            </a:extLst>
          </p:cNvPr>
          <p:cNvPicPr preferRelativeResize="0"/>
          <p:nvPr/>
        </p:nvPicPr>
        <p:blipFill rotWithShape="1">
          <a:blip r:embed="rId9">
            <a:alphaModFix/>
          </a:blip>
          <a:srcRect/>
          <a:stretch/>
        </p:blipFill>
        <p:spPr>
          <a:xfrm>
            <a:off x="7883538" y="6157451"/>
            <a:ext cx="2221989" cy="708032"/>
          </a:xfrm>
          <a:prstGeom prst="rect">
            <a:avLst/>
          </a:prstGeom>
          <a:noFill/>
          <a:ln>
            <a:noFill/>
          </a:ln>
        </p:spPr>
      </p:pic>
      <p:pic>
        <p:nvPicPr>
          <p:cNvPr id="2" name="Picture 2" descr="Bandera de la República Dominicana Bandera nacional de la República  dominicana en la tela | Foto Premium">
            <a:extLst>
              <a:ext uri="{FF2B5EF4-FFF2-40B4-BE49-F238E27FC236}">
                <a16:creationId xmlns:a16="http://schemas.microsoft.com/office/drawing/2014/main" id="{D6074568-A86E-D4EA-6362-4B4F1AFAF8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90458" y="394513"/>
            <a:ext cx="674585" cy="41886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A8D2C22-0DD6-36B9-D087-BC031F928C11}"/>
              </a:ext>
            </a:extLst>
          </p:cNvPr>
          <p:cNvSpPr txBox="1"/>
          <p:nvPr/>
        </p:nvSpPr>
        <p:spPr>
          <a:xfrm>
            <a:off x="10826174" y="417262"/>
            <a:ext cx="1005065" cy="420756"/>
          </a:xfrm>
          <a:prstGeom prst="rect">
            <a:avLst/>
          </a:prstGeom>
          <a:noFill/>
        </p:spPr>
        <p:txBody>
          <a:bodyPr wrap="squar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7" name="CuadroTexto 6">
            <a:extLst>
              <a:ext uri="{FF2B5EF4-FFF2-40B4-BE49-F238E27FC236}">
                <a16:creationId xmlns:a16="http://schemas.microsoft.com/office/drawing/2014/main" id="{3C8DEE09-A854-6D6D-260A-8622C3F477E9}"/>
              </a:ext>
            </a:extLst>
          </p:cNvPr>
          <p:cNvSpPr txBox="1"/>
          <p:nvPr/>
        </p:nvSpPr>
        <p:spPr>
          <a:xfrm>
            <a:off x="-594622" y="40046"/>
            <a:ext cx="7711665" cy="1722074"/>
          </a:xfrm>
          <a:prstGeom prst="rect">
            <a:avLst/>
          </a:prstGeom>
          <a:noFill/>
        </p:spPr>
        <p:txBody>
          <a:bodyPr wrap="square" rtlCol="0">
            <a:spAutoFit/>
          </a:bodyPr>
          <a:lstStyle/>
          <a:p>
            <a:pPr algn="ctr" defTabSz="1219170">
              <a:spcAft>
                <a:spcPts val="1067"/>
              </a:spcAft>
              <a:buClr>
                <a:srgbClr val="000000"/>
              </a:buClr>
              <a:tabLst>
                <a:tab pos="4079985" algn="ctr"/>
                <a:tab pos="8159969" algn="r"/>
              </a:tabLst>
            </a:pPr>
            <a:r>
              <a:rPr lang="es-ES" sz="2000" b="1" kern="0" dirty="0">
                <a:solidFill>
                  <a:srgbClr val="000000"/>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spcAft>
                <a:spcPts val="1067"/>
              </a:spcAft>
              <a:buClr>
                <a:srgbClr val="000000"/>
              </a:buClr>
              <a:tabLst>
                <a:tab pos="4079985" algn="ctr"/>
                <a:tab pos="8159969" algn="r"/>
              </a:tabLst>
            </a:pPr>
            <a:r>
              <a:rPr lang="es-ES" sz="2000" b="1" kern="0" dirty="0" err="1">
                <a:solidFill>
                  <a:srgbClr val="000000"/>
                </a:solidFill>
                <a:latin typeface="Calibri" panose="020F0502020204030204" pitchFamily="34" charset="0"/>
                <a:ea typeface="Calibri" panose="020F0502020204030204" pitchFamily="34" charset="0"/>
                <a:cs typeface="Arial"/>
                <a:sym typeface="Arial"/>
              </a:rPr>
              <a:t>Territorialization’s</a:t>
            </a:r>
            <a:r>
              <a:rPr lang="es-ES" sz="2000" b="1" kern="0" dirty="0">
                <a:solidFill>
                  <a:srgbClr val="000000"/>
                </a:solidFill>
                <a:latin typeface="Calibri" panose="020F0502020204030204" pitchFamily="34" charset="0"/>
                <a:ea typeface="Calibri" panose="020F0502020204030204" pitchFamily="34" charset="0"/>
                <a:cs typeface="Arial"/>
                <a:sym typeface="Arial"/>
              </a:rPr>
              <a:t> </a:t>
            </a:r>
            <a:r>
              <a:rPr lang="es-ES" sz="2000" b="1" kern="0" dirty="0" err="1">
                <a:solidFill>
                  <a:srgbClr val="000000"/>
                </a:solidFill>
                <a:latin typeface="Calibri" panose="020F0502020204030204" pitchFamily="34" charset="0"/>
                <a:ea typeface="Calibri" panose="020F0502020204030204" pitchFamily="34" charset="0"/>
                <a:cs typeface="Arial"/>
                <a:sym typeface="Arial"/>
              </a:rPr>
              <a:t>Strategy</a:t>
            </a:r>
            <a:r>
              <a:rPr lang="es-ES" sz="2000" b="1" kern="0" dirty="0">
                <a:solidFill>
                  <a:srgbClr val="000000"/>
                </a:solidFill>
                <a:latin typeface="Calibri" panose="020F0502020204030204" pitchFamily="34" charset="0"/>
                <a:ea typeface="Calibri" panose="020F0502020204030204" pitchFamily="34" charset="0"/>
                <a:cs typeface="Arial"/>
                <a:sym typeface="Arial"/>
              </a:rPr>
              <a:t> in </a:t>
            </a:r>
            <a:r>
              <a:rPr lang="es-ES" sz="2000" b="1" kern="0" dirty="0" err="1">
                <a:solidFill>
                  <a:srgbClr val="000000"/>
                </a:solidFill>
                <a:latin typeface="Calibri" panose="020F0502020204030204" pitchFamily="34" charset="0"/>
                <a:ea typeface="Calibri" panose="020F0502020204030204" pitchFamily="34" charset="0"/>
                <a:cs typeface="Arial"/>
                <a:sym typeface="Arial"/>
              </a:rPr>
              <a:t>Dominican</a:t>
            </a:r>
            <a:r>
              <a:rPr lang="es-ES" sz="2000" b="1" kern="0" dirty="0">
                <a:solidFill>
                  <a:srgbClr val="000000"/>
                </a:solidFill>
                <a:latin typeface="Calibri" panose="020F0502020204030204" pitchFamily="34" charset="0"/>
                <a:ea typeface="Calibri" panose="020F0502020204030204" pitchFamily="34" charset="0"/>
                <a:cs typeface="Arial"/>
                <a:sym typeface="Arial"/>
              </a:rPr>
              <a:t> </a:t>
            </a:r>
            <a:r>
              <a:rPr lang="es-ES" sz="2000" b="1" kern="0" dirty="0" err="1">
                <a:solidFill>
                  <a:srgbClr val="000000"/>
                </a:solidFill>
                <a:latin typeface="Calibri" panose="020F0502020204030204" pitchFamily="34" charset="0"/>
                <a:ea typeface="Calibri" panose="020F0502020204030204" pitchFamily="34" charset="0"/>
                <a:cs typeface="Arial"/>
                <a:sym typeface="Arial"/>
              </a:rPr>
              <a:t>Republic</a:t>
            </a:r>
            <a:endParaRPr lang="es-DO" sz="2000" kern="0" dirty="0">
              <a:solidFill>
                <a:srgbClr val="000000"/>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sz="2000" b="1" kern="0" dirty="0">
                <a:solidFill>
                  <a:srgbClr val="000000"/>
                </a:solidFill>
                <a:latin typeface="Calibri" panose="020F0502020204030204" pitchFamily="34" charset="0"/>
                <a:ea typeface="Calibri" panose="020F0502020204030204" pitchFamily="34" charset="0"/>
                <a:cs typeface="Arial"/>
                <a:sym typeface="Arial"/>
              </a:rPr>
              <a:t>¨ALAS DE TRANSFORMACIÓN¨ - “</a:t>
            </a:r>
            <a:r>
              <a:rPr lang="pt-BR" sz="2000" dirty="0"/>
              <a:t>Wings </a:t>
            </a:r>
            <a:r>
              <a:rPr lang="pt-BR" sz="2000" dirty="0" err="1"/>
              <a:t>of</a:t>
            </a:r>
            <a:r>
              <a:rPr lang="pt-BR" sz="2000" dirty="0"/>
              <a:t> </a:t>
            </a:r>
            <a:r>
              <a:rPr lang="pt-BR" sz="2000" dirty="0" err="1"/>
              <a:t>Transformation</a:t>
            </a:r>
            <a:r>
              <a:rPr lang="pt-BR" sz="2000" dirty="0"/>
              <a:t>”</a:t>
            </a:r>
            <a:r>
              <a:rPr lang="es-ES" sz="2000" b="1" kern="0" dirty="0">
                <a:solidFill>
                  <a:srgbClr val="FFFFFF"/>
                </a:solidFill>
                <a:latin typeface="Calibri" panose="020F0502020204030204" pitchFamily="34" charset="0"/>
                <a:ea typeface="Calibri" panose="020F0502020204030204" pitchFamily="34" charset="0"/>
                <a:cs typeface="Arial"/>
                <a:sym typeface="Arial"/>
              </a:rPr>
              <a:t> </a:t>
            </a:r>
          </a:p>
          <a:p>
            <a:pPr algn="ctr" defTabSz="1219170">
              <a:lnSpc>
                <a:spcPct val="107000"/>
              </a:lnSpc>
              <a:spcAft>
                <a:spcPts val="1067"/>
              </a:spcAft>
              <a:buClr>
                <a:srgbClr val="000000"/>
              </a:buClr>
              <a:tabLst>
                <a:tab pos="4079985" algn="ctr"/>
                <a:tab pos="8159969" algn="r"/>
              </a:tabLst>
            </a:pPr>
            <a:r>
              <a:rPr lang="es-ES" sz="1800" b="1" kern="0" dirty="0">
                <a:solidFill>
                  <a:srgbClr val="FFFFFF"/>
                </a:solidFill>
                <a:latin typeface="Calibri" panose="020F0502020204030204" pitchFamily="34" charset="0"/>
                <a:ea typeface="Calibri" panose="020F0502020204030204" pitchFamily="34" charset="0"/>
                <a:cs typeface="Arial"/>
                <a:sym typeface="Arial"/>
              </a:rPr>
              <a:t>(</a:t>
            </a:r>
            <a:r>
              <a:rPr lang="es-ES" sz="1800" b="1" kern="0" dirty="0">
                <a:latin typeface="Calibri" panose="020F0502020204030204" pitchFamily="34" charset="0"/>
                <a:ea typeface="Calibri" panose="020F0502020204030204" pitchFamily="34" charset="0"/>
                <a:cs typeface="Arial"/>
                <a:sym typeface="Arial"/>
              </a:rPr>
              <a:t>COPOLAD III, acción 2.4)</a:t>
            </a:r>
            <a:endParaRPr lang="es-DO" sz="1800" kern="0" dirty="0">
              <a:latin typeface="Calibri" panose="020F0502020204030204" pitchFamily="34" charset="0"/>
              <a:ea typeface="Calibri" panose="020F0502020204030204" pitchFamily="34" charset="0"/>
              <a:cs typeface="Arial"/>
              <a:sym typeface="Arial"/>
            </a:endParaRPr>
          </a:p>
        </p:txBody>
      </p:sp>
      <p:graphicFrame>
        <p:nvGraphicFramePr>
          <p:cNvPr id="6" name="Diagrama 5">
            <a:extLst>
              <a:ext uri="{FF2B5EF4-FFF2-40B4-BE49-F238E27FC236}">
                <a16:creationId xmlns:a16="http://schemas.microsoft.com/office/drawing/2014/main" id="{A364E05B-4AE3-DB8C-67EE-2AD73240E103}"/>
              </a:ext>
            </a:extLst>
          </p:cNvPr>
          <p:cNvGraphicFramePr/>
          <p:nvPr>
            <p:extLst>
              <p:ext uri="{D42A27DB-BD31-4B8C-83A1-F6EECF244321}">
                <p14:modId xmlns:p14="http://schemas.microsoft.com/office/powerpoint/2010/main" val="905003773"/>
              </p:ext>
            </p:extLst>
          </p:nvPr>
        </p:nvGraphicFramePr>
        <p:xfrm>
          <a:off x="2067374" y="2877775"/>
          <a:ext cx="9509227" cy="36757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5299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ABFA8AF-2320-BCD5-02EC-016BAE4FA5DC}"/>
              </a:ext>
            </a:extLst>
          </p:cNvPr>
          <p:cNvGraphicFramePr/>
          <p:nvPr>
            <p:extLst>
              <p:ext uri="{D42A27DB-BD31-4B8C-83A1-F6EECF244321}">
                <p14:modId xmlns:p14="http://schemas.microsoft.com/office/powerpoint/2010/main" val="4207656971"/>
              </p:ext>
            </p:extLst>
          </p:nvPr>
        </p:nvGraphicFramePr>
        <p:xfrm>
          <a:off x="228600" y="328613"/>
          <a:ext cx="11715750" cy="621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34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0"/>
          <p:cNvSpPr/>
          <p:nvPr/>
        </p:nvSpPr>
        <p:spPr>
          <a:xfrm>
            <a:off x="-2" y="1136224"/>
            <a:ext cx="6605247" cy="4916510"/>
          </a:xfrm>
          <a:prstGeom prst="rect">
            <a:avLst/>
          </a:prstGeom>
          <a:solidFill>
            <a:schemeClr val="accent4"/>
          </a:solidFill>
          <a:ln>
            <a:noFill/>
          </a:ln>
        </p:spPr>
        <p:txBody>
          <a:bodyPr spcFirstLastPara="1" wrap="square" lIns="91433" tIns="45700" rIns="91433" bIns="45700" anchor="ctr" anchorCtr="0">
            <a:noAutofit/>
          </a:bodyPr>
          <a:lstStyle/>
          <a:p>
            <a:pPr defTabSz="1219170">
              <a:buClr>
                <a:srgbClr val="FFFFFF"/>
              </a:buClr>
              <a:buSzPts val="1400"/>
            </a:pPr>
            <a:r>
              <a:rPr lang="es-ES" sz="2133" b="1" kern="0" dirty="0">
                <a:solidFill>
                  <a:srgbClr val="000000"/>
                </a:solidFill>
                <a:latin typeface="Calibri"/>
                <a:ea typeface="Calibri"/>
                <a:cs typeface="Calibri"/>
                <a:sym typeface="Calibri"/>
              </a:rPr>
              <a:t>  </a:t>
            </a: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lang="es-ES" sz="2133" b="1" kern="0" dirty="0">
              <a:solidFill>
                <a:srgbClr val="000000"/>
              </a:solidFill>
              <a:latin typeface="Calibri"/>
              <a:ea typeface="Calibri"/>
              <a:cs typeface="Calibri"/>
              <a:sym typeface="Calibri"/>
            </a:endParaRPr>
          </a:p>
          <a:p>
            <a:pPr defTabSz="1219170">
              <a:buClr>
                <a:srgbClr val="FFFFFF"/>
              </a:buClr>
              <a:buSzPts val="1400"/>
            </a:pPr>
            <a:endParaRPr sz="1867" kern="0" dirty="0">
              <a:solidFill>
                <a:srgbClr val="FFFFFF"/>
              </a:solidFill>
              <a:latin typeface="Calibri"/>
              <a:ea typeface="Calibri"/>
              <a:cs typeface="Calibri"/>
              <a:sym typeface="Calibri"/>
            </a:endParaRPr>
          </a:p>
        </p:txBody>
      </p:sp>
      <p:sp>
        <p:nvSpPr>
          <p:cNvPr id="237" name="Google Shape;237;p30"/>
          <p:cNvSpPr/>
          <p:nvPr/>
        </p:nvSpPr>
        <p:spPr>
          <a:xfrm>
            <a:off x="0" y="-519376"/>
            <a:ext cx="12192000" cy="1655600"/>
          </a:xfrm>
          <a:prstGeom prst="rect">
            <a:avLst/>
          </a:prstGeom>
          <a:solidFill>
            <a:srgbClr val="DE5141"/>
          </a:solidFill>
          <a:ln>
            <a:noFill/>
          </a:ln>
        </p:spPr>
        <p:txBody>
          <a:bodyPr spcFirstLastPara="1" wrap="square" lIns="91433" tIns="45700" rIns="91433" bIns="45700" anchor="ctr" anchorCtr="0">
            <a:noAutofit/>
          </a:bodyPr>
          <a:lstStyle/>
          <a:p>
            <a:pPr algn="ctr" defTabSz="1219170">
              <a:buClr>
                <a:srgbClr val="FFFFFF"/>
              </a:buClr>
              <a:buSzPts val="1400"/>
            </a:pPr>
            <a:endParaRPr sz="1867" kern="0">
              <a:solidFill>
                <a:srgbClr val="FFFFFF"/>
              </a:solidFill>
              <a:latin typeface="Calibri"/>
              <a:ea typeface="Calibri"/>
              <a:cs typeface="Calibri"/>
              <a:sym typeface="Calibri"/>
            </a:endParaRPr>
          </a:p>
        </p:txBody>
      </p:sp>
      <p:pic>
        <p:nvPicPr>
          <p:cNvPr id="238" name="Google Shape;238;p30"/>
          <p:cNvPicPr preferRelativeResize="0"/>
          <p:nvPr/>
        </p:nvPicPr>
        <p:blipFill>
          <a:blip r:embed="rId3">
            <a:alphaModFix/>
          </a:blip>
          <a:stretch>
            <a:fillRect/>
          </a:stretch>
        </p:blipFill>
        <p:spPr>
          <a:xfrm>
            <a:off x="704875" y="128798"/>
            <a:ext cx="569556" cy="582213"/>
          </a:xfrm>
          <a:prstGeom prst="rect">
            <a:avLst/>
          </a:prstGeom>
          <a:noFill/>
          <a:ln>
            <a:noFill/>
          </a:ln>
        </p:spPr>
      </p:pic>
      <p:sp>
        <p:nvSpPr>
          <p:cNvPr id="240" name="Google Shape;240;p30"/>
          <p:cNvSpPr txBox="1"/>
          <p:nvPr/>
        </p:nvSpPr>
        <p:spPr>
          <a:xfrm>
            <a:off x="4879483"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COPOLAD III es un consorcio formado por: </a:t>
            </a:r>
            <a:endParaRPr sz="1067" kern="0">
              <a:solidFill>
                <a:srgbClr val="595959"/>
              </a:solidFill>
              <a:latin typeface="Arial"/>
              <a:cs typeface="Arial"/>
              <a:sym typeface="Arial"/>
            </a:endParaRPr>
          </a:p>
        </p:txBody>
      </p:sp>
      <p:sp>
        <p:nvSpPr>
          <p:cNvPr id="241" name="Google Shape;241;p30"/>
          <p:cNvSpPr txBox="1"/>
          <p:nvPr/>
        </p:nvSpPr>
        <p:spPr>
          <a:xfrm>
            <a:off x="7933416" y="5992305"/>
            <a:ext cx="4072000" cy="3132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s" sz="1067" kern="0">
                <a:solidFill>
                  <a:srgbClr val="595959"/>
                </a:solidFill>
                <a:latin typeface="Arial"/>
                <a:cs typeface="Arial"/>
                <a:sym typeface="Arial"/>
              </a:rPr>
              <a:t>Socios colaboradores:</a:t>
            </a:r>
            <a:endParaRPr sz="1067" kern="0">
              <a:solidFill>
                <a:srgbClr val="595959"/>
              </a:solidFill>
              <a:latin typeface="Arial"/>
              <a:cs typeface="Arial"/>
              <a:sym typeface="Arial"/>
            </a:endParaRPr>
          </a:p>
        </p:txBody>
      </p:sp>
      <p:pic>
        <p:nvPicPr>
          <p:cNvPr id="242" name="Google Shape;242;p30"/>
          <p:cNvPicPr preferRelativeResize="0"/>
          <p:nvPr/>
        </p:nvPicPr>
        <p:blipFill rotWithShape="1">
          <a:blip r:embed="rId4">
            <a:alphaModFix/>
          </a:blip>
          <a:srcRect/>
          <a:stretch/>
        </p:blipFill>
        <p:spPr>
          <a:xfrm>
            <a:off x="368301" y="6322068"/>
            <a:ext cx="1812263" cy="378809"/>
          </a:xfrm>
          <a:prstGeom prst="rect">
            <a:avLst/>
          </a:prstGeom>
          <a:noFill/>
          <a:ln>
            <a:noFill/>
          </a:ln>
        </p:spPr>
      </p:pic>
      <p:pic>
        <p:nvPicPr>
          <p:cNvPr id="243" name="Google Shape;243;p30"/>
          <p:cNvPicPr preferRelativeResize="0"/>
          <p:nvPr/>
        </p:nvPicPr>
        <p:blipFill rotWithShape="1">
          <a:blip r:embed="rId5">
            <a:alphaModFix/>
          </a:blip>
          <a:srcRect/>
          <a:stretch/>
        </p:blipFill>
        <p:spPr>
          <a:xfrm>
            <a:off x="4749620" y="6153694"/>
            <a:ext cx="1812264" cy="752457"/>
          </a:xfrm>
          <a:prstGeom prst="rect">
            <a:avLst/>
          </a:prstGeom>
          <a:noFill/>
          <a:ln>
            <a:noFill/>
          </a:ln>
        </p:spPr>
      </p:pic>
      <p:pic>
        <p:nvPicPr>
          <p:cNvPr id="244" name="Google Shape;244;p30"/>
          <p:cNvPicPr preferRelativeResize="0"/>
          <p:nvPr/>
        </p:nvPicPr>
        <p:blipFill rotWithShape="1">
          <a:blip r:embed="rId6">
            <a:alphaModFix/>
          </a:blip>
          <a:srcRect/>
          <a:stretch/>
        </p:blipFill>
        <p:spPr>
          <a:xfrm>
            <a:off x="2440666" y="6052734"/>
            <a:ext cx="1332781" cy="954399"/>
          </a:xfrm>
          <a:prstGeom prst="rect">
            <a:avLst/>
          </a:prstGeom>
          <a:noFill/>
          <a:ln>
            <a:noFill/>
          </a:ln>
        </p:spPr>
      </p:pic>
      <p:pic>
        <p:nvPicPr>
          <p:cNvPr id="245" name="Google Shape;245;p30"/>
          <p:cNvPicPr preferRelativeResize="0"/>
          <p:nvPr/>
        </p:nvPicPr>
        <p:blipFill rotWithShape="1">
          <a:blip r:embed="rId7">
            <a:alphaModFix/>
          </a:blip>
          <a:srcRect/>
          <a:stretch/>
        </p:blipFill>
        <p:spPr>
          <a:xfrm>
            <a:off x="10365629" y="6107745"/>
            <a:ext cx="1397920" cy="782567"/>
          </a:xfrm>
          <a:prstGeom prst="rect">
            <a:avLst/>
          </a:prstGeom>
          <a:noFill/>
          <a:ln>
            <a:noFill/>
          </a:ln>
        </p:spPr>
      </p:pic>
      <p:pic>
        <p:nvPicPr>
          <p:cNvPr id="246" name="Google Shape;246;p30"/>
          <p:cNvPicPr preferRelativeResize="0"/>
          <p:nvPr/>
        </p:nvPicPr>
        <p:blipFill rotWithShape="1">
          <a:blip r:embed="rId8">
            <a:alphaModFix/>
          </a:blip>
          <a:srcRect/>
          <a:stretch/>
        </p:blipFill>
        <p:spPr>
          <a:xfrm>
            <a:off x="6821988" y="6288268"/>
            <a:ext cx="801445" cy="418747"/>
          </a:xfrm>
          <a:prstGeom prst="rect">
            <a:avLst/>
          </a:prstGeom>
          <a:noFill/>
          <a:ln>
            <a:noFill/>
          </a:ln>
        </p:spPr>
      </p:pic>
      <p:pic>
        <p:nvPicPr>
          <p:cNvPr id="247" name="Google Shape;247;p30" descr="Imagen que contiene firmar, viendo, frente, gente&#10;&#10;El contenido generado por IA puede ser incorrecto."/>
          <p:cNvPicPr preferRelativeResize="0"/>
          <p:nvPr/>
        </p:nvPicPr>
        <p:blipFill rotWithShape="1">
          <a:blip r:embed="rId9">
            <a:alphaModFix/>
          </a:blip>
          <a:srcRect/>
          <a:stretch/>
        </p:blipFill>
        <p:spPr>
          <a:xfrm>
            <a:off x="7883538" y="6157451"/>
            <a:ext cx="2221989" cy="708032"/>
          </a:xfrm>
          <a:prstGeom prst="rect">
            <a:avLst/>
          </a:prstGeom>
          <a:noFill/>
          <a:ln>
            <a:noFill/>
          </a:ln>
        </p:spPr>
      </p:pic>
      <p:sp>
        <p:nvSpPr>
          <p:cNvPr id="2" name="Google Shape;211;p29">
            <a:extLst>
              <a:ext uri="{FF2B5EF4-FFF2-40B4-BE49-F238E27FC236}">
                <a16:creationId xmlns:a16="http://schemas.microsoft.com/office/drawing/2014/main" id="{67F17745-BA10-0820-2CB1-80223D197E52}"/>
              </a:ext>
            </a:extLst>
          </p:cNvPr>
          <p:cNvSpPr txBox="1"/>
          <p:nvPr/>
        </p:nvSpPr>
        <p:spPr>
          <a:xfrm>
            <a:off x="6821987" y="1191340"/>
            <a:ext cx="4071999" cy="420524"/>
          </a:xfrm>
          <a:prstGeom prst="rect">
            <a:avLst/>
          </a:prstGeom>
          <a:noFill/>
          <a:ln>
            <a:noFill/>
          </a:ln>
        </p:spPr>
        <p:txBody>
          <a:bodyPr spcFirstLastPara="1" wrap="square" lIns="91433" tIns="45700" rIns="91433" bIns="45700" anchor="t" anchorCtr="0">
            <a:spAutoFit/>
          </a:bodyPr>
          <a:lstStyle/>
          <a:p>
            <a:pPr defTabSz="1219170">
              <a:buClr>
                <a:srgbClr val="FF0000"/>
              </a:buClr>
              <a:buSzPts val="2400"/>
            </a:pPr>
            <a:r>
              <a:rPr lang="es-ES" sz="2133" b="1" kern="0" dirty="0">
                <a:solidFill>
                  <a:srgbClr val="E7E6E6"/>
                </a:solidFill>
                <a:latin typeface="Arial"/>
                <a:cs typeface="Arial"/>
                <a:sym typeface="Arial"/>
              </a:rPr>
              <a:t> </a:t>
            </a:r>
            <a:r>
              <a:rPr lang="es-ES" sz="2133" b="1" kern="0" dirty="0">
                <a:solidFill>
                  <a:srgbClr val="000000"/>
                </a:solidFill>
                <a:latin typeface="Arial"/>
                <a:cs typeface="Arial"/>
                <a:sym typeface="Arial"/>
              </a:rPr>
              <a:t>Proyección. - </a:t>
            </a:r>
            <a:r>
              <a:rPr lang="es-ES" sz="2133" b="1" kern="0" dirty="0" err="1">
                <a:solidFill>
                  <a:srgbClr val="000000"/>
                </a:solidFill>
                <a:latin typeface="Arial"/>
                <a:cs typeface="Arial"/>
                <a:sym typeface="Arial"/>
              </a:rPr>
              <a:t>Projection</a:t>
            </a:r>
            <a:endParaRPr sz="2133" b="1" kern="0" dirty="0">
              <a:solidFill>
                <a:srgbClr val="000000"/>
              </a:solidFill>
              <a:latin typeface="Arial"/>
              <a:cs typeface="Arial"/>
              <a:sym typeface="Arial"/>
            </a:endParaRPr>
          </a:p>
        </p:txBody>
      </p:sp>
      <p:pic>
        <p:nvPicPr>
          <p:cNvPr id="3" name="Picture 2" descr="Bandera de la República Dominicana Bandera nacional de la República  dominicana en la tela | Foto Premium">
            <a:extLst>
              <a:ext uri="{FF2B5EF4-FFF2-40B4-BE49-F238E27FC236}">
                <a16:creationId xmlns:a16="http://schemas.microsoft.com/office/drawing/2014/main" id="{FCA3D2E8-79E1-475A-750C-D92E832738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7911" y="244814"/>
            <a:ext cx="651572" cy="4188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85B3863-095F-2EDA-A484-2AF8FBAE903F}"/>
              </a:ext>
            </a:extLst>
          </p:cNvPr>
          <p:cNvSpPr txBox="1"/>
          <p:nvPr/>
        </p:nvSpPr>
        <p:spPr>
          <a:xfrm>
            <a:off x="10498189" y="248735"/>
            <a:ext cx="904415" cy="420756"/>
          </a:xfrm>
          <a:prstGeom prst="rect">
            <a:avLst/>
          </a:prstGeom>
          <a:noFill/>
        </p:spPr>
        <p:txBody>
          <a:bodyPr wrap="none" rtlCol="0">
            <a:spAutoFit/>
          </a:bodyPr>
          <a:lstStyle/>
          <a:p>
            <a:pPr defTabSz="1219170">
              <a:buClr>
                <a:srgbClr val="000000"/>
              </a:buClr>
            </a:pPr>
            <a:r>
              <a:rPr lang="es-DO" sz="1067" kern="0" dirty="0">
                <a:solidFill>
                  <a:srgbClr val="FFFFFF"/>
                </a:solidFill>
                <a:latin typeface="Arial"/>
                <a:cs typeface="Arial"/>
                <a:sym typeface="Arial"/>
              </a:rPr>
              <a:t>República</a:t>
            </a:r>
          </a:p>
          <a:p>
            <a:pPr defTabSz="1219170">
              <a:buClr>
                <a:srgbClr val="000000"/>
              </a:buClr>
            </a:pPr>
            <a:r>
              <a:rPr lang="es-DO" sz="1067" kern="0" dirty="0">
                <a:solidFill>
                  <a:srgbClr val="FFFFFF"/>
                </a:solidFill>
                <a:latin typeface="Arial"/>
                <a:cs typeface="Arial"/>
                <a:sym typeface="Arial"/>
              </a:rPr>
              <a:t>Dominicana</a:t>
            </a:r>
          </a:p>
        </p:txBody>
      </p:sp>
      <p:sp>
        <p:nvSpPr>
          <p:cNvPr id="5" name="Marcador de texto 2">
            <a:extLst>
              <a:ext uri="{FF2B5EF4-FFF2-40B4-BE49-F238E27FC236}">
                <a16:creationId xmlns:a16="http://schemas.microsoft.com/office/drawing/2014/main" id="{73BC1BA2-3798-BACC-3FBB-C786203268F2}"/>
              </a:ext>
            </a:extLst>
          </p:cNvPr>
          <p:cNvSpPr>
            <a:spLocks noGrp="1"/>
          </p:cNvSpPr>
          <p:nvPr>
            <p:ph type="body" idx="1"/>
          </p:nvPr>
        </p:nvSpPr>
        <p:spPr>
          <a:xfrm>
            <a:off x="6605246" y="1415524"/>
            <a:ext cx="5400170" cy="4856081"/>
          </a:xfrm>
        </p:spPr>
        <p:txBody>
          <a:bodyPr>
            <a:normAutofit fontScale="85000" lnSpcReduction="20000"/>
          </a:bodyPr>
          <a:lstStyle/>
          <a:p>
            <a:pPr marL="186262" indent="0">
              <a:buNone/>
            </a:pPr>
            <a:endParaRPr lang="es-DO" sz="1000" b="1" dirty="0"/>
          </a:p>
          <a:p>
            <a:pPr marL="186262" indent="0">
              <a:buNone/>
            </a:pPr>
            <a:endParaRPr lang="es-DO" sz="1000" b="1" dirty="0"/>
          </a:p>
          <a:p>
            <a:pPr marL="186262" indent="0" defTabSz="1219170">
              <a:buClr>
                <a:srgbClr val="FFFFFF"/>
              </a:buClr>
              <a:buNone/>
            </a:pPr>
            <a:r>
              <a:rPr lang="es-ES" sz="1800" b="1" dirty="0">
                <a:solidFill>
                  <a:srgbClr val="000000"/>
                </a:solidFill>
              </a:rPr>
              <a:t>Próximos pasos:  Next </a:t>
            </a:r>
            <a:r>
              <a:rPr lang="es-ES" sz="1800" b="1" dirty="0" err="1">
                <a:solidFill>
                  <a:srgbClr val="000000"/>
                </a:solidFill>
              </a:rPr>
              <a:t>Steps</a:t>
            </a:r>
            <a:endParaRPr lang="es-ES" sz="1800" dirty="0">
              <a:solidFill>
                <a:srgbClr val="000000"/>
              </a:solidFill>
            </a:endParaRPr>
          </a:p>
          <a:p>
            <a:pPr marL="285750" indent="-285750" defTabSz="1219170">
              <a:buClr>
                <a:srgbClr val="FFFFFF"/>
              </a:buClr>
              <a:buFont typeface="Courier New" panose="02070309020205020404" pitchFamily="49" charset="0"/>
              <a:buChar char="o"/>
            </a:pPr>
            <a:r>
              <a:rPr lang="es-ES" sz="1800" dirty="0">
                <a:solidFill>
                  <a:srgbClr val="000000"/>
                </a:solidFill>
              </a:rPr>
              <a:t>Ejecución del piloto de la estrategia Alas de Transformación en el CCR Bani Mujeres  - </a:t>
            </a:r>
            <a:r>
              <a:rPr lang="es-ES" sz="1800" b="1" dirty="0" err="1">
                <a:solidFill>
                  <a:srgbClr val="000000"/>
                </a:solidFill>
              </a:rPr>
              <a:t>Implementation</a:t>
            </a:r>
            <a:r>
              <a:rPr lang="es-ES" sz="1800" b="1" dirty="0">
                <a:solidFill>
                  <a:srgbClr val="000000"/>
                </a:solidFill>
              </a:rPr>
              <a:t> </a:t>
            </a:r>
            <a:r>
              <a:rPr lang="es-ES" sz="1800" b="1" dirty="0" err="1">
                <a:solidFill>
                  <a:srgbClr val="000000"/>
                </a:solidFill>
              </a:rPr>
              <a:t>of</a:t>
            </a:r>
            <a:r>
              <a:rPr lang="es-ES" sz="1800" b="1" dirty="0">
                <a:solidFill>
                  <a:srgbClr val="000000"/>
                </a:solidFill>
              </a:rPr>
              <a:t> </a:t>
            </a:r>
            <a:r>
              <a:rPr lang="es-ES" sz="1800" b="1" dirty="0" err="1">
                <a:solidFill>
                  <a:srgbClr val="000000"/>
                </a:solidFill>
              </a:rPr>
              <a:t>the</a:t>
            </a:r>
            <a:r>
              <a:rPr lang="es-ES" sz="1800" b="1" dirty="0">
                <a:solidFill>
                  <a:srgbClr val="000000"/>
                </a:solidFill>
              </a:rPr>
              <a:t> </a:t>
            </a:r>
            <a:r>
              <a:rPr lang="es-ES" sz="1800" b="1" dirty="0" err="1">
                <a:solidFill>
                  <a:srgbClr val="000000"/>
                </a:solidFill>
              </a:rPr>
              <a:t>pilot</a:t>
            </a:r>
            <a:r>
              <a:rPr lang="es-ES" sz="1800" b="1" dirty="0">
                <a:solidFill>
                  <a:srgbClr val="000000"/>
                </a:solidFill>
              </a:rPr>
              <a:t> </a:t>
            </a:r>
            <a:r>
              <a:rPr lang="es-ES" sz="1800" b="1" dirty="0" err="1">
                <a:solidFill>
                  <a:srgbClr val="000000"/>
                </a:solidFill>
              </a:rPr>
              <a:t>Wings</a:t>
            </a:r>
            <a:r>
              <a:rPr lang="es-ES" sz="1800" b="1" dirty="0">
                <a:solidFill>
                  <a:srgbClr val="000000"/>
                </a:solidFill>
              </a:rPr>
              <a:t> </a:t>
            </a:r>
            <a:r>
              <a:rPr lang="es-ES" sz="1800" b="1" dirty="0" err="1">
                <a:solidFill>
                  <a:srgbClr val="000000"/>
                </a:solidFill>
              </a:rPr>
              <a:t>of</a:t>
            </a:r>
            <a:r>
              <a:rPr lang="es-ES" sz="1800" b="1" dirty="0">
                <a:solidFill>
                  <a:srgbClr val="000000"/>
                </a:solidFill>
              </a:rPr>
              <a:t> </a:t>
            </a:r>
            <a:r>
              <a:rPr lang="es-ES" sz="1800" b="1" dirty="0" err="1">
                <a:solidFill>
                  <a:srgbClr val="000000"/>
                </a:solidFill>
              </a:rPr>
              <a:t>Transformation</a:t>
            </a:r>
            <a:r>
              <a:rPr lang="es-ES" sz="1800" b="1" dirty="0">
                <a:solidFill>
                  <a:srgbClr val="000000"/>
                </a:solidFill>
              </a:rPr>
              <a:t> </a:t>
            </a:r>
            <a:r>
              <a:rPr lang="es-ES" sz="1800" b="1" dirty="0" err="1">
                <a:solidFill>
                  <a:srgbClr val="000000"/>
                </a:solidFill>
              </a:rPr>
              <a:t>Strategy</a:t>
            </a:r>
            <a:r>
              <a:rPr lang="es-ES" sz="1800" b="1" dirty="0">
                <a:solidFill>
                  <a:srgbClr val="000000"/>
                </a:solidFill>
              </a:rPr>
              <a:t> in </a:t>
            </a:r>
            <a:r>
              <a:rPr lang="es-ES" sz="1800" b="1" dirty="0" err="1">
                <a:solidFill>
                  <a:srgbClr val="000000"/>
                </a:solidFill>
              </a:rPr>
              <a:t>the</a:t>
            </a:r>
            <a:r>
              <a:rPr lang="es-ES" sz="1800" b="1" dirty="0">
                <a:solidFill>
                  <a:srgbClr val="000000"/>
                </a:solidFill>
              </a:rPr>
              <a:t> CCR Bani </a:t>
            </a:r>
            <a:r>
              <a:rPr lang="es-ES" sz="1800" b="1" dirty="0" err="1">
                <a:solidFill>
                  <a:srgbClr val="000000"/>
                </a:solidFill>
              </a:rPr>
              <a:t>Women</a:t>
            </a:r>
            <a:endParaRPr lang="es-ES" sz="1800" b="1" dirty="0">
              <a:solidFill>
                <a:srgbClr val="000000"/>
              </a:solidFill>
            </a:endParaRPr>
          </a:p>
          <a:p>
            <a:pPr marL="285750" indent="-285750" defTabSz="1219170">
              <a:buClr>
                <a:srgbClr val="FFFFFF"/>
              </a:buClr>
              <a:buFont typeface="Courier New" panose="02070309020205020404" pitchFamily="49" charset="0"/>
              <a:buChar char="o"/>
            </a:pPr>
            <a:r>
              <a:rPr lang="es-ES" sz="1800" dirty="0">
                <a:solidFill>
                  <a:srgbClr val="000000"/>
                </a:solidFill>
              </a:rPr>
              <a:t>Introducir en el Código de Conducta nueva adaptación para evaluar el seguimiento a los hijos/as de las internas. </a:t>
            </a:r>
            <a:r>
              <a:rPr lang="es-ES" sz="1800" b="1" dirty="0">
                <a:solidFill>
                  <a:srgbClr val="000000"/>
                </a:solidFill>
              </a:rPr>
              <a:t>Introduce a new </a:t>
            </a:r>
            <a:r>
              <a:rPr lang="es-ES" sz="1800" b="1" dirty="0" err="1">
                <a:solidFill>
                  <a:srgbClr val="000000"/>
                </a:solidFill>
              </a:rPr>
              <a:t>adaptation</a:t>
            </a:r>
            <a:r>
              <a:rPr lang="es-ES" sz="1800" b="1" dirty="0">
                <a:solidFill>
                  <a:srgbClr val="000000"/>
                </a:solidFill>
              </a:rPr>
              <a:t> </a:t>
            </a:r>
            <a:r>
              <a:rPr lang="es-ES" sz="1800" b="1" dirty="0" err="1">
                <a:solidFill>
                  <a:srgbClr val="000000"/>
                </a:solidFill>
              </a:rPr>
              <a:t>to</a:t>
            </a:r>
            <a:r>
              <a:rPr lang="es-ES" sz="1800" b="1" dirty="0">
                <a:solidFill>
                  <a:srgbClr val="000000"/>
                </a:solidFill>
              </a:rPr>
              <a:t> </a:t>
            </a:r>
            <a:r>
              <a:rPr lang="es-ES" sz="1800" b="1" dirty="0" err="1">
                <a:solidFill>
                  <a:srgbClr val="000000"/>
                </a:solidFill>
              </a:rPr>
              <a:t>the</a:t>
            </a:r>
            <a:r>
              <a:rPr lang="es-ES" sz="1800" b="1" dirty="0">
                <a:solidFill>
                  <a:srgbClr val="000000"/>
                </a:solidFill>
              </a:rPr>
              <a:t> </a:t>
            </a:r>
            <a:r>
              <a:rPr lang="es-ES" sz="1800" b="1" dirty="0" err="1">
                <a:solidFill>
                  <a:srgbClr val="000000"/>
                </a:solidFill>
              </a:rPr>
              <a:t>code</a:t>
            </a:r>
            <a:r>
              <a:rPr lang="es-ES" sz="1800" b="1" dirty="0">
                <a:solidFill>
                  <a:srgbClr val="000000"/>
                </a:solidFill>
              </a:rPr>
              <a:t> </a:t>
            </a:r>
            <a:r>
              <a:rPr lang="es-ES" sz="1800" b="1" dirty="0" err="1">
                <a:solidFill>
                  <a:srgbClr val="000000"/>
                </a:solidFill>
              </a:rPr>
              <a:t>of</a:t>
            </a:r>
            <a:r>
              <a:rPr lang="es-ES" sz="1800" b="1" dirty="0">
                <a:solidFill>
                  <a:srgbClr val="000000"/>
                </a:solidFill>
              </a:rPr>
              <a:t> </a:t>
            </a:r>
            <a:r>
              <a:rPr lang="es-ES" sz="1800" b="1" dirty="0" err="1">
                <a:solidFill>
                  <a:srgbClr val="000000"/>
                </a:solidFill>
              </a:rPr>
              <a:t>conduct</a:t>
            </a:r>
            <a:r>
              <a:rPr lang="es-ES" sz="1800" b="1" dirty="0">
                <a:solidFill>
                  <a:srgbClr val="000000"/>
                </a:solidFill>
              </a:rPr>
              <a:t> </a:t>
            </a:r>
            <a:r>
              <a:rPr lang="es-ES" sz="1800" b="1" dirty="0" err="1">
                <a:solidFill>
                  <a:srgbClr val="000000"/>
                </a:solidFill>
              </a:rPr>
              <a:t>to</a:t>
            </a:r>
            <a:r>
              <a:rPr lang="es-ES" sz="1800" b="1" dirty="0">
                <a:solidFill>
                  <a:srgbClr val="000000"/>
                </a:solidFill>
              </a:rPr>
              <a:t> </a:t>
            </a:r>
            <a:r>
              <a:rPr lang="es-ES" sz="1800" b="1" dirty="0" err="1">
                <a:solidFill>
                  <a:srgbClr val="000000"/>
                </a:solidFill>
              </a:rPr>
              <a:t>evaluate</a:t>
            </a:r>
            <a:r>
              <a:rPr lang="es-ES" sz="1800" b="1" dirty="0">
                <a:solidFill>
                  <a:srgbClr val="000000"/>
                </a:solidFill>
              </a:rPr>
              <a:t> </a:t>
            </a:r>
            <a:r>
              <a:rPr lang="es-ES" sz="1800" b="1" dirty="0" err="1">
                <a:solidFill>
                  <a:srgbClr val="000000"/>
                </a:solidFill>
              </a:rPr>
              <a:t>the</a:t>
            </a:r>
            <a:r>
              <a:rPr lang="es-ES" sz="1800" b="1" dirty="0">
                <a:solidFill>
                  <a:srgbClr val="000000"/>
                </a:solidFill>
              </a:rPr>
              <a:t> </a:t>
            </a:r>
            <a:r>
              <a:rPr lang="es-ES" sz="1800" b="1" dirty="0" err="1">
                <a:solidFill>
                  <a:srgbClr val="000000"/>
                </a:solidFill>
              </a:rPr>
              <a:t>follow</a:t>
            </a:r>
            <a:r>
              <a:rPr lang="es-ES" sz="1800" b="1" dirty="0">
                <a:solidFill>
                  <a:srgbClr val="000000"/>
                </a:solidFill>
              </a:rPr>
              <a:t> up </a:t>
            </a:r>
            <a:r>
              <a:rPr lang="es-ES" sz="1800" b="1" dirty="0" err="1">
                <a:solidFill>
                  <a:srgbClr val="000000"/>
                </a:solidFill>
              </a:rPr>
              <a:t>of</a:t>
            </a:r>
            <a:r>
              <a:rPr lang="es-ES" sz="1800" b="1" dirty="0">
                <a:solidFill>
                  <a:srgbClr val="000000"/>
                </a:solidFill>
              </a:rPr>
              <a:t> </a:t>
            </a:r>
            <a:r>
              <a:rPr lang="es-ES" sz="1800" b="1" dirty="0" err="1">
                <a:solidFill>
                  <a:srgbClr val="000000"/>
                </a:solidFill>
              </a:rPr>
              <a:t>inmates</a:t>
            </a:r>
            <a:r>
              <a:rPr lang="es-ES" sz="1800" b="1" dirty="0">
                <a:solidFill>
                  <a:srgbClr val="000000"/>
                </a:solidFill>
              </a:rPr>
              <a:t> </a:t>
            </a:r>
            <a:r>
              <a:rPr lang="es-ES" sz="1800" b="1" dirty="0" err="1">
                <a:solidFill>
                  <a:srgbClr val="000000"/>
                </a:solidFill>
              </a:rPr>
              <a:t>sons</a:t>
            </a:r>
            <a:r>
              <a:rPr lang="es-ES" sz="1800" b="1" dirty="0">
                <a:solidFill>
                  <a:srgbClr val="000000"/>
                </a:solidFill>
              </a:rPr>
              <a:t> and </a:t>
            </a:r>
            <a:r>
              <a:rPr lang="es-ES" sz="1800" b="1" dirty="0" err="1">
                <a:solidFill>
                  <a:srgbClr val="000000"/>
                </a:solidFill>
              </a:rPr>
              <a:t>daugthers</a:t>
            </a:r>
            <a:endParaRPr lang="es-ES" sz="1800" b="1" dirty="0">
              <a:solidFill>
                <a:srgbClr val="000000"/>
              </a:solidFill>
            </a:endParaRPr>
          </a:p>
          <a:p>
            <a:pPr marL="285750" indent="-285750" defTabSz="1219170">
              <a:buClr>
                <a:srgbClr val="FFFFFF"/>
              </a:buClr>
              <a:buFont typeface="Courier New" panose="02070309020205020404" pitchFamily="49" charset="0"/>
              <a:buChar char="o"/>
            </a:pPr>
            <a:r>
              <a:rPr lang="es-DO" sz="1800" dirty="0"/>
              <a:t>Evaluar el piloto de la Estrategia Alas de Transformación </a:t>
            </a:r>
            <a:r>
              <a:rPr lang="es-ES" sz="1800" b="1" dirty="0" err="1">
                <a:solidFill>
                  <a:srgbClr val="000000"/>
                </a:solidFill>
              </a:rPr>
              <a:t>Acess</a:t>
            </a:r>
            <a:r>
              <a:rPr lang="es-ES" sz="1800" b="1" dirty="0">
                <a:solidFill>
                  <a:srgbClr val="000000"/>
                </a:solidFill>
              </a:rPr>
              <a:t> </a:t>
            </a:r>
            <a:r>
              <a:rPr lang="es-ES" sz="1800" b="1" dirty="0" err="1">
                <a:solidFill>
                  <a:srgbClr val="000000"/>
                </a:solidFill>
              </a:rPr>
              <a:t>the</a:t>
            </a:r>
            <a:r>
              <a:rPr lang="es-ES" sz="1800" b="1" dirty="0">
                <a:solidFill>
                  <a:srgbClr val="000000"/>
                </a:solidFill>
              </a:rPr>
              <a:t> </a:t>
            </a:r>
            <a:r>
              <a:rPr lang="es-ES" sz="1800" b="1" dirty="0" err="1">
                <a:solidFill>
                  <a:srgbClr val="000000"/>
                </a:solidFill>
              </a:rPr>
              <a:t>Pilot</a:t>
            </a:r>
            <a:r>
              <a:rPr lang="es-ES" sz="1800" b="1" dirty="0">
                <a:solidFill>
                  <a:srgbClr val="000000"/>
                </a:solidFill>
              </a:rPr>
              <a:t> </a:t>
            </a:r>
            <a:r>
              <a:rPr lang="es-ES" sz="1800" b="1" dirty="0" err="1">
                <a:solidFill>
                  <a:srgbClr val="000000"/>
                </a:solidFill>
              </a:rPr>
              <a:t>Strategy</a:t>
            </a:r>
            <a:endParaRPr lang="es-ES" sz="1800" b="1" dirty="0">
              <a:solidFill>
                <a:srgbClr val="000000"/>
              </a:solidFill>
            </a:endParaRPr>
          </a:p>
          <a:p>
            <a:pPr marL="285750" indent="-285750" defTabSz="1219170">
              <a:buClr>
                <a:srgbClr val="FFFFFF"/>
              </a:buClr>
              <a:buFont typeface="Courier New" panose="02070309020205020404" pitchFamily="49" charset="0"/>
              <a:buChar char="o"/>
            </a:pPr>
            <a:r>
              <a:rPr lang="es-ES" sz="1800" dirty="0">
                <a:solidFill>
                  <a:srgbClr val="000000"/>
                </a:solidFill>
              </a:rPr>
              <a:t>Aprobación de la Política Nacional sobre Drogas 2025-2030 por el Poder Ejecutivo de la Republica Dominicana</a:t>
            </a:r>
            <a:r>
              <a:rPr lang="es-ES" sz="1800" b="1" dirty="0">
                <a:solidFill>
                  <a:srgbClr val="000000"/>
                </a:solidFill>
              </a:rPr>
              <a:t>. </a:t>
            </a:r>
            <a:r>
              <a:rPr lang="es-ES" sz="1800" b="1" dirty="0" err="1">
                <a:solidFill>
                  <a:srgbClr val="000000"/>
                </a:solidFill>
              </a:rPr>
              <a:t>Aproval</a:t>
            </a:r>
            <a:r>
              <a:rPr lang="es-ES" sz="1800" b="1" dirty="0">
                <a:solidFill>
                  <a:srgbClr val="000000"/>
                </a:solidFill>
              </a:rPr>
              <a:t> </a:t>
            </a:r>
            <a:r>
              <a:rPr lang="es-ES" sz="1800" b="1" dirty="0" err="1">
                <a:solidFill>
                  <a:srgbClr val="000000"/>
                </a:solidFill>
              </a:rPr>
              <a:t>of</a:t>
            </a:r>
            <a:r>
              <a:rPr lang="es-ES" sz="1800" b="1" dirty="0">
                <a:solidFill>
                  <a:srgbClr val="000000"/>
                </a:solidFill>
              </a:rPr>
              <a:t> </a:t>
            </a:r>
            <a:r>
              <a:rPr lang="es-ES" sz="1800" b="1" dirty="0" err="1">
                <a:solidFill>
                  <a:srgbClr val="000000"/>
                </a:solidFill>
              </a:rPr>
              <a:t>the</a:t>
            </a:r>
            <a:r>
              <a:rPr lang="es-ES" sz="1800" b="1" dirty="0">
                <a:solidFill>
                  <a:srgbClr val="000000"/>
                </a:solidFill>
              </a:rPr>
              <a:t> </a:t>
            </a:r>
            <a:r>
              <a:rPr lang="es-ES" sz="1800" b="1" dirty="0" err="1">
                <a:solidFill>
                  <a:srgbClr val="000000"/>
                </a:solidFill>
              </a:rPr>
              <a:t>Nationak</a:t>
            </a:r>
            <a:r>
              <a:rPr lang="es-ES" sz="1800" b="1" dirty="0">
                <a:solidFill>
                  <a:srgbClr val="000000"/>
                </a:solidFill>
              </a:rPr>
              <a:t> </a:t>
            </a:r>
            <a:r>
              <a:rPr lang="es-ES" sz="1800" b="1" dirty="0" err="1">
                <a:solidFill>
                  <a:srgbClr val="000000"/>
                </a:solidFill>
              </a:rPr>
              <a:t>Drug</a:t>
            </a:r>
            <a:r>
              <a:rPr lang="es-ES" sz="1800" b="1" dirty="0">
                <a:solidFill>
                  <a:srgbClr val="000000"/>
                </a:solidFill>
              </a:rPr>
              <a:t> </a:t>
            </a:r>
            <a:r>
              <a:rPr lang="es-ES" sz="1800" b="1" dirty="0" err="1">
                <a:solidFill>
                  <a:srgbClr val="000000"/>
                </a:solidFill>
              </a:rPr>
              <a:t>Policy</a:t>
            </a:r>
            <a:r>
              <a:rPr lang="es-ES" sz="1800" b="1" dirty="0">
                <a:solidFill>
                  <a:srgbClr val="000000"/>
                </a:solidFill>
              </a:rPr>
              <a:t> 2025-2030 </a:t>
            </a:r>
            <a:r>
              <a:rPr lang="es-ES" sz="1800" b="1" dirty="0" err="1">
                <a:solidFill>
                  <a:srgbClr val="000000"/>
                </a:solidFill>
              </a:rPr>
              <a:t>by</a:t>
            </a:r>
            <a:r>
              <a:rPr lang="es-ES" sz="1800" b="1" dirty="0">
                <a:solidFill>
                  <a:srgbClr val="000000"/>
                </a:solidFill>
              </a:rPr>
              <a:t> </a:t>
            </a:r>
            <a:r>
              <a:rPr lang="es-ES" sz="1800" b="1" dirty="0" err="1">
                <a:solidFill>
                  <a:srgbClr val="000000"/>
                </a:solidFill>
              </a:rPr>
              <a:t>the</a:t>
            </a:r>
            <a:r>
              <a:rPr lang="es-ES" sz="1800" b="1" dirty="0">
                <a:solidFill>
                  <a:srgbClr val="000000"/>
                </a:solidFill>
              </a:rPr>
              <a:t> Executive </a:t>
            </a:r>
            <a:r>
              <a:rPr lang="es-ES" sz="1800" b="1" dirty="0" err="1">
                <a:solidFill>
                  <a:srgbClr val="000000"/>
                </a:solidFill>
              </a:rPr>
              <a:t>of</a:t>
            </a:r>
            <a:r>
              <a:rPr lang="es-ES" sz="1800" b="1" dirty="0">
                <a:solidFill>
                  <a:srgbClr val="000000"/>
                </a:solidFill>
              </a:rPr>
              <a:t> RD</a:t>
            </a:r>
          </a:p>
          <a:p>
            <a:pPr marL="285750" indent="-285750" defTabSz="1219170">
              <a:buClr>
                <a:srgbClr val="FFFFFF"/>
              </a:buClr>
              <a:buFont typeface="Courier New" panose="02070309020205020404" pitchFamily="49" charset="0"/>
              <a:buChar char="o"/>
            </a:pPr>
            <a:r>
              <a:rPr lang="es-ES" sz="1800" dirty="0">
                <a:solidFill>
                  <a:srgbClr val="000000"/>
                </a:solidFill>
              </a:rPr>
              <a:t>Integración en el componente de familia de la nueva reforma del sistema penitenciario. </a:t>
            </a:r>
            <a:r>
              <a:rPr lang="es-ES" sz="1800" b="1" dirty="0" err="1">
                <a:solidFill>
                  <a:srgbClr val="000000"/>
                </a:solidFill>
              </a:rPr>
              <a:t>Integration</a:t>
            </a:r>
            <a:r>
              <a:rPr lang="es-ES" sz="1800" b="1" dirty="0">
                <a:solidFill>
                  <a:srgbClr val="000000"/>
                </a:solidFill>
              </a:rPr>
              <a:t> in </a:t>
            </a:r>
            <a:r>
              <a:rPr lang="es-ES" sz="1800" b="1" dirty="0" err="1">
                <a:solidFill>
                  <a:srgbClr val="000000"/>
                </a:solidFill>
              </a:rPr>
              <a:t>the</a:t>
            </a:r>
            <a:r>
              <a:rPr lang="es-ES" sz="1800" b="1" dirty="0">
                <a:solidFill>
                  <a:srgbClr val="000000"/>
                </a:solidFill>
              </a:rPr>
              <a:t> </a:t>
            </a:r>
            <a:r>
              <a:rPr lang="es-ES" sz="1800" b="1" dirty="0" err="1">
                <a:solidFill>
                  <a:srgbClr val="000000"/>
                </a:solidFill>
              </a:rPr>
              <a:t>family</a:t>
            </a:r>
            <a:r>
              <a:rPr lang="es-ES" sz="1800" b="1" dirty="0">
                <a:solidFill>
                  <a:srgbClr val="000000"/>
                </a:solidFill>
              </a:rPr>
              <a:t> </a:t>
            </a:r>
            <a:r>
              <a:rPr lang="es-ES" sz="1800" b="1" dirty="0" err="1">
                <a:solidFill>
                  <a:srgbClr val="000000"/>
                </a:solidFill>
              </a:rPr>
              <a:t>component</a:t>
            </a:r>
            <a:r>
              <a:rPr lang="es-ES" sz="1800" b="1" dirty="0">
                <a:solidFill>
                  <a:srgbClr val="000000"/>
                </a:solidFill>
              </a:rPr>
              <a:t> </a:t>
            </a:r>
            <a:r>
              <a:rPr lang="es-ES" sz="1800" b="1" dirty="0" err="1">
                <a:solidFill>
                  <a:srgbClr val="000000"/>
                </a:solidFill>
              </a:rPr>
              <a:t>of</a:t>
            </a:r>
            <a:r>
              <a:rPr lang="es-ES" sz="1800" b="1" dirty="0">
                <a:solidFill>
                  <a:srgbClr val="000000"/>
                </a:solidFill>
              </a:rPr>
              <a:t> </a:t>
            </a:r>
            <a:r>
              <a:rPr lang="es-ES" sz="1800" b="1" dirty="0" err="1">
                <a:solidFill>
                  <a:srgbClr val="000000"/>
                </a:solidFill>
              </a:rPr>
              <a:t>the</a:t>
            </a:r>
            <a:r>
              <a:rPr lang="es-ES" sz="1800" b="1" dirty="0">
                <a:solidFill>
                  <a:srgbClr val="000000"/>
                </a:solidFill>
              </a:rPr>
              <a:t> New </a:t>
            </a:r>
            <a:r>
              <a:rPr lang="es-ES" sz="1800" b="1" dirty="0" err="1">
                <a:solidFill>
                  <a:srgbClr val="000000"/>
                </a:solidFill>
              </a:rPr>
              <a:t>Reform</a:t>
            </a:r>
            <a:r>
              <a:rPr lang="es-ES" sz="1800" b="1" dirty="0">
                <a:solidFill>
                  <a:srgbClr val="000000"/>
                </a:solidFill>
              </a:rPr>
              <a:t> </a:t>
            </a:r>
            <a:r>
              <a:rPr lang="es-ES" sz="1800" b="1" dirty="0" err="1">
                <a:solidFill>
                  <a:srgbClr val="000000"/>
                </a:solidFill>
              </a:rPr>
              <a:t>on</a:t>
            </a:r>
            <a:r>
              <a:rPr lang="es-ES" sz="1800" b="1" dirty="0">
                <a:solidFill>
                  <a:srgbClr val="000000"/>
                </a:solidFill>
              </a:rPr>
              <a:t> </a:t>
            </a:r>
            <a:r>
              <a:rPr lang="es-ES" sz="1800" b="1" dirty="0" err="1">
                <a:solidFill>
                  <a:srgbClr val="000000"/>
                </a:solidFill>
              </a:rPr>
              <a:t>the</a:t>
            </a:r>
            <a:r>
              <a:rPr lang="es-ES" sz="1800" b="1" dirty="0">
                <a:solidFill>
                  <a:srgbClr val="000000"/>
                </a:solidFill>
              </a:rPr>
              <a:t> </a:t>
            </a:r>
            <a:r>
              <a:rPr lang="es-ES" sz="1800" b="1" dirty="0" err="1">
                <a:solidFill>
                  <a:srgbClr val="000000"/>
                </a:solidFill>
              </a:rPr>
              <a:t>Penitenciary</a:t>
            </a:r>
            <a:r>
              <a:rPr lang="es-ES" sz="1800" b="1" dirty="0">
                <a:solidFill>
                  <a:srgbClr val="000000"/>
                </a:solidFill>
              </a:rPr>
              <a:t> </a:t>
            </a:r>
            <a:r>
              <a:rPr lang="es-ES" sz="1800" b="1" dirty="0" err="1">
                <a:solidFill>
                  <a:srgbClr val="000000"/>
                </a:solidFill>
              </a:rPr>
              <a:t>Sistem</a:t>
            </a:r>
            <a:endParaRPr lang="es-DO" sz="1800" b="1" dirty="0">
              <a:solidFill>
                <a:srgbClr val="000000"/>
              </a:solidFill>
            </a:endParaRPr>
          </a:p>
          <a:p>
            <a:pPr marL="285750" indent="-285750" defTabSz="1219170">
              <a:buClr>
                <a:srgbClr val="FFFFFF"/>
              </a:buClr>
              <a:buFont typeface="Courier New" panose="02070309020205020404" pitchFamily="49" charset="0"/>
              <a:buChar char="o"/>
            </a:pPr>
            <a:r>
              <a:rPr lang="es-DO" sz="1800" dirty="0"/>
              <a:t>Adaptar la estrategia para la población carcelaria        masculina</a:t>
            </a:r>
          </a:p>
          <a:p>
            <a:pPr marL="285750" indent="-285750" defTabSz="1219170">
              <a:buClr>
                <a:srgbClr val="FFFFFF"/>
              </a:buClr>
              <a:buFont typeface="Courier New" panose="02070309020205020404" pitchFamily="49" charset="0"/>
              <a:buChar char="o"/>
            </a:pPr>
            <a:r>
              <a:rPr lang="es-DO" sz="1800" b="1" dirty="0"/>
              <a:t>Adapt the sttretegie in male prison population</a:t>
            </a:r>
            <a:r>
              <a:rPr lang="es-DO" sz="1800" dirty="0"/>
              <a:t>.</a:t>
            </a:r>
          </a:p>
          <a:p>
            <a:pPr marL="186262" indent="0">
              <a:buNone/>
            </a:pPr>
            <a:endParaRPr lang="es-DO" sz="1600" dirty="0"/>
          </a:p>
        </p:txBody>
      </p:sp>
      <p:sp>
        <p:nvSpPr>
          <p:cNvPr id="6" name="CuadroTexto 5">
            <a:extLst>
              <a:ext uri="{FF2B5EF4-FFF2-40B4-BE49-F238E27FC236}">
                <a16:creationId xmlns:a16="http://schemas.microsoft.com/office/drawing/2014/main" id="{C28FB62F-E155-9C56-6E60-D104A3A387BE}"/>
              </a:ext>
            </a:extLst>
          </p:cNvPr>
          <p:cNvSpPr txBox="1"/>
          <p:nvPr/>
        </p:nvSpPr>
        <p:spPr>
          <a:xfrm>
            <a:off x="2884375" y="-483418"/>
            <a:ext cx="6168768" cy="2044855"/>
          </a:xfrm>
          <a:prstGeom prst="rect">
            <a:avLst/>
          </a:prstGeom>
          <a:noFill/>
        </p:spPr>
        <p:txBody>
          <a:bodyPr wrap="square" rtlCol="0">
            <a:spAutoFit/>
          </a:bodyPr>
          <a:lstStyle/>
          <a:p>
            <a:pPr algn="ctr" defTabSz="1219170">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Estrategia de Territorialización en la República Dominicana</a:t>
            </a:r>
          </a:p>
          <a:p>
            <a:pPr algn="ctr" defTabSz="1219170">
              <a:spcAft>
                <a:spcPts val="1067"/>
              </a:spcAft>
              <a:buClr>
                <a:srgbClr val="000000"/>
              </a:buClr>
              <a:tabLst>
                <a:tab pos="4079985" algn="ctr"/>
                <a:tab pos="8159969" algn="r"/>
              </a:tabLst>
            </a:pPr>
            <a:r>
              <a:rPr lang="es-ES" sz="1800" b="1" kern="0" dirty="0" err="1">
                <a:solidFill>
                  <a:schemeClr val="bg1"/>
                </a:solidFill>
                <a:latin typeface="Calibri" panose="020F0502020204030204" pitchFamily="34" charset="0"/>
                <a:ea typeface="Calibri" panose="020F0502020204030204" pitchFamily="34" charset="0"/>
                <a:cs typeface="Arial"/>
                <a:sym typeface="Arial"/>
              </a:rPr>
              <a:t>Territorialization’s</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r>
              <a:rPr lang="es-ES" sz="1800" b="1" kern="0" dirty="0" err="1">
                <a:solidFill>
                  <a:schemeClr val="bg1"/>
                </a:solidFill>
                <a:latin typeface="Calibri" panose="020F0502020204030204" pitchFamily="34" charset="0"/>
                <a:ea typeface="Calibri" panose="020F0502020204030204" pitchFamily="34" charset="0"/>
                <a:cs typeface="Arial"/>
                <a:sym typeface="Arial"/>
              </a:rPr>
              <a:t>Strategy</a:t>
            </a:r>
            <a:r>
              <a:rPr lang="es-ES" sz="1800" b="1" kern="0" dirty="0">
                <a:solidFill>
                  <a:schemeClr val="bg1"/>
                </a:solidFill>
                <a:latin typeface="Calibri" panose="020F0502020204030204" pitchFamily="34" charset="0"/>
                <a:ea typeface="Calibri" panose="020F0502020204030204" pitchFamily="34" charset="0"/>
                <a:cs typeface="Arial"/>
                <a:sym typeface="Arial"/>
              </a:rPr>
              <a:t> in </a:t>
            </a:r>
            <a:r>
              <a:rPr lang="es-ES" sz="1800" b="1" kern="0" dirty="0" err="1">
                <a:solidFill>
                  <a:schemeClr val="bg1"/>
                </a:solidFill>
                <a:latin typeface="Calibri" panose="020F0502020204030204" pitchFamily="34" charset="0"/>
                <a:ea typeface="Calibri" panose="020F0502020204030204" pitchFamily="34" charset="0"/>
                <a:cs typeface="Arial"/>
                <a:sym typeface="Arial"/>
              </a:rPr>
              <a:t>Dominican</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r>
              <a:rPr lang="es-ES" sz="1800" b="1" kern="0" dirty="0" err="1">
                <a:solidFill>
                  <a:schemeClr val="bg1"/>
                </a:solidFill>
                <a:latin typeface="Calibri" panose="020F0502020204030204" pitchFamily="34" charset="0"/>
                <a:ea typeface="Calibri" panose="020F0502020204030204" pitchFamily="34" charset="0"/>
                <a:cs typeface="Arial"/>
                <a:sym typeface="Arial"/>
              </a:rPr>
              <a:t>Republic</a:t>
            </a:r>
            <a:endParaRPr lang="es-DO" sz="18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spcAft>
                <a:spcPts val="1067"/>
              </a:spcAft>
              <a:buClr>
                <a:srgbClr val="000000"/>
              </a:buClr>
              <a:tabLst>
                <a:tab pos="4079985" algn="ctr"/>
                <a:tab pos="8159969" algn="r"/>
              </a:tabLst>
            </a:pPr>
            <a:r>
              <a:rPr lang="es-ES" sz="1800" b="1" kern="0" dirty="0">
                <a:solidFill>
                  <a:schemeClr val="bg1"/>
                </a:solidFill>
                <a:latin typeface="Calibri" panose="020F0502020204030204" pitchFamily="34" charset="0"/>
                <a:ea typeface="Calibri" panose="020F0502020204030204" pitchFamily="34" charset="0"/>
                <a:cs typeface="Arial"/>
                <a:sym typeface="Arial"/>
              </a:rPr>
              <a:t>¨ALAS DE TRANSFORMACIÓN¨ - “</a:t>
            </a:r>
            <a:r>
              <a:rPr lang="pt-BR" sz="1800" dirty="0">
                <a:solidFill>
                  <a:schemeClr val="bg1"/>
                </a:solidFill>
              </a:rPr>
              <a:t>Wings </a:t>
            </a:r>
            <a:r>
              <a:rPr lang="pt-BR" sz="1800" dirty="0" err="1">
                <a:solidFill>
                  <a:schemeClr val="bg1"/>
                </a:solidFill>
              </a:rPr>
              <a:t>of</a:t>
            </a:r>
            <a:r>
              <a:rPr lang="pt-BR" sz="1800" dirty="0">
                <a:solidFill>
                  <a:schemeClr val="bg1"/>
                </a:solidFill>
              </a:rPr>
              <a:t> </a:t>
            </a:r>
            <a:r>
              <a:rPr lang="pt-BR" sz="1800" dirty="0" err="1">
                <a:solidFill>
                  <a:schemeClr val="bg1"/>
                </a:solidFill>
              </a:rPr>
              <a:t>Transformation</a:t>
            </a:r>
            <a:r>
              <a:rPr lang="pt-BR" sz="1800" dirty="0">
                <a:solidFill>
                  <a:schemeClr val="bg1"/>
                </a:solidFill>
              </a:rPr>
              <a:t>”</a:t>
            </a:r>
            <a:r>
              <a:rPr lang="es-ES" sz="1800" b="1" kern="0" dirty="0">
                <a:solidFill>
                  <a:schemeClr val="bg1"/>
                </a:solidFill>
                <a:latin typeface="Calibri" panose="020F0502020204030204" pitchFamily="34" charset="0"/>
                <a:ea typeface="Calibri" panose="020F0502020204030204" pitchFamily="34" charset="0"/>
                <a:cs typeface="Arial"/>
                <a:sym typeface="Arial"/>
              </a:rPr>
              <a:t> </a:t>
            </a:r>
          </a:p>
          <a:p>
            <a:pPr algn="ctr" defTabSz="1219170">
              <a:lnSpc>
                <a:spcPct val="107000"/>
              </a:lnSpc>
              <a:spcAft>
                <a:spcPts val="1067"/>
              </a:spcAft>
              <a:buClr>
                <a:srgbClr val="000000"/>
              </a:buClr>
              <a:tabLst>
                <a:tab pos="4079985" algn="ctr"/>
                <a:tab pos="8159969" algn="r"/>
              </a:tabLst>
            </a:pPr>
            <a:r>
              <a:rPr lang="es-ES" sz="1600" b="1" kern="0" dirty="0">
                <a:solidFill>
                  <a:schemeClr val="bg1"/>
                </a:solidFill>
                <a:latin typeface="Calibri" panose="020F0502020204030204" pitchFamily="34" charset="0"/>
                <a:ea typeface="Calibri" panose="020F0502020204030204" pitchFamily="34" charset="0"/>
                <a:cs typeface="Arial"/>
                <a:sym typeface="Arial"/>
              </a:rPr>
              <a:t>(COPOLAD III, acción 2.4)</a:t>
            </a:r>
            <a:endParaRPr lang="es-DO" sz="1600" kern="0" dirty="0">
              <a:solidFill>
                <a:schemeClr val="bg1"/>
              </a:solidFill>
              <a:latin typeface="Calibri" panose="020F0502020204030204" pitchFamily="34" charset="0"/>
              <a:ea typeface="Calibri" panose="020F0502020204030204" pitchFamily="34" charset="0"/>
              <a:cs typeface="Arial"/>
              <a:sym typeface="Arial"/>
            </a:endParaRPr>
          </a:p>
          <a:p>
            <a:pPr algn="ctr" defTabSz="1219170">
              <a:lnSpc>
                <a:spcPct val="107000"/>
              </a:lnSpc>
              <a:spcAft>
                <a:spcPts val="1067"/>
              </a:spcAft>
              <a:buClr>
                <a:srgbClr val="000000"/>
              </a:buClr>
              <a:tabLst>
                <a:tab pos="4079985" algn="ctr"/>
                <a:tab pos="8159969" algn="r"/>
              </a:tabLst>
            </a:pPr>
            <a:endParaRPr lang="es-DO" sz="1867" kern="0" dirty="0">
              <a:solidFill>
                <a:srgbClr val="FFFFFF"/>
              </a:solidFill>
              <a:latin typeface="Calibri" panose="020F0502020204030204" pitchFamily="34" charset="0"/>
              <a:ea typeface="Calibri" panose="020F0502020204030204" pitchFamily="34" charset="0"/>
              <a:cs typeface="Arial"/>
              <a:sym typeface="Arial"/>
            </a:endParaRPr>
          </a:p>
        </p:txBody>
      </p:sp>
      <p:sp>
        <p:nvSpPr>
          <p:cNvPr id="7" name="Google Shape;211;p29">
            <a:extLst>
              <a:ext uri="{FF2B5EF4-FFF2-40B4-BE49-F238E27FC236}">
                <a16:creationId xmlns:a16="http://schemas.microsoft.com/office/drawing/2014/main" id="{3417738B-7D58-7F84-F2F7-E2CE3F4C8237}"/>
              </a:ext>
            </a:extLst>
          </p:cNvPr>
          <p:cNvSpPr txBox="1"/>
          <p:nvPr/>
        </p:nvSpPr>
        <p:spPr>
          <a:xfrm>
            <a:off x="341021" y="1155384"/>
            <a:ext cx="3913738" cy="420524"/>
          </a:xfrm>
          <a:prstGeom prst="rect">
            <a:avLst/>
          </a:prstGeom>
          <a:noFill/>
          <a:ln>
            <a:noFill/>
          </a:ln>
        </p:spPr>
        <p:txBody>
          <a:bodyPr spcFirstLastPara="1" wrap="square" lIns="91433" tIns="45700" rIns="91433" bIns="45700" anchor="t" anchorCtr="0">
            <a:spAutoFit/>
          </a:bodyPr>
          <a:lstStyle/>
          <a:p>
            <a:pPr defTabSz="1219170">
              <a:buClr>
                <a:srgbClr val="FF0000"/>
              </a:buClr>
              <a:buSzPts val="2400"/>
            </a:pPr>
            <a:r>
              <a:rPr lang="es-ES" sz="2133" b="1" kern="0" dirty="0">
                <a:solidFill>
                  <a:srgbClr val="E7E6E6"/>
                </a:solidFill>
                <a:latin typeface="Arial"/>
                <a:cs typeface="Arial"/>
                <a:sym typeface="Arial"/>
              </a:rPr>
              <a:t> </a:t>
            </a:r>
            <a:r>
              <a:rPr lang="es-ES" sz="2133" b="1" kern="0" dirty="0">
                <a:solidFill>
                  <a:srgbClr val="000000"/>
                </a:solidFill>
                <a:latin typeface="Arial"/>
                <a:cs typeface="Arial"/>
                <a:sym typeface="Arial"/>
              </a:rPr>
              <a:t>Logros - </a:t>
            </a:r>
            <a:r>
              <a:rPr lang="es-ES" sz="2133" b="1" kern="0" dirty="0" err="1">
                <a:solidFill>
                  <a:srgbClr val="000000"/>
                </a:solidFill>
                <a:latin typeface="Arial"/>
                <a:cs typeface="Arial"/>
                <a:sym typeface="Arial"/>
              </a:rPr>
              <a:t>Achievments</a:t>
            </a:r>
            <a:endParaRPr sz="2133" b="1" kern="0" dirty="0">
              <a:solidFill>
                <a:srgbClr val="000000"/>
              </a:solidFill>
              <a:latin typeface="Arial"/>
              <a:cs typeface="Arial"/>
              <a:sym typeface="Arial"/>
            </a:endParaRPr>
          </a:p>
        </p:txBody>
      </p:sp>
      <p:sp>
        <p:nvSpPr>
          <p:cNvPr id="8" name="Marcador de texto 2">
            <a:extLst>
              <a:ext uri="{FF2B5EF4-FFF2-40B4-BE49-F238E27FC236}">
                <a16:creationId xmlns:a16="http://schemas.microsoft.com/office/drawing/2014/main" id="{2D33BBC1-BF08-4F11-7A12-B1E873E41DA8}"/>
              </a:ext>
            </a:extLst>
          </p:cNvPr>
          <p:cNvSpPr txBox="1">
            <a:spLocks/>
          </p:cNvSpPr>
          <p:nvPr/>
        </p:nvSpPr>
        <p:spPr>
          <a:xfrm>
            <a:off x="152348" y="1155384"/>
            <a:ext cx="5909416" cy="4856081"/>
          </a:xfrm>
          <a:prstGeom prst="rect">
            <a:avLst/>
          </a:prstGeom>
          <a:noFill/>
          <a:ln>
            <a:noFill/>
          </a:ln>
        </p:spPr>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609585" marR="0" lvl="0" indent="-423323" algn="l" rtl="0">
              <a:lnSpc>
                <a:spcPct val="90000"/>
              </a:lnSpc>
              <a:spcBef>
                <a:spcPts val="1067"/>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1219170" marR="0" lvl="1" indent="-423323"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828754" marR="0" lvl="2" indent="-423323" algn="l" rtl="0">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86262" indent="0">
              <a:buFont typeface="Arial"/>
              <a:buNone/>
            </a:pPr>
            <a:endParaRPr lang="es-DO" sz="1000" b="1" kern="0" dirty="0"/>
          </a:p>
          <a:p>
            <a:pPr marL="186262" indent="0">
              <a:buFont typeface="Arial"/>
              <a:buNone/>
            </a:pPr>
            <a:endParaRPr lang="es-DO" sz="1000" b="1" kern="0" dirty="0"/>
          </a:p>
          <a:p>
            <a:pPr marL="186262" indent="0" defTabSz="1219170">
              <a:buClr>
                <a:srgbClr val="FFFFFF"/>
              </a:buClr>
              <a:buFont typeface="Arial"/>
              <a:buNone/>
            </a:pPr>
            <a:r>
              <a:rPr lang="es-ES" sz="1700" b="1" kern="0" dirty="0">
                <a:solidFill>
                  <a:srgbClr val="000000"/>
                </a:solidFill>
              </a:rPr>
              <a:t>Metas alcanzadas:  </a:t>
            </a:r>
            <a:r>
              <a:rPr lang="es-ES" sz="1700" b="1" kern="0" dirty="0" err="1">
                <a:solidFill>
                  <a:schemeClr val="bg1"/>
                </a:solidFill>
              </a:rPr>
              <a:t>Goals</a:t>
            </a:r>
            <a:r>
              <a:rPr lang="es-ES" sz="1700" b="1" kern="0" dirty="0">
                <a:solidFill>
                  <a:schemeClr val="bg1"/>
                </a:solidFill>
              </a:rPr>
              <a:t> </a:t>
            </a:r>
            <a:r>
              <a:rPr lang="es-ES" sz="1700" b="1" kern="0" dirty="0" err="1">
                <a:solidFill>
                  <a:schemeClr val="bg1"/>
                </a:solidFill>
              </a:rPr>
              <a:t>Achieved</a:t>
            </a:r>
            <a:endParaRPr lang="es-ES" sz="1700" kern="0" dirty="0">
              <a:solidFill>
                <a:schemeClr val="bg1"/>
              </a:solidFill>
            </a:endParaRPr>
          </a:p>
          <a:p>
            <a:pPr marL="285750" indent="-285750" defTabSz="1219170">
              <a:buClr>
                <a:srgbClr val="FFFFFF"/>
              </a:buClr>
              <a:buFont typeface="Courier New" panose="02070309020205020404" pitchFamily="49" charset="0"/>
              <a:buChar char="o"/>
            </a:pPr>
            <a:r>
              <a:rPr lang="es-ES_tradnl" sz="1700" dirty="0">
                <a:effectLst/>
                <a:latin typeface="Calibri" panose="020F0502020204030204" pitchFamily="34" charset="0"/>
                <a:ea typeface="Calibri" panose="020F0502020204030204" pitchFamily="34" charset="0"/>
              </a:rPr>
              <a:t>Conformación de equipo semilla (coordinador y responsable). </a:t>
            </a:r>
            <a:r>
              <a:rPr lang="es-ES_tradnl" sz="1700" dirty="0" err="1">
                <a:solidFill>
                  <a:schemeClr val="bg1"/>
                </a:solidFill>
                <a:effectLst/>
                <a:latin typeface="Calibri" panose="020F0502020204030204" pitchFamily="34" charset="0"/>
                <a:ea typeface="Calibri" panose="020F0502020204030204" pitchFamily="34" charset="0"/>
              </a:rPr>
              <a:t>Formation</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of</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seed</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team</a:t>
            </a:r>
            <a:endParaRPr lang="es-ES_tradnl" sz="1700" dirty="0">
              <a:solidFill>
                <a:schemeClr val="bg1"/>
              </a:solidFill>
              <a:effectLst/>
              <a:latin typeface="Calibri" panose="020F0502020204030204" pitchFamily="34" charset="0"/>
              <a:ea typeface="Calibri" panose="020F0502020204030204" pitchFamily="34" charset="0"/>
            </a:endParaRPr>
          </a:p>
          <a:p>
            <a:pPr marL="285750" indent="-285750" defTabSz="1219170">
              <a:buClr>
                <a:srgbClr val="FFFFFF"/>
              </a:buClr>
              <a:buFont typeface="Courier New" panose="02070309020205020404" pitchFamily="49" charset="0"/>
              <a:buChar char="o"/>
            </a:pPr>
            <a:r>
              <a:rPr lang="es-ES_tradnl" sz="1700" dirty="0">
                <a:effectLst/>
                <a:latin typeface="Calibri" panose="020F0502020204030204" pitchFamily="34" charset="0"/>
                <a:ea typeface="Calibri" panose="020F0502020204030204" pitchFamily="34" charset="0"/>
              </a:rPr>
              <a:t>Mapeo de las organizaciones y recursos existentes en la comunidad de Bani</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Mapping</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on</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existing</a:t>
            </a:r>
            <a:r>
              <a:rPr lang="es-ES_tradnl" sz="1700" dirty="0">
                <a:solidFill>
                  <a:schemeClr val="bg1"/>
                </a:solidFill>
                <a:effectLst/>
                <a:latin typeface="Calibri" panose="020F0502020204030204" pitchFamily="34" charset="0"/>
                <a:ea typeface="Calibri" panose="020F0502020204030204" pitchFamily="34" charset="0"/>
              </a:rPr>
              <a:t> </a:t>
            </a:r>
            <a:r>
              <a:rPr lang="es-ES_tradnl" sz="1700" dirty="0" err="1">
                <a:solidFill>
                  <a:schemeClr val="bg1"/>
                </a:solidFill>
                <a:effectLst/>
                <a:latin typeface="Calibri" panose="020F0502020204030204" pitchFamily="34" charset="0"/>
                <a:ea typeface="Calibri" panose="020F0502020204030204" pitchFamily="34" charset="0"/>
              </a:rPr>
              <a:t>organizations</a:t>
            </a:r>
            <a:r>
              <a:rPr lang="es-ES_tradnl" sz="1700" dirty="0">
                <a:solidFill>
                  <a:schemeClr val="bg1"/>
                </a:solidFill>
                <a:effectLst/>
                <a:latin typeface="Calibri" panose="020F0502020204030204" pitchFamily="34" charset="0"/>
                <a:ea typeface="Calibri" panose="020F0502020204030204" pitchFamily="34" charset="0"/>
              </a:rPr>
              <a:t> and </a:t>
            </a:r>
            <a:r>
              <a:rPr lang="es-ES_tradnl" sz="1700" dirty="0" err="1">
                <a:solidFill>
                  <a:schemeClr val="bg1"/>
                </a:solidFill>
                <a:effectLst/>
                <a:latin typeface="Calibri" panose="020F0502020204030204" pitchFamily="34" charset="0"/>
                <a:ea typeface="Calibri" panose="020F0502020204030204" pitchFamily="34" charset="0"/>
              </a:rPr>
              <a:t>resourses</a:t>
            </a:r>
            <a:r>
              <a:rPr lang="es-ES_tradnl" sz="1700" dirty="0">
                <a:solidFill>
                  <a:schemeClr val="bg1"/>
                </a:solidFill>
                <a:effectLst/>
                <a:latin typeface="Calibri" panose="020F0502020204030204" pitchFamily="34" charset="0"/>
                <a:ea typeface="Calibri" panose="020F0502020204030204" pitchFamily="34" charset="0"/>
              </a:rPr>
              <a:t> in Bani </a:t>
            </a:r>
            <a:r>
              <a:rPr lang="es-ES_tradnl" sz="1700" dirty="0" err="1">
                <a:solidFill>
                  <a:schemeClr val="bg1"/>
                </a:solidFill>
                <a:effectLst/>
                <a:latin typeface="Calibri" panose="020F0502020204030204" pitchFamily="34" charset="0"/>
                <a:ea typeface="Calibri" panose="020F0502020204030204" pitchFamily="34" charset="0"/>
              </a:rPr>
              <a:t>Community</a:t>
            </a:r>
            <a:endParaRPr lang="es-ES" sz="1700" kern="0" dirty="0">
              <a:solidFill>
                <a:schemeClr val="bg1"/>
              </a:solidFill>
            </a:endParaRPr>
          </a:p>
          <a:p>
            <a:pPr marL="285750" indent="-285750" defTabSz="1219170">
              <a:buClr>
                <a:srgbClr val="FFFFFF"/>
              </a:buClr>
              <a:buFont typeface="Courier New" panose="02070309020205020404" pitchFamily="49" charset="0"/>
              <a:buChar char="o"/>
            </a:pPr>
            <a:r>
              <a:rPr lang="es-ES" sz="1700" kern="0" dirty="0">
                <a:solidFill>
                  <a:srgbClr val="000000"/>
                </a:solidFill>
              </a:rPr>
              <a:t>4- Entrevistas de sensibilización a representantes de instituciones locales. </a:t>
            </a:r>
            <a:r>
              <a:rPr lang="es-ES" sz="1700" kern="0" dirty="0" err="1">
                <a:solidFill>
                  <a:schemeClr val="bg1"/>
                </a:solidFill>
              </a:rPr>
              <a:t>Sensibilizations</a:t>
            </a:r>
            <a:r>
              <a:rPr lang="es-ES" sz="1700" kern="0" dirty="0">
                <a:solidFill>
                  <a:schemeClr val="bg1"/>
                </a:solidFill>
              </a:rPr>
              <a:t> interviews </a:t>
            </a:r>
            <a:r>
              <a:rPr lang="es-ES" sz="1700" kern="0" dirty="0" err="1">
                <a:solidFill>
                  <a:schemeClr val="bg1"/>
                </a:solidFill>
              </a:rPr>
              <a:t>with</a:t>
            </a:r>
            <a:r>
              <a:rPr lang="es-ES" sz="1700" kern="0" dirty="0">
                <a:solidFill>
                  <a:schemeClr val="bg1"/>
                </a:solidFill>
              </a:rPr>
              <a:t> representative </a:t>
            </a:r>
            <a:r>
              <a:rPr lang="es-ES" sz="1700" kern="0" dirty="0" err="1">
                <a:solidFill>
                  <a:schemeClr val="bg1"/>
                </a:solidFill>
              </a:rPr>
              <a:t>of</a:t>
            </a:r>
            <a:r>
              <a:rPr lang="es-ES" sz="1700" kern="0" dirty="0">
                <a:solidFill>
                  <a:schemeClr val="bg1"/>
                </a:solidFill>
              </a:rPr>
              <a:t> local </a:t>
            </a:r>
            <a:r>
              <a:rPr lang="es-ES" sz="1700" kern="0" dirty="0" err="1">
                <a:solidFill>
                  <a:schemeClr val="bg1"/>
                </a:solidFill>
              </a:rPr>
              <a:t>instituitions</a:t>
            </a:r>
            <a:endParaRPr lang="es-ES" sz="1700" kern="0" dirty="0">
              <a:solidFill>
                <a:schemeClr val="bg1"/>
              </a:solidFill>
            </a:endParaRPr>
          </a:p>
          <a:p>
            <a:pPr marL="285750" indent="-285750" defTabSz="1219170">
              <a:buClr>
                <a:srgbClr val="FFFFFF"/>
              </a:buClr>
              <a:buFont typeface="Courier New" panose="02070309020205020404" pitchFamily="49" charset="0"/>
              <a:buChar char="o"/>
            </a:pPr>
            <a:r>
              <a:rPr lang="es-ES" sz="1700" kern="0" dirty="0">
                <a:solidFill>
                  <a:srgbClr val="000000"/>
                </a:solidFill>
              </a:rPr>
              <a:t>3- Cuestionarios diseñados y aplicados para el levantamiento de la información. </a:t>
            </a:r>
            <a:r>
              <a:rPr lang="es-ES" sz="1700" kern="0" dirty="0" err="1">
                <a:solidFill>
                  <a:schemeClr val="bg1"/>
                </a:solidFill>
              </a:rPr>
              <a:t>Questionary</a:t>
            </a:r>
            <a:r>
              <a:rPr lang="es-ES" sz="1700" kern="0" dirty="0">
                <a:solidFill>
                  <a:schemeClr val="bg1"/>
                </a:solidFill>
              </a:rPr>
              <a:t> </a:t>
            </a:r>
            <a:r>
              <a:rPr lang="es-ES" sz="1700" kern="0" dirty="0" err="1">
                <a:solidFill>
                  <a:schemeClr val="bg1"/>
                </a:solidFill>
              </a:rPr>
              <a:t>produced</a:t>
            </a:r>
            <a:r>
              <a:rPr lang="es-ES" sz="1700" kern="0" dirty="0">
                <a:solidFill>
                  <a:schemeClr val="bg1"/>
                </a:solidFill>
              </a:rPr>
              <a:t> and </a:t>
            </a:r>
            <a:r>
              <a:rPr lang="es-ES" sz="1700" kern="0" dirty="0" err="1">
                <a:solidFill>
                  <a:schemeClr val="bg1"/>
                </a:solidFill>
              </a:rPr>
              <a:t>applied</a:t>
            </a:r>
            <a:r>
              <a:rPr lang="es-ES" sz="1700" kern="0" dirty="0">
                <a:solidFill>
                  <a:schemeClr val="bg1"/>
                </a:solidFill>
              </a:rPr>
              <a:t> </a:t>
            </a:r>
            <a:r>
              <a:rPr lang="es-ES" sz="1700" kern="0" dirty="0" err="1">
                <a:solidFill>
                  <a:schemeClr val="bg1"/>
                </a:solidFill>
              </a:rPr>
              <a:t>for</a:t>
            </a:r>
            <a:r>
              <a:rPr lang="es-ES" sz="1700" kern="0" dirty="0">
                <a:solidFill>
                  <a:schemeClr val="bg1"/>
                </a:solidFill>
              </a:rPr>
              <a:t> </a:t>
            </a:r>
            <a:r>
              <a:rPr lang="es-ES" sz="1700" kern="0" dirty="0" err="1">
                <a:solidFill>
                  <a:schemeClr val="bg1"/>
                </a:solidFill>
              </a:rPr>
              <a:t>the</a:t>
            </a:r>
            <a:r>
              <a:rPr lang="es-ES" sz="1700" kern="0" dirty="0">
                <a:solidFill>
                  <a:schemeClr val="bg1"/>
                </a:solidFill>
              </a:rPr>
              <a:t> </a:t>
            </a:r>
            <a:r>
              <a:rPr lang="es-ES" sz="1700" kern="0" dirty="0" err="1">
                <a:solidFill>
                  <a:schemeClr val="bg1"/>
                </a:solidFill>
              </a:rPr>
              <a:t>survey</a:t>
            </a:r>
            <a:r>
              <a:rPr lang="es-ES" sz="1700" kern="0" dirty="0">
                <a:solidFill>
                  <a:schemeClr val="bg1"/>
                </a:solidFill>
              </a:rPr>
              <a:t> </a:t>
            </a:r>
            <a:r>
              <a:rPr lang="es-ES" sz="1700" kern="0" dirty="0" err="1">
                <a:solidFill>
                  <a:schemeClr val="bg1"/>
                </a:solidFill>
              </a:rPr>
              <a:t>of</a:t>
            </a:r>
            <a:r>
              <a:rPr lang="es-ES" sz="1700" kern="0" dirty="0">
                <a:solidFill>
                  <a:schemeClr val="bg1"/>
                </a:solidFill>
              </a:rPr>
              <a:t> </a:t>
            </a:r>
            <a:r>
              <a:rPr lang="es-ES" sz="1700" kern="0" dirty="0" err="1">
                <a:solidFill>
                  <a:schemeClr val="bg1"/>
                </a:solidFill>
              </a:rPr>
              <a:t>informations</a:t>
            </a:r>
            <a:endParaRPr lang="es-ES" sz="1700" kern="0" dirty="0">
              <a:solidFill>
                <a:schemeClr val="bg1"/>
              </a:solidFill>
            </a:endParaRPr>
          </a:p>
          <a:p>
            <a:pPr marL="285750" indent="-285750" defTabSz="1219170">
              <a:buClr>
                <a:srgbClr val="FFFFFF"/>
              </a:buClr>
              <a:buFont typeface="Courier New" panose="02070309020205020404" pitchFamily="49" charset="0"/>
              <a:buChar char="o"/>
            </a:pPr>
            <a:r>
              <a:rPr lang="es-ES" sz="1700" kern="0" dirty="0">
                <a:solidFill>
                  <a:srgbClr val="000000"/>
                </a:solidFill>
              </a:rPr>
              <a:t>2- Reunión de socialización de la estrategia Alas de Transformación con actores clave. </a:t>
            </a:r>
            <a:r>
              <a:rPr lang="es-ES" sz="1700" kern="0" dirty="0" err="1">
                <a:solidFill>
                  <a:schemeClr val="bg1"/>
                </a:solidFill>
              </a:rPr>
              <a:t>Strategy</a:t>
            </a:r>
            <a:r>
              <a:rPr lang="es-ES" sz="1700" kern="0" dirty="0">
                <a:solidFill>
                  <a:schemeClr val="bg1"/>
                </a:solidFill>
              </a:rPr>
              <a:t> </a:t>
            </a:r>
            <a:r>
              <a:rPr lang="es-ES" sz="1700" kern="0" dirty="0" err="1">
                <a:solidFill>
                  <a:schemeClr val="bg1"/>
                </a:solidFill>
              </a:rPr>
              <a:t>socialization</a:t>
            </a:r>
            <a:r>
              <a:rPr lang="es-ES" sz="1700" kern="0" dirty="0">
                <a:solidFill>
                  <a:schemeClr val="bg1"/>
                </a:solidFill>
              </a:rPr>
              <a:t> meeting – </a:t>
            </a:r>
            <a:r>
              <a:rPr lang="es-ES" sz="1700" kern="0" dirty="0" err="1">
                <a:solidFill>
                  <a:schemeClr val="bg1"/>
                </a:solidFill>
              </a:rPr>
              <a:t>Wings</a:t>
            </a:r>
            <a:r>
              <a:rPr lang="es-ES" sz="1700" kern="0" dirty="0">
                <a:solidFill>
                  <a:schemeClr val="bg1"/>
                </a:solidFill>
              </a:rPr>
              <a:t> </a:t>
            </a:r>
            <a:r>
              <a:rPr lang="es-ES" sz="1700" kern="0" dirty="0" err="1">
                <a:solidFill>
                  <a:schemeClr val="bg1"/>
                </a:solidFill>
              </a:rPr>
              <a:t>of</a:t>
            </a:r>
            <a:r>
              <a:rPr lang="es-ES" sz="1700" kern="0" dirty="0">
                <a:solidFill>
                  <a:schemeClr val="bg1"/>
                </a:solidFill>
              </a:rPr>
              <a:t> </a:t>
            </a:r>
            <a:r>
              <a:rPr lang="es-ES" sz="1700" kern="0" dirty="0" err="1">
                <a:solidFill>
                  <a:schemeClr val="bg1"/>
                </a:solidFill>
              </a:rPr>
              <a:t>transformation</a:t>
            </a:r>
            <a:r>
              <a:rPr lang="es-ES" sz="1700" kern="0" dirty="0">
                <a:solidFill>
                  <a:schemeClr val="bg1"/>
                </a:solidFill>
              </a:rPr>
              <a:t> </a:t>
            </a:r>
            <a:r>
              <a:rPr lang="es-ES" sz="1700" kern="0" dirty="0" err="1">
                <a:solidFill>
                  <a:schemeClr val="bg1"/>
                </a:solidFill>
              </a:rPr>
              <a:t>with</a:t>
            </a:r>
            <a:r>
              <a:rPr lang="es-ES" sz="1700" kern="0" dirty="0">
                <a:solidFill>
                  <a:schemeClr val="bg1"/>
                </a:solidFill>
              </a:rPr>
              <a:t> </a:t>
            </a:r>
            <a:r>
              <a:rPr lang="es-ES" sz="1700" kern="0" dirty="0" err="1">
                <a:solidFill>
                  <a:schemeClr val="bg1"/>
                </a:solidFill>
              </a:rPr>
              <a:t>key</a:t>
            </a:r>
            <a:r>
              <a:rPr lang="es-ES" sz="1700" kern="0" dirty="0">
                <a:solidFill>
                  <a:schemeClr val="bg1"/>
                </a:solidFill>
              </a:rPr>
              <a:t> </a:t>
            </a:r>
            <a:r>
              <a:rPr lang="es-ES" sz="1700" kern="0" dirty="0" err="1">
                <a:solidFill>
                  <a:schemeClr val="bg1"/>
                </a:solidFill>
              </a:rPr>
              <a:t>actors</a:t>
            </a:r>
            <a:endParaRPr lang="es-ES" sz="1700" kern="0" dirty="0">
              <a:solidFill>
                <a:schemeClr val="bg1"/>
              </a:solidFill>
            </a:endParaRPr>
          </a:p>
          <a:p>
            <a:pPr marL="285750" indent="-285750" defTabSz="1219170">
              <a:buClr>
                <a:srgbClr val="FFFFFF"/>
              </a:buClr>
              <a:buFont typeface="Courier New" panose="02070309020205020404" pitchFamily="49" charset="0"/>
              <a:buChar char="o"/>
            </a:pPr>
            <a:r>
              <a:rPr lang="es-ES" sz="1700" kern="0" dirty="0">
                <a:solidFill>
                  <a:srgbClr val="000000"/>
                </a:solidFill>
              </a:rPr>
              <a:t>1- Taller presencial (WORKSHOP) sobre el enfoque de territorialización y creación de redes de apoyo. </a:t>
            </a:r>
            <a:r>
              <a:rPr lang="es-ES" sz="1700" kern="0" dirty="0" err="1">
                <a:solidFill>
                  <a:schemeClr val="bg1"/>
                </a:solidFill>
              </a:rPr>
              <a:t>Face</a:t>
            </a:r>
            <a:r>
              <a:rPr lang="es-ES" sz="1700" kern="0" dirty="0">
                <a:solidFill>
                  <a:schemeClr val="bg1"/>
                </a:solidFill>
              </a:rPr>
              <a:t> </a:t>
            </a:r>
            <a:r>
              <a:rPr lang="es-ES" sz="1700" kern="0" dirty="0" err="1">
                <a:solidFill>
                  <a:schemeClr val="bg1"/>
                </a:solidFill>
              </a:rPr>
              <a:t>to</a:t>
            </a:r>
            <a:r>
              <a:rPr lang="es-ES" sz="1700" kern="0" dirty="0">
                <a:solidFill>
                  <a:schemeClr val="bg1"/>
                </a:solidFill>
              </a:rPr>
              <a:t> </a:t>
            </a:r>
            <a:r>
              <a:rPr lang="es-ES" sz="1700" kern="0" dirty="0" err="1">
                <a:solidFill>
                  <a:schemeClr val="bg1"/>
                </a:solidFill>
              </a:rPr>
              <a:t>Face</a:t>
            </a:r>
            <a:r>
              <a:rPr lang="es-ES" sz="1700" kern="0" dirty="0">
                <a:solidFill>
                  <a:schemeClr val="bg1"/>
                </a:solidFill>
              </a:rPr>
              <a:t> workshop </a:t>
            </a:r>
            <a:r>
              <a:rPr lang="es-ES" sz="1700" kern="0" dirty="0" err="1">
                <a:solidFill>
                  <a:schemeClr val="bg1"/>
                </a:solidFill>
              </a:rPr>
              <a:t>on</a:t>
            </a:r>
            <a:r>
              <a:rPr lang="es-ES" sz="1700" kern="0" dirty="0">
                <a:solidFill>
                  <a:schemeClr val="bg1"/>
                </a:solidFill>
              </a:rPr>
              <a:t> </a:t>
            </a:r>
            <a:r>
              <a:rPr lang="es-ES" sz="1700" kern="0" dirty="0" err="1">
                <a:solidFill>
                  <a:schemeClr val="bg1"/>
                </a:solidFill>
              </a:rPr>
              <a:t>the</a:t>
            </a:r>
            <a:r>
              <a:rPr lang="es-ES" sz="1700" kern="0" dirty="0">
                <a:solidFill>
                  <a:schemeClr val="bg1"/>
                </a:solidFill>
              </a:rPr>
              <a:t> </a:t>
            </a:r>
            <a:r>
              <a:rPr lang="es-ES" sz="1700" kern="0" dirty="0" err="1">
                <a:solidFill>
                  <a:schemeClr val="bg1"/>
                </a:solidFill>
              </a:rPr>
              <a:t>territorializationaproach</a:t>
            </a:r>
            <a:r>
              <a:rPr lang="es-ES" sz="1700" kern="0" dirty="0">
                <a:solidFill>
                  <a:schemeClr val="bg1"/>
                </a:solidFill>
              </a:rPr>
              <a:t> and </a:t>
            </a:r>
            <a:r>
              <a:rPr lang="es-ES" sz="1700" kern="0" dirty="0" err="1">
                <a:solidFill>
                  <a:schemeClr val="bg1"/>
                </a:solidFill>
              </a:rPr>
              <a:t>creation</a:t>
            </a:r>
            <a:r>
              <a:rPr lang="es-ES" sz="1700" kern="0" dirty="0">
                <a:solidFill>
                  <a:schemeClr val="bg1"/>
                </a:solidFill>
              </a:rPr>
              <a:t> </a:t>
            </a:r>
            <a:r>
              <a:rPr lang="es-ES" sz="1700" kern="0" dirty="0" err="1">
                <a:solidFill>
                  <a:schemeClr val="bg1"/>
                </a:solidFill>
              </a:rPr>
              <a:t>of</a:t>
            </a:r>
            <a:r>
              <a:rPr lang="es-ES" sz="1700" kern="0" dirty="0">
                <a:solidFill>
                  <a:schemeClr val="bg1"/>
                </a:solidFill>
              </a:rPr>
              <a:t> </a:t>
            </a:r>
            <a:r>
              <a:rPr lang="es-ES" sz="1700" kern="0" dirty="0" err="1">
                <a:solidFill>
                  <a:schemeClr val="bg1"/>
                </a:solidFill>
              </a:rPr>
              <a:t>support</a:t>
            </a:r>
            <a:r>
              <a:rPr lang="es-ES" sz="1700" kern="0" dirty="0">
                <a:solidFill>
                  <a:schemeClr val="bg1"/>
                </a:solidFill>
              </a:rPr>
              <a:t> </a:t>
            </a:r>
            <a:r>
              <a:rPr lang="es-ES" sz="1700" kern="0" dirty="0" err="1">
                <a:solidFill>
                  <a:schemeClr val="bg1"/>
                </a:solidFill>
              </a:rPr>
              <a:t>networks</a:t>
            </a:r>
            <a:endParaRPr lang="es-ES" sz="1700" kern="0" dirty="0">
              <a:solidFill>
                <a:schemeClr val="bg1"/>
              </a:solidFill>
            </a:endParaRPr>
          </a:p>
          <a:p>
            <a:pPr marL="285750" indent="-285750" defTabSz="1219170">
              <a:buClr>
                <a:srgbClr val="FFFFFF"/>
              </a:buClr>
              <a:buFont typeface="Courier New" panose="02070309020205020404" pitchFamily="49" charset="0"/>
              <a:buChar char="o"/>
            </a:pPr>
            <a:r>
              <a:rPr lang="es-DO" sz="1700" kern="0" dirty="0"/>
              <a:t>1- Borrador de la guia de aplicación de la Estrategia Alas de Trasnformación elaborado. </a:t>
            </a:r>
            <a:r>
              <a:rPr lang="es-DO" sz="1700" kern="0" dirty="0">
                <a:solidFill>
                  <a:schemeClr val="bg1"/>
                </a:solidFill>
              </a:rPr>
              <a:t>Draft Wings of Transformation’s Guide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A997BF-0E5F-4D12-8892-FF5F54B6BFAB}"/>
</file>

<file path=customXml/itemProps2.xml><?xml version="1.0" encoding="utf-8"?>
<ds:datastoreItem xmlns:ds="http://schemas.openxmlformats.org/officeDocument/2006/customXml" ds:itemID="{40E8D49E-CBFE-4781-8A55-8498BFDC94C0}"/>
</file>

<file path=customXml/itemProps3.xml><?xml version="1.0" encoding="utf-8"?>
<ds:datastoreItem xmlns:ds="http://schemas.openxmlformats.org/officeDocument/2006/customXml" ds:itemID="{ECBD95AF-0255-4696-B46F-91BEB6EB1B1E}"/>
</file>

<file path=docProps/app.xml><?xml version="1.0" encoding="utf-8"?>
<Properties xmlns="http://schemas.openxmlformats.org/officeDocument/2006/extended-properties" xmlns:vt="http://schemas.openxmlformats.org/officeDocument/2006/docPropsVTypes">
  <TotalTime>1899</TotalTime>
  <Words>1874</Words>
  <Application>Microsoft Macintosh PowerPoint</Application>
  <PresentationFormat>Widescreen</PresentationFormat>
  <Paragraphs>212</Paragraphs>
  <Slides>12</Slides>
  <Notes>11</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12</vt:i4>
      </vt:variant>
    </vt:vector>
  </HeadingPairs>
  <TitlesOfParts>
    <vt:vector size="20" baseType="lpstr">
      <vt:lpstr>Aptos</vt:lpstr>
      <vt:lpstr>Arial</vt:lpstr>
      <vt:lpstr>Bookman Old Style</vt:lpstr>
      <vt:lpstr>Calibri</vt:lpstr>
      <vt:lpstr>Courier New</vt:lpstr>
      <vt:lpstr>Times New Roman</vt:lpstr>
      <vt:lpstr>Simple Light</vt:lpstr>
      <vt:lpstr>1_Tema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Lohadis Ureña</dc:creator>
  <cp:lastModifiedBy>Raquel da Silva - EXT</cp:lastModifiedBy>
  <cp:revision>43</cp:revision>
  <dcterms:created xsi:type="dcterms:W3CDTF">2025-03-20T00:40:31Z</dcterms:created>
  <dcterms:modified xsi:type="dcterms:W3CDTF">2025-03-23T17:10:54Z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0x01010041DA512BF9E793498E3011D39B1824AC</vt:lpwstr>
  </property>
</Properties>
</file>