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4"/>
    <p:sldMasterId id="2147483671" r:id="rId5"/>
  </p:sldMasterIdLst>
  <p:notesMasterIdLst>
    <p:notesMasterId r:id="rId16"/>
  </p:notesMasterIdLst>
  <p:sldIdLst>
    <p:sldId id="256" r:id="rId6"/>
    <p:sldId id="265" r:id="rId7"/>
    <p:sldId id="266" r:id="rId8"/>
    <p:sldId id="271" r:id="rId9"/>
    <p:sldId id="268" r:id="rId10"/>
    <p:sldId id="273" r:id="rId11"/>
    <p:sldId id="267" r:id="rId12"/>
    <p:sldId id="274" r:id="rId13"/>
    <p:sldId id="276" r:id="rId14"/>
    <p:sldId id="258"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61A"/>
    <a:srgbClr val="FAC36A"/>
    <a:srgbClr val="CC0000"/>
    <a:srgbClr val="DA3B2A"/>
    <a:srgbClr val="F9B445"/>
    <a:srgbClr val="FF9933"/>
    <a:srgbClr val="FFCC66"/>
    <a:srgbClr val="FF9900"/>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791" autoAdjust="0"/>
  </p:normalViewPr>
  <p:slideViewPr>
    <p:cSldViewPr snapToGrid="0">
      <p:cViewPr varScale="1">
        <p:scale>
          <a:sx n="82" d="100"/>
          <a:sy n="82" d="100"/>
        </p:scale>
        <p:origin x="1474"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d9491e1ae2_0_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d9491e1ae2_0_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d9491e1ae2_0_15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g2d9491e1ae2_0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d9491e1ae2_0_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d9491e1ae2_0_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8441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d9491e1ae2_0_15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g2d9491e1ae2_0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4282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d9491e1ae2_0_17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 sz="1100" b="1" i="0" u="none" strike="noStrike" cap="none" dirty="0">
                <a:solidFill>
                  <a:schemeClr val="tx1"/>
                </a:solidFill>
                <a:latin typeface="Arial"/>
                <a:ea typeface="Arial"/>
                <a:cs typeface="Arial"/>
                <a:sym typeface="Arial"/>
              </a:rPr>
              <a:t>In Portugal, each year, around 12,000 peolple (1 in every 1,000 inhabitants) are held in prison establishments, deprived of their liberty, many experiencing long periods in this condition.</a:t>
            </a:r>
          </a:p>
          <a:p>
            <a:pPr marL="0" lvl="0" indent="0" algn="l" rtl="0">
              <a:spcBef>
                <a:spcPts val="0"/>
              </a:spcBef>
              <a:spcAft>
                <a:spcPts val="0"/>
              </a:spcAft>
              <a:buNone/>
            </a:pPr>
            <a:r>
              <a:rPr lang="en-US" dirty="0"/>
              <a:t>According to international descriptions, due to their </a:t>
            </a:r>
            <a:r>
              <a:rPr lang="en-US" dirty="0" err="1"/>
              <a:t>organisation</a:t>
            </a:r>
            <a:r>
              <a:rPr lang="en-US" dirty="0"/>
              <a:t>, prisons are generally not health-promoting environments. On the contrary, they constitute a setting where health risks are heightened by adverse conditions such as higher population density, poor hygiene standards, an increased likelihood of infectious disease transmission, mental health issues, and substance dependence.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 sz="1100" b="1" i="0" u="none" strike="noStrike" cap="none" dirty="0">
                <a:solidFill>
                  <a:schemeClr val="tx1"/>
                </a:solidFill>
                <a:latin typeface="Arial"/>
                <a:ea typeface="Arial"/>
                <a:cs typeface="Arial"/>
                <a:sym typeface="Arial"/>
              </a:rPr>
              <a:t>The prison population is particularly vulnerable, and it is often within prison establisments that health issues are finally identified and treated.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t>The movement of the prison population in and out of the system promotes interaction between the prison environment and the outside world, highlighting the importance of prison health for public health. Thus, the WHO's principle that "prison health is public health" should be acknowledged.</a:t>
            </a:r>
          </a:p>
          <a:p>
            <a:pPr marL="0" lvl="0" indent="0" algn="l" rtl="0">
              <a:spcBef>
                <a:spcPts val="0"/>
              </a:spcBef>
              <a:spcAft>
                <a:spcPts val="0"/>
              </a:spcAft>
              <a:buNone/>
            </a:pPr>
            <a:endParaRPr dirty="0"/>
          </a:p>
        </p:txBody>
      </p:sp>
      <p:sp>
        <p:nvSpPr>
          <p:cNvPr id="205" name="Google Shape;205;g2d9491e1ae2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2635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d9491e1ae2_0_17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 person in a situation of imprisonment should have access to the National Health Service under conditions that are identical, of the same quality, and with continuity, as those ensured for all citizens.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Ensuring access to healthcare services for incarcerated individuals is the responsibility of the Directorate-General for Reintegration and Prison Services (DGRSP), </a:t>
            </a:r>
            <a:r>
              <a:rPr lang="en-US" dirty="0"/>
              <a:t>under the supervision of the Ministry of Justice and the Ministry of Health.</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collaboration allows recourse to the National Health Service (SNS) whenever the prison healthcare services are insufficient. Thus, the DGRSP is the primary provider of basic healthcare in the prison system, while the SNS provides complementary care for specific conditions as needed.</a:t>
            </a: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p:txBody>
      </p:sp>
      <p:sp>
        <p:nvSpPr>
          <p:cNvPr id="205" name="Google Shape;205;g2d9491e1ae2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5185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d9491e1ae2_0_17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Considering the prevalence of existing issues within the incarcerated population, intervention in addictive </a:t>
            </a:r>
            <a:r>
              <a:rPr lang="en-US" dirty="0" err="1"/>
              <a:t>behaviours</a:t>
            </a:r>
            <a:r>
              <a:rPr lang="en-US" dirty="0"/>
              <a:t> and dependencies is one of the areas with the highest level of interinstitutional coordination, carried out by the </a:t>
            </a:r>
            <a:r>
              <a:rPr lang="en-US" b="1" dirty="0"/>
              <a:t>by the Institute on Addictive </a:t>
            </a:r>
            <a:r>
              <a:rPr lang="en-US" b="1" dirty="0" err="1"/>
              <a:t>Behaviours</a:t>
            </a:r>
            <a:r>
              <a:rPr lang="en-US" b="1" dirty="0"/>
              <a:t> and Dependencies (ICAD)</a:t>
            </a:r>
            <a:r>
              <a:rPr lang="en-US" dirty="0"/>
              <a:t> Integrated Response </a:t>
            </a:r>
            <a:r>
              <a:rPr lang="en-US" dirty="0" err="1"/>
              <a:t>Centres</a:t>
            </a:r>
            <a:r>
              <a:rPr lang="en-US" dirty="0"/>
              <a:t> (CRI) in the geographical area of each prison establishment.</a:t>
            </a:r>
          </a:p>
          <a:p>
            <a:pPr marL="0" lvl="0" indent="0" algn="l" rtl="0">
              <a:spcBef>
                <a:spcPts val="0"/>
              </a:spcBef>
              <a:spcAft>
                <a:spcPts val="0"/>
              </a:spcAft>
              <a:buNone/>
            </a:pPr>
            <a:r>
              <a:rPr lang="en-US" dirty="0"/>
              <a:t>In this context, it is worth mentioning the National Plan, which has the vision of promoting healthier and more informed communities by reducing problems related to substance use and addictive </a:t>
            </a:r>
            <a:r>
              <a:rPr lang="en-US" dirty="0" err="1"/>
              <a:t>behaviours</a:t>
            </a:r>
            <a:r>
              <a:rPr lang="en-US" dirty="0"/>
              <a:t> through collaborative public policies that respect Human Rights.</a:t>
            </a:r>
          </a:p>
          <a:p>
            <a:pPr marL="0" lvl="0" indent="0" algn="l" rtl="0">
              <a:spcBef>
                <a:spcPts val="0"/>
              </a:spcBef>
              <a:spcAft>
                <a:spcPts val="0"/>
              </a:spcAft>
              <a:buNone/>
            </a:pPr>
            <a:r>
              <a:rPr lang="en-US" dirty="0"/>
              <a:t>Addressing the diverse and specific needs of citizens with addictive </a:t>
            </a:r>
            <a:r>
              <a:rPr lang="en-US" dirty="0" err="1"/>
              <a:t>behaviours</a:t>
            </a:r>
            <a:r>
              <a:rPr lang="en-US" dirty="0"/>
              <a:t> and dependencies (CAD) in a prison context and after their release, promoting their specificity and accessibility, ensuring equity with the services available in the community.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 Plan aims to ensure the continuity in the provision of healthcare in addictive </a:t>
            </a:r>
            <a:r>
              <a:rPr lang="en-US" dirty="0" err="1"/>
              <a:t>behaviours</a:t>
            </a:r>
            <a:r>
              <a:rPr lang="en-US" dirty="0"/>
              <a:t> and dependencies, as well as </a:t>
            </a:r>
            <a:r>
              <a:rPr lang="en-US" dirty="0" err="1"/>
              <a:t>programmes</a:t>
            </a:r>
            <a:r>
              <a:rPr lang="en-US" dirty="0"/>
              <a:t> and initiatives in the areas of prevention, treatment, harm reduction, and the social reintegration of prisoners, with a focus on conducting infectious disease screenings and providing access to socio-therapeutic and pharmacological </a:t>
            </a:r>
            <a:r>
              <a:rPr lang="en-US" dirty="0" err="1"/>
              <a:t>programmes</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205" name="Google Shape;205;g2d9491e1ae2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5266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d9491e1ae2_0_17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t>The National Plan for the Reduction of Addictive </a:t>
            </a:r>
            <a:r>
              <a:rPr lang="en-US" sz="1100" b="1" dirty="0" err="1"/>
              <a:t>Behaviours</a:t>
            </a:r>
            <a:r>
              <a:rPr lang="en-US" sz="1100" b="1" dirty="0"/>
              <a:t> and Dependencies has territoriality as one of its principles, as it enhances the proximity of interventions and the </a:t>
            </a:r>
            <a:r>
              <a:rPr lang="en-US" sz="1100" b="1" dirty="0" err="1"/>
              <a:t>decentralisation</a:t>
            </a:r>
            <a:r>
              <a:rPr lang="en-US" sz="1100" b="1" dirty="0"/>
              <a:t> of responses to citizens, </a:t>
            </a:r>
            <a:r>
              <a:rPr lang="en-US" sz="1100" b="1" dirty="0" err="1"/>
              <a:t>optimising</a:t>
            </a:r>
            <a:r>
              <a:rPr lang="en-US" sz="1100" b="1" dirty="0"/>
              <a:t> community resources.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t>PORI is one of the instruments of the addictive </a:t>
            </a:r>
            <a:r>
              <a:rPr lang="en-US" sz="1100" b="1" dirty="0" err="1"/>
              <a:t>behaviours</a:t>
            </a:r>
            <a:r>
              <a:rPr lang="en-US" sz="1100" b="1" dirty="0"/>
              <a:t> national policy to operationalize this principle of territoriality.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PORI is a nationwide structuring measure that promotes integrated intervention in the field of addictive behaviours and dependencies and aims to mobilise the synergies available in the territory through the participation of public bodies and civil society. This plan consists of mapping the country to identify priority areas of intervention and then developing participatory diagnostics that lead to the creation of Integrated Response Programs (PRI).</a:t>
            </a:r>
            <a:endParaRPr lang="pt-P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205" name="Google Shape;205;g2d9491e1ae2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6235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d9491e1ae2_0_17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t>Project for the prevention of psychoactive substance use, as well as other health-risk </a:t>
            </a:r>
            <a:r>
              <a:rPr lang="en-US" sz="1100" b="1" dirty="0" err="1"/>
              <a:t>behaviours</a:t>
            </a:r>
            <a:r>
              <a:rPr lang="en-US" sz="1100" b="1" dirty="0"/>
              <a:t>, aimed at the population of the </a:t>
            </a:r>
            <a:r>
              <a:rPr lang="en-US" sz="1100" b="1" dirty="0" err="1"/>
              <a:t>Guarda</a:t>
            </a:r>
            <a:r>
              <a:rPr lang="en-US" sz="1100" b="1" dirty="0"/>
              <a:t> Prison.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INPAR aims to address the needs and main issues identified at </a:t>
            </a:r>
            <a:r>
              <a:rPr lang="en-US" b="1" dirty="0" err="1"/>
              <a:t>Guarda</a:t>
            </a:r>
            <a:r>
              <a:rPr lang="en-US" b="1" dirty="0"/>
              <a:t> Prison,</a:t>
            </a:r>
            <a:r>
              <a:rPr lang="en-US" sz="1100" b="1" dirty="0"/>
              <a:t> f</a:t>
            </a:r>
            <a:r>
              <a:rPr lang="en-US" b="1" dirty="0"/>
              <a:t>ocusing on a target population of 170 inmates. </a:t>
            </a:r>
            <a:endParaRPr lang="en-US" sz="1100" b="1" dirty="0"/>
          </a:p>
          <a:p>
            <a:pPr marL="0" lvl="0" indent="0" algn="l" rtl="0">
              <a:spcBef>
                <a:spcPts val="0"/>
              </a:spcBef>
              <a:spcAft>
                <a:spcPts val="0"/>
              </a:spcAft>
              <a:buNone/>
            </a:pPr>
            <a:endParaRPr lang="pt-PT" dirty="0"/>
          </a:p>
          <a:p>
            <a:pPr marL="0" marR="0" lvl="0" indent="0" rtl="0">
              <a:lnSpc>
                <a:spcPct val="100000"/>
              </a:lnSpc>
              <a:spcBef>
                <a:spcPts val="0"/>
              </a:spcBef>
              <a:spcAft>
                <a:spcPts val="0"/>
              </a:spcAft>
              <a:buClr>
                <a:srgbClr val="FF0000"/>
              </a:buClr>
              <a:buSzPts val="1200"/>
              <a:buFont typeface="Arial"/>
              <a:buNone/>
            </a:pPr>
            <a:r>
              <a:rPr lang="es" sz="1100" b="1" i="0" u="none" strike="noStrike" cap="none" dirty="0">
                <a:solidFill>
                  <a:schemeClr val="tx1"/>
                </a:solidFill>
                <a:latin typeface="Arial"/>
                <a:ea typeface="Arial"/>
                <a:cs typeface="Arial"/>
                <a:sym typeface="Arial"/>
              </a:rPr>
              <a:t>EP Training - </a:t>
            </a:r>
            <a:r>
              <a:rPr lang="en-US" sz="1100" b="1" i="0" u="none" strike="noStrike" cap="none" dirty="0">
                <a:solidFill>
                  <a:schemeClr val="tx1"/>
                </a:solidFill>
                <a:latin typeface="Arial"/>
                <a:ea typeface="Arial"/>
                <a:cs typeface="Arial"/>
                <a:sym typeface="Arial"/>
              </a:rPr>
              <a:t>To train a group to intervene with their peers by disseminating information related to psychoactive substances and other risk </a:t>
            </a:r>
            <a:r>
              <a:rPr lang="en-US" sz="1100" b="1" i="0" u="none" strike="noStrike" cap="none" dirty="0" err="1">
                <a:solidFill>
                  <a:schemeClr val="tx1"/>
                </a:solidFill>
                <a:latin typeface="Arial"/>
                <a:ea typeface="Arial"/>
                <a:cs typeface="Arial"/>
                <a:sym typeface="Arial"/>
              </a:rPr>
              <a:t>behaviours</a:t>
            </a:r>
            <a:r>
              <a:rPr lang="en-US" sz="1100" b="1" i="0" u="none" strike="noStrike" cap="none" dirty="0">
                <a:solidFill>
                  <a:schemeClr val="tx1"/>
                </a:solidFill>
                <a:latin typeface="Arial"/>
                <a:ea typeface="Arial"/>
                <a:cs typeface="Arial"/>
                <a:sym typeface="Arial"/>
              </a:rPr>
              <a:t>.</a:t>
            </a:r>
            <a:endParaRPr lang="es" sz="1100" b="1" i="0" u="none" strike="noStrike" cap="none" dirty="0">
              <a:solidFill>
                <a:schemeClr val="tx1"/>
              </a:solidFill>
              <a:latin typeface="Arial"/>
              <a:ea typeface="Arial"/>
              <a:cs typeface="Arial"/>
              <a:sym typeface="Arial"/>
            </a:endParaRPr>
          </a:p>
          <a:p>
            <a:pPr marL="0" marR="0" lvl="0" indent="0" rtl="0">
              <a:lnSpc>
                <a:spcPct val="100000"/>
              </a:lnSpc>
              <a:spcBef>
                <a:spcPts val="0"/>
              </a:spcBef>
              <a:spcAft>
                <a:spcPts val="0"/>
              </a:spcAft>
              <a:buClr>
                <a:srgbClr val="FF0000"/>
              </a:buClr>
              <a:buSzPts val="1200"/>
              <a:buFont typeface="Arial"/>
              <a:buNone/>
            </a:pPr>
            <a:r>
              <a:rPr lang="es" sz="1100" b="1" i="0" u="none" strike="noStrike" cap="none" dirty="0">
                <a:solidFill>
                  <a:schemeClr val="tx1"/>
                </a:solidFill>
                <a:latin typeface="Arial"/>
                <a:ea typeface="Arial"/>
                <a:cs typeface="Arial"/>
                <a:sym typeface="Arial"/>
              </a:rPr>
              <a:t>Peer to Peer - </a:t>
            </a:r>
            <a:r>
              <a:rPr lang="en-US" sz="1100" b="1" i="0" u="none" strike="noStrike" cap="none" dirty="0">
                <a:solidFill>
                  <a:schemeClr val="tx1"/>
                </a:solidFill>
                <a:latin typeface="Arial"/>
                <a:ea typeface="Arial"/>
                <a:cs typeface="Arial"/>
                <a:sym typeface="Arial"/>
              </a:rPr>
              <a:t>After completing the training, the peers apply their knowledge and engage with the incarcerated population as informal educators.</a:t>
            </a:r>
            <a:endParaRPr lang="es" sz="1100" b="1" i="0" u="none" strike="noStrike" cap="none" dirty="0">
              <a:solidFill>
                <a:schemeClr val="tx1"/>
              </a:solidFill>
              <a:latin typeface="Arial"/>
              <a:ea typeface="Arial"/>
              <a:cs typeface="Arial"/>
              <a:sym typeface="Arial"/>
            </a:endParaRPr>
          </a:p>
          <a:p>
            <a:pPr marL="0" marR="0" lvl="0" indent="0" rtl="0">
              <a:lnSpc>
                <a:spcPct val="100000"/>
              </a:lnSpc>
              <a:spcBef>
                <a:spcPts val="0"/>
              </a:spcBef>
              <a:spcAft>
                <a:spcPts val="0"/>
              </a:spcAft>
              <a:buClr>
                <a:srgbClr val="FF0000"/>
              </a:buClr>
              <a:buSzPts val="1200"/>
              <a:buFont typeface="Arial"/>
              <a:buNone/>
            </a:pPr>
            <a:r>
              <a:rPr lang="es" sz="1100" b="1" dirty="0">
                <a:solidFill>
                  <a:schemeClr val="tx1"/>
                </a:solidFill>
              </a:rPr>
              <a:t>Inform - </a:t>
            </a:r>
            <a:r>
              <a:rPr lang="en-US" sz="1100" b="1" dirty="0">
                <a:solidFill>
                  <a:schemeClr val="tx1"/>
                </a:solidFill>
              </a:rPr>
              <a:t>Increase knowledge about essential topics in the prison context to promote protective factors for this population.</a:t>
            </a:r>
            <a:endParaRPr lang="es" i="1" dirty="0">
              <a:solidFill>
                <a:srgbClr val="CC0000"/>
              </a:solidFill>
            </a:endParaRPr>
          </a:p>
          <a:p>
            <a:pPr marL="0" marR="0" lvl="0" indent="0" rtl="0">
              <a:lnSpc>
                <a:spcPct val="100000"/>
              </a:lnSpc>
              <a:spcBef>
                <a:spcPts val="0"/>
              </a:spcBef>
              <a:spcAft>
                <a:spcPts val="0"/>
              </a:spcAft>
              <a:buClr>
                <a:srgbClr val="FF0000"/>
              </a:buClr>
              <a:buSzPts val="1200"/>
              <a:buFont typeface="Arial"/>
              <a:buNone/>
            </a:pPr>
            <a:r>
              <a:rPr lang="pt-PT" sz="1100" b="1" i="0" u="none" strike="noStrike" cap="none" dirty="0">
                <a:solidFill>
                  <a:schemeClr val="tx1"/>
                </a:solidFill>
                <a:latin typeface="Arial"/>
                <a:ea typeface="Arial"/>
                <a:cs typeface="Arial"/>
                <a:sym typeface="Arial"/>
              </a:rPr>
              <a:t>I</a:t>
            </a:r>
            <a:r>
              <a:rPr lang="es" sz="1100" b="1" i="0" u="none" strike="noStrike" cap="none" dirty="0">
                <a:solidFill>
                  <a:schemeClr val="tx1"/>
                </a:solidFill>
                <a:latin typeface="Arial"/>
                <a:ea typeface="Arial"/>
                <a:cs typeface="Arial"/>
                <a:sym typeface="Arial"/>
              </a:rPr>
              <a:t>nteract - </a:t>
            </a:r>
            <a:r>
              <a:rPr lang="en-US" sz="1100" b="1" i="0" u="none" strike="noStrike" cap="none" dirty="0">
                <a:solidFill>
                  <a:schemeClr val="tx1"/>
                </a:solidFill>
                <a:latin typeface="Arial"/>
                <a:ea typeface="Arial"/>
                <a:cs typeface="Arial"/>
                <a:sym typeface="Arial"/>
              </a:rPr>
              <a:t>Promotion of recreational and cultural activities.</a:t>
            </a:r>
            <a:endParaRPr lang="es" sz="1050" i="1" dirty="0">
              <a:solidFill>
                <a:srgbClr val="CC0000"/>
              </a:solidFill>
            </a:endParaRPr>
          </a:p>
          <a:p>
            <a:pPr marL="0" marR="0" lvl="0" indent="0" rtl="0">
              <a:lnSpc>
                <a:spcPct val="100000"/>
              </a:lnSpc>
              <a:spcBef>
                <a:spcPts val="0"/>
              </a:spcBef>
              <a:spcAft>
                <a:spcPts val="0"/>
              </a:spcAft>
              <a:buClr>
                <a:srgbClr val="FF0000"/>
              </a:buClr>
              <a:buSzPts val="1200"/>
              <a:buFont typeface="Arial"/>
              <a:buNone/>
            </a:pPr>
            <a:r>
              <a:rPr lang="es" sz="1100" b="1" dirty="0">
                <a:solidFill>
                  <a:schemeClr val="tx1"/>
                </a:solidFill>
              </a:rPr>
              <a:t>InYoga - </a:t>
            </a:r>
            <a:r>
              <a:rPr lang="en-US" sz="1100" b="1" dirty="0">
                <a:solidFill>
                  <a:schemeClr val="tx1"/>
                </a:solidFill>
              </a:rPr>
              <a:t>Yoga space for the EPG population.</a:t>
            </a:r>
            <a:endParaRPr lang="es" sz="1050" i="1" dirty="0">
              <a:solidFill>
                <a:srgbClr val="CC0000"/>
              </a:solidFill>
            </a:endParaRPr>
          </a:p>
          <a:p>
            <a:pPr marL="0" marR="0" lvl="0" indent="0" rtl="0">
              <a:lnSpc>
                <a:spcPct val="100000"/>
              </a:lnSpc>
              <a:spcBef>
                <a:spcPts val="0"/>
              </a:spcBef>
              <a:spcAft>
                <a:spcPts val="0"/>
              </a:spcAft>
              <a:buClr>
                <a:srgbClr val="FF0000"/>
              </a:buClr>
              <a:buSzPts val="1200"/>
              <a:buFont typeface="Arial"/>
              <a:buNone/>
            </a:pPr>
            <a:r>
              <a:rPr lang="es" sz="1100" b="1" i="0" u="none" strike="noStrike" cap="none" dirty="0">
                <a:solidFill>
                  <a:schemeClr val="tx1"/>
                </a:solidFill>
                <a:latin typeface="Arial"/>
                <a:ea typeface="Arial"/>
                <a:cs typeface="Arial"/>
                <a:sym typeface="Arial"/>
              </a:rPr>
              <a:t>Active Summer - </a:t>
            </a:r>
            <a:r>
              <a:rPr lang="en-US" sz="1100" b="1" i="0" u="none" strike="noStrike" cap="none" dirty="0">
                <a:solidFill>
                  <a:schemeClr val="tx1"/>
                </a:solidFill>
                <a:latin typeface="Arial"/>
                <a:ea typeface="Arial"/>
                <a:cs typeface="Arial"/>
                <a:sym typeface="Arial"/>
              </a:rPr>
              <a:t>Promotion of team sports and </a:t>
            </a:r>
            <a:r>
              <a:rPr lang="en-US" sz="1100" b="1" i="0" u="none" strike="noStrike" cap="none" dirty="0" err="1">
                <a:solidFill>
                  <a:schemeClr val="tx1"/>
                </a:solidFill>
                <a:latin typeface="Arial"/>
                <a:ea typeface="Arial"/>
                <a:cs typeface="Arial"/>
                <a:sym typeface="Arial"/>
              </a:rPr>
              <a:t>organisation</a:t>
            </a:r>
            <a:r>
              <a:rPr lang="en-US" sz="1100" b="1" i="0" u="none" strike="noStrike" cap="none" dirty="0">
                <a:solidFill>
                  <a:schemeClr val="tx1"/>
                </a:solidFill>
                <a:latin typeface="Arial"/>
                <a:ea typeface="Arial"/>
                <a:cs typeface="Arial"/>
                <a:sym typeface="Arial"/>
              </a:rPr>
              <a:t> of tournaments during the summer period.</a:t>
            </a:r>
            <a:endParaRPr lang="es" sz="1100" b="1" i="0" u="none" strike="noStrike" cap="none" dirty="0">
              <a:solidFill>
                <a:schemeClr val="tx1"/>
              </a:solidFill>
              <a:latin typeface="Arial"/>
              <a:ea typeface="Arial"/>
              <a:cs typeface="Arial"/>
              <a:sym typeface="Arial"/>
            </a:endParaRPr>
          </a:p>
          <a:p>
            <a:pPr marL="0" marR="0" lvl="0" indent="0" rtl="0">
              <a:lnSpc>
                <a:spcPct val="100000"/>
              </a:lnSpc>
              <a:spcBef>
                <a:spcPts val="0"/>
              </a:spcBef>
              <a:spcAft>
                <a:spcPts val="0"/>
              </a:spcAft>
              <a:buClr>
                <a:srgbClr val="FF0000"/>
              </a:buClr>
              <a:buSzPts val="1200"/>
              <a:buFont typeface="Arial"/>
              <a:buNone/>
            </a:pPr>
            <a:r>
              <a:rPr lang="es" sz="1100" b="1" dirty="0">
                <a:solidFill>
                  <a:schemeClr val="tx1"/>
                </a:solidFill>
              </a:rPr>
              <a:t>Inside - </a:t>
            </a:r>
            <a:r>
              <a:rPr lang="en-US" sz="1100" b="1" dirty="0">
                <a:solidFill>
                  <a:schemeClr val="tx1"/>
                </a:solidFill>
              </a:rPr>
              <a:t>Exploratory study on psychoactive substance use habits and lifestyles of the EPG population.</a:t>
            </a:r>
          </a:p>
          <a:p>
            <a:pPr marL="0" marR="0" lvl="0" indent="0" rtl="0">
              <a:lnSpc>
                <a:spcPct val="100000"/>
              </a:lnSpc>
              <a:spcBef>
                <a:spcPts val="0"/>
              </a:spcBef>
              <a:spcAft>
                <a:spcPts val="0"/>
              </a:spcAft>
              <a:buClr>
                <a:srgbClr val="FF0000"/>
              </a:buClr>
              <a:buSzPts val="1200"/>
              <a:buFont typeface="Arial"/>
              <a:buNone/>
            </a:pPr>
            <a:endParaRPr lang="en-US" sz="1100" b="1" dirty="0">
              <a:solidFill>
                <a:schemeClr val="tx1"/>
              </a:solidFill>
            </a:endParaRPr>
          </a:p>
          <a:p>
            <a:pPr marL="0" marR="0" lvl="0" indent="0" rtl="0">
              <a:lnSpc>
                <a:spcPct val="100000"/>
              </a:lnSpc>
              <a:spcBef>
                <a:spcPts val="0"/>
              </a:spcBef>
              <a:spcAft>
                <a:spcPts val="0"/>
              </a:spcAft>
              <a:buClr>
                <a:srgbClr val="FF0000"/>
              </a:buClr>
              <a:buSzPts val="1200"/>
              <a:buFont typeface="Arial"/>
              <a:buNone/>
            </a:pPr>
            <a:r>
              <a:rPr lang="en-US" sz="1100" b="1" dirty="0">
                <a:solidFill>
                  <a:schemeClr val="tx1"/>
                </a:solidFill>
              </a:rPr>
              <a:t>Results/Benefits:</a:t>
            </a:r>
          </a:p>
          <a:p>
            <a:pPr marL="0" marR="0" lvl="0" indent="0" rtl="0">
              <a:lnSpc>
                <a:spcPct val="100000"/>
              </a:lnSpc>
              <a:spcBef>
                <a:spcPts val="0"/>
              </a:spcBef>
              <a:spcAft>
                <a:spcPts val="0"/>
              </a:spcAft>
              <a:buClr>
                <a:srgbClr val="FF0000"/>
              </a:buClr>
              <a:buSzPts val="1200"/>
              <a:buFont typeface="Arial"/>
              <a:buNone/>
            </a:pPr>
            <a:r>
              <a:rPr lang="en-US" dirty="0"/>
              <a:t>Enhancing self-esteem and self-awareness, especially within the Peer Educators group.</a:t>
            </a:r>
            <a:br>
              <a:rPr lang="en-US" dirty="0"/>
            </a:br>
            <a:r>
              <a:rPr lang="en-US" dirty="0"/>
              <a:t>Fostering the development of communication and interpersonal skills, both with oneself and others.</a:t>
            </a:r>
            <a:br>
              <a:rPr lang="en-US" dirty="0"/>
            </a:br>
            <a:r>
              <a:rPr lang="en-US" dirty="0"/>
              <a:t>Expanding knowledge across various domains (STIs, psychoactive substances, nutrition, citizenship, etc.).</a:t>
            </a:r>
            <a:br>
              <a:rPr lang="en-US" dirty="0"/>
            </a:br>
            <a:r>
              <a:rPr lang="en-US" dirty="0"/>
              <a:t>Promoting both physical and mental well-being.</a:t>
            </a:r>
            <a:br>
              <a:rPr lang="en-US" dirty="0"/>
            </a:br>
            <a:r>
              <a:rPr lang="en-US" dirty="0"/>
              <a:t>Encouraging physical activity and the adoption of healthy lifestyles</a:t>
            </a:r>
          </a:p>
          <a:p>
            <a:pPr marL="0" marR="0" lvl="0" indent="0" rtl="0">
              <a:lnSpc>
                <a:spcPct val="100000"/>
              </a:lnSpc>
              <a:spcBef>
                <a:spcPts val="0"/>
              </a:spcBef>
              <a:spcAft>
                <a:spcPts val="0"/>
              </a:spcAft>
              <a:buClr>
                <a:srgbClr val="FF0000"/>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rgbClr val="FF0000"/>
              </a:buClr>
              <a:buSzPts val="1200"/>
              <a:buFont typeface="Arial"/>
              <a:buNone/>
              <a:tabLst/>
              <a:defRPr/>
            </a:pPr>
            <a:r>
              <a:rPr lang="en-US" sz="1100" b="1" i="0" u="none" strike="noStrike" cap="none" dirty="0">
                <a:solidFill>
                  <a:schemeClr val="tx1"/>
                </a:solidFill>
                <a:latin typeface="Arial"/>
                <a:ea typeface="Arial"/>
                <a:cs typeface="Arial"/>
                <a:sym typeface="Wingdings" panose="05000000000000000000" pitchFamily="2" charset="2"/>
              </a:rPr>
              <a:t> </a:t>
            </a:r>
            <a:r>
              <a:rPr lang="en-US" sz="1100" b="1" i="0" u="none" strike="noStrike" cap="none" dirty="0">
                <a:solidFill>
                  <a:schemeClr val="tx1"/>
                </a:solidFill>
                <a:latin typeface="Arial"/>
                <a:ea typeface="Arial"/>
                <a:cs typeface="Arial"/>
                <a:sym typeface="Arial"/>
              </a:rPr>
              <a:t>Strengthening protective factors and reducing risk factors, at an emotional level and in risk practices associated with the use of psychoactive substances.</a:t>
            </a:r>
          </a:p>
          <a:p>
            <a:pPr marL="0" marR="0" lvl="0" indent="0" rtl="0">
              <a:lnSpc>
                <a:spcPct val="100000"/>
              </a:lnSpc>
              <a:spcBef>
                <a:spcPts val="0"/>
              </a:spcBef>
              <a:spcAft>
                <a:spcPts val="0"/>
              </a:spcAft>
              <a:buClr>
                <a:srgbClr val="FF0000"/>
              </a:buClr>
              <a:buSzPts val="1200"/>
              <a:buFont typeface="Arial"/>
              <a:buNone/>
            </a:pPr>
            <a:endParaRPr lang="pt-PT" dirty="0"/>
          </a:p>
          <a:p>
            <a:pPr marL="0" marR="0" lvl="0" indent="0" algn="l" defTabSz="914400" rtl="0" eaLnBrk="1" fontAlgn="auto" latinLnBrk="0" hangingPunct="1">
              <a:lnSpc>
                <a:spcPct val="100000"/>
              </a:lnSpc>
              <a:spcBef>
                <a:spcPts val="0"/>
              </a:spcBef>
              <a:spcAft>
                <a:spcPts val="0"/>
              </a:spcAft>
              <a:buClr>
                <a:srgbClr val="FF0000"/>
              </a:buClr>
              <a:buSzPts val="1200"/>
              <a:buFont typeface="Arial"/>
              <a:buNone/>
              <a:tabLst/>
              <a:defRPr/>
            </a:pPr>
            <a:r>
              <a:rPr lang="pt-PT" dirty="0">
                <a:sym typeface="Wingdings" panose="05000000000000000000" pitchFamily="2" charset="2"/>
              </a:rPr>
              <a:t> </a:t>
            </a:r>
            <a:r>
              <a:rPr lang="en-US" dirty="0"/>
              <a:t>"The population benefits from a specific and integrated response to addictive </a:t>
            </a:r>
            <a:r>
              <a:rPr lang="en-US" dirty="0" err="1"/>
              <a:t>behaviours</a:t>
            </a:r>
            <a:r>
              <a:rPr lang="en-US" dirty="0"/>
              <a:t>, which helps mitigate dependency issues and improve the living conditions within the territory."</a:t>
            </a:r>
          </a:p>
          <a:p>
            <a:pPr marL="0" marR="0" lvl="0" indent="0" rtl="0">
              <a:lnSpc>
                <a:spcPct val="100000"/>
              </a:lnSpc>
              <a:spcBef>
                <a:spcPts val="0"/>
              </a:spcBef>
              <a:spcAft>
                <a:spcPts val="0"/>
              </a:spcAft>
              <a:buClr>
                <a:srgbClr val="FF0000"/>
              </a:buClr>
              <a:buSzPts val="1200"/>
              <a:buFont typeface="Arial"/>
              <a:buNone/>
            </a:pPr>
            <a:endParaRPr dirty="0"/>
          </a:p>
        </p:txBody>
      </p:sp>
      <p:sp>
        <p:nvSpPr>
          <p:cNvPr id="205" name="Google Shape;205;g2d9491e1ae2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0346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d9491e1ae2_0_17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FF0000"/>
              </a:buClr>
              <a:buSzPts val="1200"/>
              <a:buFont typeface="Arial"/>
              <a:buNone/>
              <a:tabLst/>
              <a:defRPr/>
            </a:pPr>
            <a:r>
              <a:rPr lang="en-US" sz="1100" b="1" dirty="0"/>
              <a:t>A reintegration project targeting the incarcerated population of the </a:t>
            </a:r>
            <a:r>
              <a:rPr lang="en-US" sz="1100" b="1" dirty="0" err="1"/>
              <a:t>Guarda</a:t>
            </a:r>
            <a:r>
              <a:rPr lang="en-US" sz="1100" b="1" dirty="0"/>
              <a:t> Prison, focusing on their social, professional, and family reintegration.</a:t>
            </a:r>
          </a:p>
          <a:p>
            <a:pPr marL="0" marR="0" lvl="0" indent="0" algn="l" defTabSz="914400" rtl="0" eaLnBrk="1" fontAlgn="auto" latinLnBrk="0" hangingPunct="1">
              <a:lnSpc>
                <a:spcPct val="100000"/>
              </a:lnSpc>
              <a:spcBef>
                <a:spcPts val="0"/>
              </a:spcBef>
              <a:spcAft>
                <a:spcPts val="0"/>
              </a:spcAft>
              <a:buClr>
                <a:srgbClr val="FF0000"/>
              </a:buClr>
              <a:buSzPts val="1200"/>
              <a:buFont typeface="Arial"/>
              <a:buNone/>
              <a:tabLst/>
              <a:defRPr/>
            </a:pPr>
            <a:r>
              <a:rPr lang="en-US" sz="1100" b="1" dirty="0" err="1"/>
              <a:t>inTEGRA</a:t>
            </a:r>
            <a:r>
              <a:rPr lang="en-US" sz="1100" b="1" dirty="0"/>
              <a:t> aims to address the needs and issues identified in the territory of </a:t>
            </a:r>
            <a:r>
              <a:rPr lang="en-US" sz="1100" b="1" dirty="0" err="1"/>
              <a:t>Guarda</a:t>
            </a:r>
            <a:r>
              <a:rPr lang="en-US" sz="1100" b="1" dirty="0"/>
              <a:t> Prison, focusing on a target population of 140 inmates. </a:t>
            </a:r>
          </a:p>
          <a:p>
            <a:pPr marL="0" marR="0" lvl="0" indent="0" algn="l" defTabSz="914400" rtl="0" eaLnBrk="1" fontAlgn="auto" latinLnBrk="0" hangingPunct="1">
              <a:lnSpc>
                <a:spcPct val="100000"/>
              </a:lnSpc>
              <a:spcBef>
                <a:spcPts val="0"/>
              </a:spcBef>
              <a:spcAft>
                <a:spcPts val="0"/>
              </a:spcAft>
              <a:buClr>
                <a:srgbClr val="FF0000"/>
              </a:buClr>
              <a:buSzPts val="1200"/>
              <a:buFont typeface="Arial"/>
              <a:buNone/>
              <a:tabLst/>
              <a:defRPr/>
            </a:pPr>
            <a:endParaRPr lang="en-US" sz="1100" b="1" dirty="0"/>
          </a:p>
          <a:p>
            <a:pPr marL="0" marR="0" lvl="0" indent="0" rtl="0">
              <a:lnSpc>
                <a:spcPct val="100000"/>
              </a:lnSpc>
              <a:spcBef>
                <a:spcPts val="0"/>
              </a:spcBef>
              <a:spcAft>
                <a:spcPts val="0"/>
              </a:spcAft>
              <a:buClr>
                <a:srgbClr val="FF0000"/>
              </a:buClr>
              <a:buSzPts val="1200"/>
              <a:buFont typeface="Arial"/>
              <a:buNone/>
            </a:pPr>
            <a:r>
              <a:rPr lang="en-US" dirty="0"/>
              <a:t>Information - Promote the development of professional requalification processes, enabling individuals to actively seek employment</a:t>
            </a:r>
          </a:p>
          <a:p>
            <a:pPr marL="0" marR="0" lvl="0" indent="0" rtl="0">
              <a:lnSpc>
                <a:spcPct val="100000"/>
              </a:lnSpc>
              <a:spcBef>
                <a:spcPts val="0"/>
              </a:spcBef>
              <a:spcAft>
                <a:spcPts val="0"/>
              </a:spcAft>
              <a:buClr>
                <a:srgbClr val="FF0000"/>
              </a:buClr>
              <a:buSzPts val="1200"/>
              <a:buFont typeface="Arial"/>
              <a:buNone/>
            </a:pPr>
            <a:r>
              <a:rPr lang="en-US" dirty="0"/>
              <a:t>Including - Intentionally prepare prisoners near release for their reintegration into society.</a:t>
            </a:r>
          </a:p>
          <a:p>
            <a:pPr marL="0" marR="0" lvl="0" indent="0" rtl="0">
              <a:lnSpc>
                <a:spcPct val="100000"/>
              </a:lnSpc>
              <a:spcBef>
                <a:spcPts val="0"/>
              </a:spcBef>
              <a:spcAft>
                <a:spcPts val="0"/>
              </a:spcAft>
              <a:buClr>
                <a:srgbClr val="FF0000"/>
              </a:buClr>
              <a:buSzPts val="1200"/>
              <a:buFont typeface="Arial"/>
              <a:buNone/>
            </a:pPr>
            <a:r>
              <a:rPr lang="en-US" dirty="0"/>
              <a:t>Space In - Provide psychosocial support to the population of the EPG, addressing various aspects of their lives (e.g. family, social, education, health). </a:t>
            </a:r>
          </a:p>
          <a:p>
            <a:pPr marL="0" marR="0" lvl="0" indent="0" rtl="0">
              <a:lnSpc>
                <a:spcPct val="100000"/>
              </a:lnSpc>
              <a:spcBef>
                <a:spcPts val="0"/>
              </a:spcBef>
              <a:spcAft>
                <a:spcPts val="0"/>
              </a:spcAft>
              <a:buClr>
                <a:srgbClr val="FF0000"/>
              </a:buClr>
              <a:buSzPts val="1200"/>
              <a:buFont typeface="Arial"/>
              <a:buNone/>
            </a:pPr>
            <a:r>
              <a:rPr lang="en-US" dirty="0"/>
              <a:t>In Sessions - </a:t>
            </a:r>
            <a:r>
              <a:rPr lang="en-US" dirty="0" err="1"/>
              <a:t>Organise</a:t>
            </a:r>
            <a:r>
              <a:rPr lang="en-US" dirty="0"/>
              <a:t> awareness-raising and information sessions on topics relevant to accessing employment.</a:t>
            </a:r>
          </a:p>
          <a:p>
            <a:pPr marL="0" marR="0" lvl="0" indent="0" rtl="0">
              <a:lnSpc>
                <a:spcPct val="100000"/>
              </a:lnSpc>
              <a:spcBef>
                <a:spcPts val="0"/>
              </a:spcBef>
              <a:spcAft>
                <a:spcPts val="0"/>
              </a:spcAft>
              <a:buClr>
                <a:srgbClr val="FF0000"/>
              </a:buClr>
              <a:buSzPts val="1200"/>
              <a:buFont typeface="Arial"/>
              <a:buNone/>
            </a:pPr>
            <a:r>
              <a:rPr lang="en-US" dirty="0"/>
              <a:t>In Coop - Work in collaboration with other teams and projects. </a:t>
            </a:r>
          </a:p>
          <a:p>
            <a:pPr marL="0" marR="0" lvl="0" indent="0" rtl="0">
              <a:lnSpc>
                <a:spcPct val="100000"/>
              </a:lnSpc>
              <a:spcBef>
                <a:spcPts val="0"/>
              </a:spcBef>
              <a:spcAft>
                <a:spcPts val="0"/>
              </a:spcAft>
              <a:buClr>
                <a:srgbClr val="FF0000"/>
              </a:buClr>
              <a:buSzPts val="1200"/>
              <a:buFont typeface="Arial"/>
              <a:buNone/>
            </a:pPr>
            <a:r>
              <a:rPr lang="en-US" dirty="0"/>
              <a:t>In Planning - Empower individuals to better cope with the challenges of family dynamics. </a:t>
            </a:r>
          </a:p>
          <a:p>
            <a:pPr marL="0" marR="0" lvl="0" indent="0" rtl="0">
              <a:lnSpc>
                <a:spcPct val="100000"/>
              </a:lnSpc>
              <a:spcBef>
                <a:spcPts val="0"/>
              </a:spcBef>
              <a:spcAft>
                <a:spcPts val="0"/>
              </a:spcAft>
              <a:buClr>
                <a:srgbClr val="FF0000"/>
              </a:buClr>
              <a:buSzPts val="1200"/>
              <a:buFont typeface="Arial"/>
              <a:buNone/>
            </a:pPr>
            <a:r>
              <a:rPr lang="en-US" dirty="0"/>
              <a:t>Exit Kit - A small manual outlining the initial procedures to follow upon release, including the identification of social services and useful contacts.</a:t>
            </a:r>
          </a:p>
          <a:p>
            <a:pPr marL="0" marR="0" lvl="0" indent="0" rtl="0">
              <a:lnSpc>
                <a:spcPct val="100000"/>
              </a:lnSpc>
              <a:spcBef>
                <a:spcPts val="0"/>
              </a:spcBef>
              <a:spcAft>
                <a:spcPts val="0"/>
              </a:spcAft>
              <a:buClr>
                <a:srgbClr val="FF0000"/>
              </a:buClr>
              <a:buSzPts val="1200"/>
              <a:buFont typeface="Arial"/>
              <a:buNone/>
            </a:pPr>
            <a:endParaRPr lang="en-US" dirty="0"/>
          </a:p>
          <a:p>
            <a:pPr marL="0" marR="0" lvl="0" indent="0" rtl="0">
              <a:lnSpc>
                <a:spcPct val="100000"/>
              </a:lnSpc>
              <a:spcBef>
                <a:spcPts val="0"/>
              </a:spcBef>
              <a:spcAft>
                <a:spcPts val="0"/>
              </a:spcAft>
              <a:buClr>
                <a:srgbClr val="FF0000"/>
              </a:buClr>
              <a:buSzPts val="1200"/>
              <a:buFont typeface="Arial"/>
              <a:buNone/>
            </a:pPr>
            <a:r>
              <a:rPr lang="en-US" dirty="0"/>
              <a:t>Results/Benefits:</a:t>
            </a:r>
          </a:p>
          <a:p>
            <a:pPr marL="0" marR="0" lvl="0" indent="0" algn="l" defTabSz="914400" rtl="0" eaLnBrk="1" fontAlgn="auto" latinLnBrk="0" hangingPunct="1">
              <a:lnSpc>
                <a:spcPct val="100000"/>
              </a:lnSpc>
              <a:spcBef>
                <a:spcPts val="0"/>
              </a:spcBef>
              <a:spcAft>
                <a:spcPts val="0"/>
              </a:spcAft>
              <a:buClr>
                <a:srgbClr val="FF0000"/>
              </a:buClr>
              <a:buSzPts val="1200"/>
              <a:buFont typeface="Arial"/>
              <a:buNone/>
              <a:tabLst/>
              <a:defRPr/>
            </a:pPr>
            <a:r>
              <a:rPr lang="en-US" dirty="0"/>
              <a:t>Vocational exploration and the development of a professional profile (CV, cover letter). </a:t>
            </a:r>
          </a:p>
          <a:p>
            <a:pPr marL="0" marR="0" lvl="0" indent="0" algn="l" defTabSz="914400" rtl="0" eaLnBrk="1" fontAlgn="auto" latinLnBrk="0" hangingPunct="1">
              <a:lnSpc>
                <a:spcPct val="100000"/>
              </a:lnSpc>
              <a:spcBef>
                <a:spcPts val="0"/>
              </a:spcBef>
              <a:spcAft>
                <a:spcPts val="0"/>
              </a:spcAft>
              <a:buClr>
                <a:srgbClr val="FF0000"/>
              </a:buClr>
              <a:buSzPts val="1200"/>
              <a:buFont typeface="Arial"/>
              <a:buNone/>
              <a:tabLst/>
              <a:defRPr/>
            </a:pPr>
            <a:r>
              <a:rPr lang="en-US" dirty="0"/>
              <a:t>It facilitates coordination with social and healthcare services in the community to which individuals return (institutions, projects, and various local actors). </a:t>
            </a:r>
          </a:p>
          <a:p>
            <a:pPr marL="0" marR="0" lvl="0" indent="0" algn="l" defTabSz="914400" rtl="0" eaLnBrk="1" fontAlgn="auto" latinLnBrk="0" hangingPunct="1">
              <a:lnSpc>
                <a:spcPct val="100000"/>
              </a:lnSpc>
              <a:spcBef>
                <a:spcPts val="0"/>
              </a:spcBef>
              <a:spcAft>
                <a:spcPts val="0"/>
              </a:spcAft>
              <a:buClr>
                <a:srgbClr val="FF0000"/>
              </a:buClr>
              <a:buSzPts val="1200"/>
              <a:buFont typeface="Arial"/>
              <a:buNone/>
              <a:tabLst/>
              <a:defRPr/>
            </a:pPr>
            <a:r>
              <a:rPr lang="en-US" dirty="0"/>
              <a:t>Development of personal, social, relational, and professional skills (household management and savings).</a:t>
            </a:r>
          </a:p>
          <a:p>
            <a:pPr marL="0" marR="0" lvl="0" indent="0" rtl="0">
              <a:lnSpc>
                <a:spcPct val="100000"/>
              </a:lnSpc>
              <a:spcBef>
                <a:spcPts val="0"/>
              </a:spcBef>
              <a:spcAft>
                <a:spcPts val="0"/>
              </a:spcAft>
              <a:buClr>
                <a:srgbClr val="FF0000"/>
              </a:buClr>
              <a:buSzPts val="1200"/>
              <a:buFont typeface="Arial"/>
              <a:buNone/>
            </a:pPr>
            <a:endParaRPr lang="pt-PT" dirty="0"/>
          </a:p>
          <a:p>
            <a:pPr marL="0" marR="0" lvl="0" indent="0" algn="l" defTabSz="914400" rtl="0" eaLnBrk="1" fontAlgn="auto" latinLnBrk="0" hangingPunct="1">
              <a:lnSpc>
                <a:spcPct val="100000"/>
              </a:lnSpc>
              <a:spcBef>
                <a:spcPts val="0"/>
              </a:spcBef>
              <a:spcAft>
                <a:spcPts val="0"/>
              </a:spcAft>
              <a:buClr>
                <a:srgbClr val="FF0000"/>
              </a:buClr>
              <a:buSzPts val="1200"/>
              <a:buFont typeface="Arial"/>
              <a:buNone/>
              <a:tabLst/>
              <a:defRPr/>
            </a:pPr>
            <a:r>
              <a:rPr lang="pt-PT" dirty="0">
                <a:sym typeface="Wingdings" panose="05000000000000000000" pitchFamily="2" charset="2"/>
              </a:rPr>
              <a:t> </a:t>
            </a:r>
            <a:r>
              <a:rPr lang="en-US" dirty="0"/>
              <a:t>"The population benefits from a specific and integrated response to addictive </a:t>
            </a:r>
            <a:r>
              <a:rPr lang="en-US" dirty="0" err="1"/>
              <a:t>behaviours</a:t>
            </a:r>
            <a:r>
              <a:rPr lang="en-US" dirty="0"/>
              <a:t>, which helps mitigate dependency issues and improve the living conditions within the territory."</a:t>
            </a:r>
          </a:p>
          <a:p>
            <a:pPr marL="0" marR="0" lvl="0" indent="0" rtl="0">
              <a:lnSpc>
                <a:spcPct val="100000"/>
              </a:lnSpc>
              <a:spcBef>
                <a:spcPts val="0"/>
              </a:spcBef>
              <a:spcAft>
                <a:spcPts val="0"/>
              </a:spcAft>
              <a:buClr>
                <a:srgbClr val="FF0000"/>
              </a:buClr>
              <a:buSzPts val="1200"/>
              <a:buFont typeface="Arial"/>
              <a:buNone/>
            </a:pPr>
            <a:endParaRPr dirty="0"/>
          </a:p>
        </p:txBody>
      </p:sp>
      <p:sp>
        <p:nvSpPr>
          <p:cNvPr id="205" name="Google Shape;205;g2d9491e1ae2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6329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2454136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1" name="Google Shape;71;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a:spLocks noGrp="1"/>
          </p:cNvSpPr>
          <p:nvPr>
            <p:ph type="pic" idx="2"/>
          </p:nvPr>
        </p:nvSpPr>
        <p:spPr>
          <a:xfrm>
            <a:off x="3887391" y="740569"/>
            <a:ext cx="4629300" cy="3655200"/>
          </a:xfrm>
          <a:prstGeom prst="rect">
            <a:avLst/>
          </a:prstGeom>
          <a:noFill/>
          <a:ln>
            <a:noFill/>
          </a:ln>
        </p:spPr>
      </p:sp>
      <p:sp>
        <p:nvSpPr>
          <p:cNvPr id="109" name="Google Shape;109;p22"/>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900" b="0" i="0" u="none" strike="noStrike" cap="none">
                <a:solidFill>
                  <a:srgbClr val="888888"/>
                </a:solidFill>
                <a:latin typeface="Calibri"/>
                <a:ea typeface="Calibri"/>
                <a:cs typeface="Calibri"/>
                <a:sym typeface="Calibri"/>
              </a:defRPr>
            </a:lvl1pPr>
            <a:lvl2pPr marL="0" marR="0" lvl="1" indent="0" algn="r">
              <a:spcBef>
                <a:spcPts val="0"/>
              </a:spcBef>
              <a:buNone/>
              <a:defRPr sz="900" b="0" i="0" u="none" strike="noStrike" cap="none">
                <a:solidFill>
                  <a:srgbClr val="888888"/>
                </a:solidFill>
                <a:latin typeface="Calibri"/>
                <a:ea typeface="Calibri"/>
                <a:cs typeface="Calibri"/>
                <a:sym typeface="Calibri"/>
              </a:defRPr>
            </a:lvl2pPr>
            <a:lvl3pPr marL="0" marR="0" lvl="2" indent="0" algn="r">
              <a:spcBef>
                <a:spcPts val="0"/>
              </a:spcBef>
              <a:buNone/>
              <a:defRPr sz="900" b="0" i="0" u="none" strike="noStrike" cap="none">
                <a:solidFill>
                  <a:srgbClr val="888888"/>
                </a:solidFill>
                <a:latin typeface="Calibri"/>
                <a:ea typeface="Calibri"/>
                <a:cs typeface="Calibri"/>
                <a:sym typeface="Calibri"/>
              </a:defRPr>
            </a:lvl3pPr>
            <a:lvl4pPr marL="0" marR="0" lvl="3" indent="0" algn="r">
              <a:spcBef>
                <a:spcPts val="0"/>
              </a:spcBef>
              <a:buNone/>
              <a:defRPr sz="900" b="0" i="0" u="none" strike="noStrike" cap="none">
                <a:solidFill>
                  <a:srgbClr val="888888"/>
                </a:solidFill>
                <a:latin typeface="Calibri"/>
                <a:ea typeface="Calibri"/>
                <a:cs typeface="Calibri"/>
                <a:sym typeface="Calibri"/>
              </a:defRPr>
            </a:lvl4pPr>
            <a:lvl5pPr marL="0" marR="0" lvl="4" indent="0" algn="r">
              <a:spcBef>
                <a:spcPts val="0"/>
              </a:spcBef>
              <a:buNone/>
              <a:defRPr sz="900" b="0" i="0" u="none" strike="noStrike" cap="none">
                <a:solidFill>
                  <a:srgbClr val="888888"/>
                </a:solidFill>
                <a:latin typeface="Calibri"/>
                <a:ea typeface="Calibri"/>
                <a:cs typeface="Calibri"/>
                <a:sym typeface="Calibri"/>
              </a:defRPr>
            </a:lvl5pPr>
            <a:lvl6pPr marL="0" marR="0" lvl="5" indent="0" algn="r">
              <a:spcBef>
                <a:spcPts val="0"/>
              </a:spcBef>
              <a:buNone/>
              <a:defRPr sz="900" b="0" i="0" u="none" strike="noStrike" cap="none">
                <a:solidFill>
                  <a:srgbClr val="888888"/>
                </a:solidFill>
                <a:latin typeface="Calibri"/>
                <a:ea typeface="Calibri"/>
                <a:cs typeface="Calibri"/>
                <a:sym typeface="Calibri"/>
              </a:defRPr>
            </a:lvl6pPr>
            <a:lvl7pPr marL="0" marR="0" lvl="6" indent="0" algn="r">
              <a:spcBef>
                <a:spcPts val="0"/>
              </a:spcBef>
              <a:buNone/>
              <a:defRPr sz="900" b="0" i="0" u="none" strike="noStrike" cap="none">
                <a:solidFill>
                  <a:srgbClr val="888888"/>
                </a:solidFill>
                <a:latin typeface="Calibri"/>
                <a:ea typeface="Calibri"/>
                <a:cs typeface="Calibri"/>
                <a:sym typeface="Calibri"/>
              </a:defRPr>
            </a:lvl7pPr>
            <a:lvl8pPr marL="0" marR="0" lvl="7" indent="0" algn="r">
              <a:spcBef>
                <a:spcPts val="0"/>
              </a:spcBef>
              <a:buNone/>
              <a:defRPr sz="900" b="0" i="0" u="none" strike="noStrike" cap="none">
                <a:solidFill>
                  <a:srgbClr val="888888"/>
                </a:solidFill>
                <a:latin typeface="Calibri"/>
                <a:ea typeface="Calibri"/>
                <a:cs typeface="Calibri"/>
                <a:sym typeface="Calibri"/>
              </a:defRPr>
            </a:lvl8pPr>
            <a:lvl9pPr marL="0" marR="0" lvl="8" indent="0" algn="r">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Claudia.costa@icad.min-saude.pt" TargetMode="External"/><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1.png"/><Relationship Id="rId10"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1.png"/><Relationship Id="rId10"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p:nvPr/>
        </p:nvSpPr>
        <p:spPr>
          <a:xfrm>
            <a:off x="0" y="941512"/>
            <a:ext cx="9144000" cy="3277200"/>
          </a:xfrm>
          <a:prstGeom prst="rect">
            <a:avLst/>
          </a:prstGeom>
          <a:solidFill>
            <a:srgbClr val="DA3B2A"/>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30" name="Google Shape;130;p25"/>
          <p:cNvSpPr txBox="1"/>
          <p:nvPr/>
        </p:nvSpPr>
        <p:spPr>
          <a:xfrm>
            <a:off x="306975" y="1242388"/>
            <a:ext cx="5003700" cy="1472100"/>
          </a:xfrm>
          <a:prstGeom prst="rect">
            <a:avLst/>
          </a:prstGeom>
          <a:noFill/>
          <a:ln>
            <a:noFill/>
          </a:ln>
        </p:spPr>
        <p:txBody>
          <a:bodyPr spcFirstLastPara="1" wrap="square" lIns="91425" tIns="91425" rIns="91425" bIns="91425" anchor="t" anchorCtr="0">
            <a:noAutofit/>
          </a:bodyPr>
          <a:lstStyle/>
          <a:p>
            <a:pPr marL="0" lvl="0" indent="0" algn="l" rtl="0">
              <a:lnSpc>
                <a:spcPct val="93000"/>
              </a:lnSpc>
              <a:spcBef>
                <a:spcPts val="0"/>
              </a:spcBef>
              <a:spcAft>
                <a:spcPts val="0"/>
              </a:spcAft>
              <a:buNone/>
            </a:pPr>
            <a:r>
              <a:rPr lang="es" sz="4000" dirty="0">
                <a:solidFill>
                  <a:srgbClr val="FFFFFF"/>
                </a:solidFill>
              </a:rPr>
              <a:t>COPOLAD III</a:t>
            </a:r>
            <a:endParaRPr b="1" dirty="0"/>
          </a:p>
          <a:p>
            <a:pPr marL="0" lvl="0" indent="0" algn="l" rtl="0">
              <a:spcBef>
                <a:spcPts val="0"/>
              </a:spcBef>
              <a:spcAft>
                <a:spcPts val="0"/>
              </a:spcAft>
              <a:buClr>
                <a:schemeClr val="dk1"/>
              </a:buClr>
              <a:buSzPts val="2800"/>
              <a:buFont typeface="Arial"/>
              <a:buNone/>
            </a:pPr>
            <a:r>
              <a:rPr lang="es" sz="1600" b="1" dirty="0">
                <a:solidFill>
                  <a:schemeClr val="lt1"/>
                </a:solidFill>
              </a:rPr>
              <a:t>Abordaje de las vulnerabilidades </a:t>
            </a:r>
            <a:endParaRPr sz="1600" dirty="0">
              <a:solidFill>
                <a:schemeClr val="dk1"/>
              </a:solidFill>
            </a:endParaRPr>
          </a:p>
          <a:p>
            <a:pPr marL="0" lvl="0" indent="0" algn="l" rtl="0">
              <a:spcBef>
                <a:spcPts val="0"/>
              </a:spcBef>
              <a:spcAft>
                <a:spcPts val="0"/>
              </a:spcAft>
              <a:buClr>
                <a:schemeClr val="dk1"/>
              </a:buClr>
              <a:buSzPts val="2800"/>
              <a:buFont typeface="Arial"/>
              <a:buNone/>
            </a:pPr>
            <a:r>
              <a:rPr lang="es" sz="1600" b="1" dirty="0">
                <a:solidFill>
                  <a:schemeClr val="lt1"/>
                </a:solidFill>
              </a:rPr>
              <a:t>relacionadas con las drogas </a:t>
            </a:r>
            <a:endParaRPr sz="1600" b="1" dirty="0">
              <a:solidFill>
                <a:schemeClr val="dk1"/>
              </a:solidFill>
            </a:endParaRPr>
          </a:p>
          <a:p>
            <a:pPr marL="0" lvl="0" indent="0" algn="l" rtl="0">
              <a:spcBef>
                <a:spcPts val="0"/>
              </a:spcBef>
              <a:spcAft>
                <a:spcPts val="0"/>
              </a:spcAft>
              <a:buClr>
                <a:schemeClr val="dk1"/>
              </a:buClr>
              <a:buSzPts val="2800"/>
              <a:buFont typeface="Arial"/>
              <a:buNone/>
            </a:pPr>
            <a:r>
              <a:rPr lang="es" sz="1600" b="1" dirty="0">
                <a:solidFill>
                  <a:schemeClr val="lt1"/>
                </a:solidFill>
              </a:rPr>
              <a:t>en el territorio.</a:t>
            </a:r>
            <a:endParaRPr sz="1600" dirty="0">
              <a:solidFill>
                <a:schemeClr val="dk1"/>
              </a:solidFill>
            </a:endParaRPr>
          </a:p>
          <a:p>
            <a:pPr marL="0" lvl="0" indent="0" algn="l" rtl="0">
              <a:spcBef>
                <a:spcPts val="0"/>
              </a:spcBef>
              <a:spcAft>
                <a:spcPts val="0"/>
              </a:spcAft>
              <a:buNone/>
            </a:pPr>
            <a:endParaRPr sz="3100" dirty="0">
              <a:solidFill>
                <a:schemeClr val="lt1"/>
              </a:solidFill>
            </a:endParaRPr>
          </a:p>
        </p:txBody>
      </p:sp>
      <p:pic>
        <p:nvPicPr>
          <p:cNvPr id="131" name="Google Shape;131;p25"/>
          <p:cNvPicPr preferRelativeResize="0"/>
          <p:nvPr/>
        </p:nvPicPr>
        <p:blipFill rotWithShape="1">
          <a:blip r:embed="rId3">
            <a:alphaModFix/>
          </a:blip>
          <a:srcRect/>
          <a:stretch/>
        </p:blipFill>
        <p:spPr>
          <a:xfrm>
            <a:off x="542250" y="306550"/>
            <a:ext cx="1545701" cy="323101"/>
          </a:xfrm>
          <a:prstGeom prst="rect">
            <a:avLst/>
          </a:prstGeom>
          <a:noFill/>
          <a:ln>
            <a:noFill/>
          </a:ln>
        </p:spPr>
      </p:pic>
      <p:pic>
        <p:nvPicPr>
          <p:cNvPr id="132" name="Google Shape;132;p25"/>
          <p:cNvPicPr preferRelativeResize="0"/>
          <p:nvPr/>
        </p:nvPicPr>
        <p:blipFill rotWithShape="1">
          <a:blip r:embed="rId4">
            <a:alphaModFix/>
          </a:blip>
          <a:srcRect/>
          <a:stretch/>
        </p:blipFill>
        <p:spPr>
          <a:xfrm>
            <a:off x="3665875" y="-180787"/>
            <a:ext cx="1812250" cy="1297767"/>
          </a:xfrm>
          <a:prstGeom prst="rect">
            <a:avLst/>
          </a:prstGeom>
          <a:noFill/>
          <a:ln>
            <a:noFill/>
          </a:ln>
        </p:spPr>
      </p:pic>
      <p:pic>
        <p:nvPicPr>
          <p:cNvPr id="133" name="Google Shape;133;p25"/>
          <p:cNvPicPr preferRelativeResize="0"/>
          <p:nvPr/>
        </p:nvPicPr>
        <p:blipFill rotWithShape="1">
          <a:blip r:embed="rId5">
            <a:alphaModFix/>
          </a:blip>
          <a:srcRect t="23015" r="19723" b="13266"/>
          <a:stretch/>
        </p:blipFill>
        <p:spPr>
          <a:xfrm>
            <a:off x="4572000" y="941500"/>
            <a:ext cx="4571999" cy="3277200"/>
          </a:xfrm>
          <a:prstGeom prst="rect">
            <a:avLst/>
          </a:prstGeom>
          <a:noFill/>
          <a:ln>
            <a:noFill/>
          </a:ln>
        </p:spPr>
      </p:pic>
      <p:pic>
        <p:nvPicPr>
          <p:cNvPr id="134" name="Google Shape;134;p25"/>
          <p:cNvPicPr preferRelativeResize="0"/>
          <p:nvPr/>
        </p:nvPicPr>
        <p:blipFill rotWithShape="1">
          <a:blip r:embed="rId6">
            <a:alphaModFix/>
          </a:blip>
          <a:srcRect/>
          <a:stretch/>
        </p:blipFill>
        <p:spPr>
          <a:xfrm>
            <a:off x="389850" y="4337076"/>
            <a:ext cx="2078356" cy="862951"/>
          </a:xfrm>
          <a:prstGeom prst="rect">
            <a:avLst/>
          </a:prstGeom>
          <a:noFill/>
          <a:ln>
            <a:noFill/>
          </a:ln>
        </p:spPr>
      </p:pic>
      <p:pic>
        <p:nvPicPr>
          <p:cNvPr id="135" name="Google Shape;135;p25"/>
          <p:cNvPicPr preferRelativeResize="0"/>
          <p:nvPr/>
        </p:nvPicPr>
        <p:blipFill rotWithShape="1">
          <a:blip r:embed="rId7">
            <a:alphaModFix/>
          </a:blip>
          <a:srcRect/>
          <a:stretch/>
        </p:blipFill>
        <p:spPr>
          <a:xfrm>
            <a:off x="6973666" y="4388962"/>
            <a:ext cx="1319942" cy="738900"/>
          </a:xfrm>
          <a:prstGeom prst="rect">
            <a:avLst/>
          </a:prstGeom>
          <a:noFill/>
          <a:ln>
            <a:noFill/>
          </a:ln>
        </p:spPr>
      </p:pic>
      <p:pic>
        <p:nvPicPr>
          <p:cNvPr id="136" name="Google Shape;136;p25"/>
          <p:cNvPicPr preferRelativeResize="0"/>
          <p:nvPr/>
        </p:nvPicPr>
        <p:blipFill rotWithShape="1">
          <a:blip r:embed="rId8">
            <a:alphaModFix/>
          </a:blip>
          <a:srcRect/>
          <a:stretch/>
        </p:blipFill>
        <p:spPr>
          <a:xfrm>
            <a:off x="2436069" y="4567876"/>
            <a:ext cx="745504" cy="389519"/>
          </a:xfrm>
          <a:prstGeom prst="rect">
            <a:avLst/>
          </a:prstGeom>
          <a:noFill/>
          <a:ln>
            <a:noFill/>
          </a:ln>
        </p:spPr>
      </p:pic>
      <p:sp>
        <p:nvSpPr>
          <p:cNvPr id="137" name="Google Shape;137;p25"/>
          <p:cNvSpPr txBox="1"/>
          <p:nvPr/>
        </p:nvSpPr>
        <p:spPr>
          <a:xfrm>
            <a:off x="646575" y="4257425"/>
            <a:ext cx="4071900" cy="31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000">
                <a:solidFill>
                  <a:srgbClr val="595959"/>
                </a:solidFill>
              </a:rPr>
              <a:t>COPOLAD III es un consorcio formado por: </a:t>
            </a:r>
            <a:endParaRPr sz="1000">
              <a:solidFill>
                <a:srgbClr val="595959"/>
              </a:solidFill>
            </a:endParaRPr>
          </a:p>
        </p:txBody>
      </p:sp>
      <p:sp>
        <p:nvSpPr>
          <p:cNvPr id="138" name="Google Shape;138;p25"/>
          <p:cNvSpPr txBox="1"/>
          <p:nvPr/>
        </p:nvSpPr>
        <p:spPr>
          <a:xfrm>
            <a:off x="4915675" y="4284225"/>
            <a:ext cx="4071900" cy="31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000">
                <a:solidFill>
                  <a:srgbClr val="595959"/>
                </a:solidFill>
              </a:rPr>
              <a:t>Socios colaboradores:</a:t>
            </a:r>
            <a:endParaRPr sz="1000">
              <a:solidFill>
                <a:srgbClr val="595959"/>
              </a:solidFill>
            </a:endParaRPr>
          </a:p>
        </p:txBody>
      </p:sp>
      <p:pic>
        <p:nvPicPr>
          <p:cNvPr id="139" name="Google Shape;139;p25" descr="Imagen que contiene firmar, viendo, frente, gente&#10;&#10;El contenido generado por IA puede ser incorrecto."/>
          <p:cNvPicPr preferRelativeResize="0"/>
          <p:nvPr/>
        </p:nvPicPr>
        <p:blipFill rotWithShape="1">
          <a:blip r:embed="rId9">
            <a:alphaModFix/>
          </a:blip>
          <a:srcRect/>
          <a:stretch/>
        </p:blipFill>
        <p:spPr>
          <a:xfrm>
            <a:off x="5129742" y="4506950"/>
            <a:ext cx="1642010" cy="523201"/>
          </a:xfrm>
          <a:prstGeom prst="rect">
            <a:avLst/>
          </a:prstGeom>
          <a:noFill/>
          <a:ln>
            <a:noFill/>
          </a:ln>
        </p:spPr>
      </p:pic>
      <p:sp>
        <p:nvSpPr>
          <p:cNvPr id="140" name="Google Shape;140;p25"/>
          <p:cNvSpPr txBox="1"/>
          <p:nvPr/>
        </p:nvSpPr>
        <p:spPr>
          <a:xfrm>
            <a:off x="352651" y="3327236"/>
            <a:ext cx="4053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 sz="1800" b="1" i="0" u="none" strike="noStrike" cap="none" dirty="0">
                <a:solidFill>
                  <a:srgbClr val="FFFFFF"/>
                </a:solidFill>
                <a:latin typeface="Arial"/>
                <a:ea typeface="Arial"/>
                <a:cs typeface="Arial"/>
                <a:sym typeface="Arial"/>
              </a:rPr>
              <a:t>Puerto España (Trinidad y Tobago)</a:t>
            </a:r>
            <a:endParaRPr sz="1400" b="0" i="0" u="none" strike="noStrike" cap="none" dirty="0">
              <a:solidFill>
                <a:srgbClr val="000000"/>
              </a:solidFill>
              <a:latin typeface="Arial"/>
              <a:ea typeface="Arial"/>
              <a:cs typeface="Arial"/>
              <a:sym typeface="Arial"/>
            </a:endParaRPr>
          </a:p>
        </p:txBody>
      </p:sp>
      <p:sp>
        <p:nvSpPr>
          <p:cNvPr id="141" name="Google Shape;141;p25"/>
          <p:cNvSpPr txBox="1"/>
          <p:nvPr/>
        </p:nvSpPr>
        <p:spPr>
          <a:xfrm>
            <a:off x="344517" y="3603868"/>
            <a:ext cx="267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 sz="1800" b="0" i="0" u="none" strike="noStrike" cap="none">
                <a:solidFill>
                  <a:srgbClr val="FFFFFF"/>
                </a:solidFill>
                <a:latin typeface="Arial"/>
                <a:ea typeface="Arial"/>
                <a:cs typeface="Arial"/>
                <a:sym typeface="Arial"/>
              </a:rPr>
              <a:t>25 al 27 de marzo 2025</a:t>
            </a:r>
            <a:endParaRPr sz="1400" b="0" i="0" u="none" strike="noStrike" cap="none">
              <a:solidFill>
                <a:srgbClr val="000000"/>
              </a:solidFill>
              <a:latin typeface="Arial"/>
              <a:ea typeface="Arial"/>
              <a:cs typeface="Arial"/>
              <a:sym typeface="Arial"/>
            </a:endParaRPr>
          </a:p>
        </p:txBody>
      </p:sp>
      <p:sp>
        <p:nvSpPr>
          <p:cNvPr id="142" name="Google Shape;142;p25"/>
          <p:cNvSpPr txBox="1"/>
          <p:nvPr/>
        </p:nvSpPr>
        <p:spPr>
          <a:xfrm>
            <a:off x="5129746" y="3345467"/>
            <a:ext cx="2723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 b="0" i="1" u="none" strike="noStrike" cap="none" dirty="0">
                <a:solidFill>
                  <a:srgbClr val="FFFFFF"/>
                </a:solidFill>
                <a:latin typeface="Arial"/>
                <a:ea typeface="Arial"/>
                <a:cs typeface="Arial"/>
                <a:sym typeface="Arial"/>
              </a:rPr>
              <a:t>March, 25th - 27th 2025</a:t>
            </a:r>
            <a:endParaRPr sz="1000" b="0" i="0" u="none" strike="noStrike" cap="none" dirty="0">
              <a:solidFill>
                <a:srgbClr val="000000"/>
              </a:solidFill>
              <a:latin typeface="Arial"/>
              <a:ea typeface="Arial"/>
              <a:cs typeface="Arial"/>
              <a:sym typeface="Arial"/>
            </a:endParaRPr>
          </a:p>
        </p:txBody>
      </p:sp>
      <p:sp>
        <p:nvSpPr>
          <p:cNvPr id="143" name="Google Shape;143;p25"/>
          <p:cNvSpPr txBox="1"/>
          <p:nvPr/>
        </p:nvSpPr>
        <p:spPr>
          <a:xfrm>
            <a:off x="5129746" y="3161478"/>
            <a:ext cx="44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 i="1" dirty="0">
                <a:solidFill>
                  <a:srgbClr val="FFFFFF"/>
                </a:solidFill>
              </a:rPr>
              <a:t>Port of</a:t>
            </a:r>
            <a:r>
              <a:rPr lang="es" b="0" i="1" u="none" strike="noStrike" cap="none" dirty="0">
                <a:solidFill>
                  <a:srgbClr val="FFFFFF"/>
                </a:solidFill>
                <a:latin typeface="Arial"/>
                <a:ea typeface="Arial"/>
                <a:cs typeface="Arial"/>
                <a:sym typeface="Arial"/>
              </a:rPr>
              <a:t> </a:t>
            </a:r>
            <a:r>
              <a:rPr lang="es" i="1" dirty="0">
                <a:solidFill>
                  <a:srgbClr val="FFFFFF"/>
                </a:solidFill>
              </a:rPr>
              <a:t>Spain</a:t>
            </a:r>
            <a:r>
              <a:rPr lang="es" b="0" i="1" u="none" strike="noStrike" cap="none" dirty="0">
                <a:solidFill>
                  <a:srgbClr val="FFFFFF"/>
                </a:solidFill>
                <a:latin typeface="Arial"/>
                <a:ea typeface="Arial"/>
                <a:cs typeface="Arial"/>
                <a:sym typeface="Arial"/>
              </a:rPr>
              <a:t>  (Trinidad and Tobago)</a:t>
            </a:r>
            <a:endParaRPr sz="1000" b="0" i="0" u="none" strike="noStrike" cap="none" dirty="0">
              <a:solidFill>
                <a:srgbClr val="000000"/>
              </a:solidFill>
              <a:latin typeface="Arial"/>
              <a:ea typeface="Arial"/>
              <a:cs typeface="Arial"/>
              <a:sym typeface="Arial"/>
            </a:endParaRPr>
          </a:p>
        </p:txBody>
      </p:sp>
      <p:sp>
        <p:nvSpPr>
          <p:cNvPr id="144" name="Google Shape;144;p25"/>
          <p:cNvSpPr txBox="1"/>
          <p:nvPr/>
        </p:nvSpPr>
        <p:spPr>
          <a:xfrm>
            <a:off x="5129742" y="2482432"/>
            <a:ext cx="61095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 sz="1800" b="1" i="0" u="none" strike="noStrike" cap="none" dirty="0">
                <a:solidFill>
                  <a:srgbClr val="FFFFFF"/>
                </a:solidFill>
                <a:latin typeface="Arial"/>
                <a:ea typeface="Arial"/>
                <a:cs typeface="Arial"/>
                <a:sym typeface="Arial"/>
              </a:rPr>
              <a:t>Addressing drug-related </a:t>
            </a:r>
            <a:endParaRPr sz="1800" b="1"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s" sz="1800" b="1" i="0" u="none" strike="noStrike" cap="none" dirty="0">
                <a:solidFill>
                  <a:srgbClr val="FFFFFF"/>
                </a:solidFill>
                <a:latin typeface="Arial"/>
                <a:ea typeface="Arial"/>
                <a:cs typeface="Arial"/>
                <a:sym typeface="Arial"/>
              </a:rPr>
              <a:t>vulnerabilities in the territory</a:t>
            </a:r>
            <a:endParaRPr sz="1800" b="1" i="0" u="none" strike="noStrike" cap="none" dirty="0">
              <a:solidFill>
                <a:srgbClr val="FFFF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
        <p:nvSpPr>
          <p:cNvPr id="168" name="Google Shape;168;p27"/>
          <p:cNvSpPr txBox="1"/>
          <p:nvPr/>
        </p:nvSpPr>
        <p:spPr>
          <a:xfrm>
            <a:off x="908200" y="3728869"/>
            <a:ext cx="3401100" cy="50010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0000"/>
              </a:buClr>
              <a:buSzPts val="1400"/>
              <a:buFont typeface="Arial"/>
              <a:buNone/>
            </a:pPr>
            <a:r>
              <a:rPr lang="es" sz="1600" b="1" i="0" u="none" strike="noStrike" cap="none" dirty="0">
                <a:solidFill>
                  <a:srgbClr val="DE5141"/>
                </a:solidFill>
                <a:latin typeface="Arial"/>
                <a:ea typeface="Arial"/>
                <a:cs typeface="Arial"/>
                <a:sym typeface="Arial"/>
              </a:rPr>
              <a:t>Claudia Costa Pereira</a:t>
            </a:r>
          </a:p>
          <a:p>
            <a:pPr marL="0" marR="0" lvl="0" indent="0" algn="l" rtl="0">
              <a:lnSpc>
                <a:spcPct val="100000"/>
              </a:lnSpc>
              <a:spcBef>
                <a:spcPts val="0"/>
              </a:spcBef>
              <a:spcAft>
                <a:spcPts val="0"/>
              </a:spcAft>
              <a:buClr>
                <a:srgbClr val="FF0000"/>
              </a:buClr>
              <a:buSzPts val="1400"/>
              <a:buFont typeface="Arial"/>
              <a:buNone/>
            </a:pPr>
            <a:r>
              <a:rPr lang="pt-PT" sz="1200" b="1" dirty="0">
                <a:solidFill>
                  <a:srgbClr val="DE5141"/>
                </a:solidFill>
                <a:hlinkClick r:id="rId3"/>
              </a:rPr>
              <a:t>c</a:t>
            </a:r>
            <a:r>
              <a:rPr lang="es" sz="1200" b="1" dirty="0">
                <a:solidFill>
                  <a:srgbClr val="DE5141"/>
                </a:solidFill>
                <a:hlinkClick r:id="rId3"/>
              </a:rPr>
              <a:t>laudia.costa@icad.min-saude.pt</a:t>
            </a:r>
            <a:r>
              <a:rPr lang="es" sz="1200" b="1" dirty="0">
                <a:solidFill>
                  <a:srgbClr val="DE5141"/>
                </a:solidFill>
              </a:rPr>
              <a:t> </a:t>
            </a:r>
            <a:r>
              <a:rPr lang="es" sz="1200" b="1" i="0" u="none" strike="noStrike" cap="none" dirty="0">
                <a:solidFill>
                  <a:srgbClr val="DE5141"/>
                </a:solidFill>
                <a:latin typeface="Arial"/>
                <a:ea typeface="Arial"/>
                <a:cs typeface="Arial"/>
                <a:sym typeface="Arial"/>
              </a:rPr>
              <a:t> </a:t>
            </a:r>
            <a:endParaRPr sz="1050" dirty="0">
              <a:solidFill>
                <a:srgbClr val="DE5141"/>
              </a:solidFill>
            </a:endParaRPr>
          </a:p>
        </p:txBody>
      </p:sp>
      <p:sp>
        <p:nvSpPr>
          <p:cNvPr id="171" name="Google Shape;171;p27"/>
          <p:cNvSpPr txBox="1"/>
          <p:nvPr/>
        </p:nvSpPr>
        <p:spPr>
          <a:xfrm>
            <a:off x="908200" y="843095"/>
            <a:ext cx="3401100" cy="74632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0000"/>
              </a:buClr>
              <a:buSzPts val="2400"/>
              <a:buFont typeface="Arial"/>
              <a:buNone/>
            </a:pPr>
            <a:r>
              <a:rPr lang="es" sz="2400" b="1" i="0" u="none" strike="noStrike" cap="none" dirty="0">
                <a:solidFill>
                  <a:srgbClr val="DE5141"/>
                </a:solidFill>
                <a:latin typeface="Arial"/>
                <a:ea typeface="Arial"/>
                <a:cs typeface="Arial"/>
                <a:sym typeface="Arial"/>
              </a:rPr>
              <a:t>Thank you.</a:t>
            </a:r>
          </a:p>
          <a:p>
            <a:pPr marL="0" marR="0" lvl="0" indent="0" algn="l" rtl="0">
              <a:lnSpc>
                <a:spcPct val="100000"/>
              </a:lnSpc>
              <a:spcBef>
                <a:spcPts val="0"/>
              </a:spcBef>
              <a:spcAft>
                <a:spcPts val="0"/>
              </a:spcAft>
              <a:buClr>
                <a:srgbClr val="FF0000"/>
              </a:buClr>
              <a:buSzPts val="2400"/>
              <a:buFont typeface="Arial"/>
              <a:buNone/>
            </a:pPr>
            <a:r>
              <a:rPr lang="es" sz="2000" i="1" dirty="0">
                <a:solidFill>
                  <a:schemeClr val="tx1"/>
                </a:solidFill>
              </a:rPr>
              <a:t>Gracias. </a:t>
            </a:r>
            <a:endParaRPr sz="1050" i="1" dirty="0">
              <a:solidFill>
                <a:schemeClr val="tx1"/>
              </a:solidFill>
            </a:endParaRPr>
          </a:p>
        </p:txBody>
      </p:sp>
      <p:sp>
        <p:nvSpPr>
          <p:cNvPr id="172" name="Google Shape;172;p27"/>
          <p:cNvSpPr/>
          <p:nvPr/>
        </p:nvSpPr>
        <p:spPr>
          <a:xfrm>
            <a:off x="5041557" y="-8290"/>
            <a:ext cx="4102500" cy="4243500"/>
          </a:xfrm>
          <a:prstGeom prst="rect">
            <a:avLst/>
          </a:prstGeom>
          <a:solidFill>
            <a:srgbClr val="DA3B2A"/>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173" name="Google Shape;173;p27"/>
          <p:cNvPicPr preferRelativeResize="0"/>
          <p:nvPr/>
        </p:nvPicPr>
        <p:blipFill rotWithShape="1">
          <a:blip r:embed="rId4">
            <a:alphaModFix/>
          </a:blip>
          <a:srcRect t="14288" r="20236"/>
          <a:stretch/>
        </p:blipFill>
        <p:spPr>
          <a:xfrm>
            <a:off x="5412909" y="0"/>
            <a:ext cx="3731090" cy="3623618"/>
          </a:xfrm>
          <a:prstGeom prst="rect">
            <a:avLst/>
          </a:prstGeom>
          <a:noFill/>
          <a:ln>
            <a:noFill/>
          </a:ln>
        </p:spPr>
      </p:pic>
      <p:sp>
        <p:nvSpPr>
          <p:cNvPr id="175" name="Google Shape;175;p27"/>
          <p:cNvSpPr txBox="1"/>
          <p:nvPr/>
        </p:nvSpPr>
        <p:spPr>
          <a:xfrm>
            <a:off x="3659612" y="4494229"/>
            <a:ext cx="3054000" cy="234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s" sz="800">
                <a:solidFill>
                  <a:srgbClr val="595959"/>
                </a:solidFill>
              </a:rPr>
              <a:t>COPOLAD III es un consorcio formado por: </a:t>
            </a:r>
            <a:endParaRPr sz="800">
              <a:solidFill>
                <a:srgbClr val="595959"/>
              </a:solidFill>
            </a:endParaRPr>
          </a:p>
        </p:txBody>
      </p:sp>
      <p:sp>
        <p:nvSpPr>
          <p:cNvPr id="176" name="Google Shape;176;p27"/>
          <p:cNvSpPr txBox="1"/>
          <p:nvPr/>
        </p:nvSpPr>
        <p:spPr>
          <a:xfrm>
            <a:off x="5950062" y="4494229"/>
            <a:ext cx="3054000" cy="234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s" sz="800">
                <a:solidFill>
                  <a:srgbClr val="595959"/>
                </a:solidFill>
              </a:rPr>
              <a:t>Socios colaboradores:</a:t>
            </a:r>
            <a:endParaRPr sz="800">
              <a:solidFill>
                <a:srgbClr val="595959"/>
              </a:solidFill>
            </a:endParaRPr>
          </a:p>
        </p:txBody>
      </p:sp>
      <p:pic>
        <p:nvPicPr>
          <p:cNvPr id="177" name="Google Shape;177;p27"/>
          <p:cNvPicPr preferRelativeResize="0"/>
          <p:nvPr/>
        </p:nvPicPr>
        <p:blipFill rotWithShape="1">
          <a:blip r:embed="rId5">
            <a:alphaModFix/>
          </a:blip>
          <a:srcRect/>
          <a:stretch/>
        </p:blipFill>
        <p:spPr>
          <a:xfrm>
            <a:off x="276225" y="4741550"/>
            <a:ext cx="1359197" cy="284107"/>
          </a:xfrm>
          <a:prstGeom prst="rect">
            <a:avLst/>
          </a:prstGeom>
          <a:noFill/>
          <a:ln>
            <a:noFill/>
          </a:ln>
        </p:spPr>
      </p:pic>
      <p:pic>
        <p:nvPicPr>
          <p:cNvPr id="178" name="Google Shape;178;p27"/>
          <p:cNvPicPr preferRelativeResize="0"/>
          <p:nvPr/>
        </p:nvPicPr>
        <p:blipFill rotWithShape="1">
          <a:blip r:embed="rId6">
            <a:alphaModFix/>
          </a:blip>
          <a:srcRect/>
          <a:stretch/>
        </p:blipFill>
        <p:spPr>
          <a:xfrm>
            <a:off x="3562215" y="4615270"/>
            <a:ext cx="1359198" cy="564343"/>
          </a:xfrm>
          <a:prstGeom prst="rect">
            <a:avLst/>
          </a:prstGeom>
          <a:noFill/>
          <a:ln>
            <a:noFill/>
          </a:ln>
        </p:spPr>
      </p:pic>
      <p:pic>
        <p:nvPicPr>
          <p:cNvPr id="179" name="Google Shape;179;p27"/>
          <p:cNvPicPr preferRelativeResize="0"/>
          <p:nvPr/>
        </p:nvPicPr>
        <p:blipFill rotWithShape="1">
          <a:blip r:embed="rId7">
            <a:alphaModFix/>
          </a:blip>
          <a:srcRect/>
          <a:stretch/>
        </p:blipFill>
        <p:spPr>
          <a:xfrm>
            <a:off x="1830499" y="4539550"/>
            <a:ext cx="999586" cy="715799"/>
          </a:xfrm>
          <a:prstGeom prst="rect">
            <a:avLst/>
          </a:prstGeom>
          <a:noFill/>
          <a:ln>
            <a:noFill/>
          </a:ln>
        </p:spPr>
      </p:pic>
      <p:pic>
        <p:nvPicPr>
          <p:cNvPr id="180" name="Google Shape;180;p27"/>
          <p:cNvPicPr preferRelativeResize="0"/>
          <p:nvPr/>
        </p:nvPicPr>
        <p:blipFill rotWithShape="1">
          <a:blip r:embed="rId8">
            <a:alphaModFix/>
          </a:blip>
          <a:srcRect/>
          <a:stretch/>
        </p:blipFill>
        <p:spPr>
          <a:xfrm>
            <a:off x="7774222" y="4580808"/>
            <a:ext cx="1048440" cy="586925"/>
          </a:xfrm>
          <a:prstGeom prst="rect">
            <a:avLst/>
          </a:prstGeom>
          <a:noFill/>
          <a:ln>
            <a:noFill/>
          </a:ln>
        </p:spPr>
      </p:pic>
      <p:pic>
        <p:nvPicPr>
          <p:cNvPr id="181" name="Google Shape;181;p27"/>
          <p:cNvPicPr preferRelativeResize="0"/>
          <p:nvPr/>
        </p:nvPicPr>
        <p:blipFill rotWithShape="1">
          <a:blip r:embed="rId9">
            <a:alphaModFix/>
          </a:blip>
          <a:srcRect/>
          <a:stretch/>
        </p:blipFill>
        <p:spPr>
          <a:xfrm>
            <a:off x="5116491" y="4716201"/>
            <a:ext cx="601084" cy="314060"/>
          </a:xfrm>
          <a:prstGeom prst="rect">
            <a:avLst/>
          </a:prstGeom>
          <a:noFill/>
          <a:ln>
            <a:noFill/>
          </a:ln>
        </p:spPr>
      </p:pic>
      <p:pic>
        <p:nvPicPr>
          <p:cNvPr id="182" name="Google Shape;182;p27" descr="Imagen que contiene firmar, viendo, frente, gente&#10;&#10;El contenido generado por IA puede ser incorrecto."/>
          <p:cNvPicPr preferRelativeResize="0"/>
          <p:nvPr/>
        </p:nvPicPr>
        <p:blipFill rotWithShape="1">
          <a:blip r:embed="rId10">
            <a:alphaModFix/>
          </a:blip>
          <a:srcRect/>
          <a:stretch/>
        </p:blipFill>
        <p:spPr>
          <a:xfrm>
            <a:off x="5912653" y="4618088"/>
            <a:ext cx="1666492" cy="531024"/>
          </a:xfrm>
          <a:prstGeom prst="rect">
            <a:avLst/>
          </a:prstGeom>
          <a:noFill/>
          <a:ln>
            <a:noFill/>
          </a:ln>
        </p:spPr>
      </p:pic>
      <p:pic>
        <p:nvPicPr>
          <p:cNvPr id="2" name="Imagem 1">
            <a:extLst>
              <a:ext uri="{FF2B5EF4-FFF2-40B4-BE49-F238E27FC236}">
                <a16:creationId xmlns:a16="http://schemas.microsoft.com/office/drawing/2014/main" id="{A6B549CB-9FDC-5218-ED0D-2171C64B7812}"/>
              </a:ext>
            </a:extLst>
          </p:cNvPr>
          <p:cNvPicPr>
            <a:picLocks noChangeAspect="1"/>
          </p:cNvPicPr>
          <p:nvPr/>
        </p:nvPicPr>
        <p:blipFill>
          <a:blip r:embed="rId11"/>
          <a:stretch>
            <a:fillRect/>
          </a:stretch>
        </p:blipFill>
        <p:spPr>
          <a:xfrm>
            <a:off x="7410465" y="842710"/>
            <a:ext cx="1330016" cy="11103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p:nvPr/>
        </p:nvSpPr>
        <p:spPr>
          <a:xfrm>
            <a:off x="0" y="941512"/>
            <a:ext cx="9144000" cy="3277200"/>
          </a:xfrm>
          <a:prstGeom prst="rect">
            <a:avLst/>
          </a:prstGeom>
          <a:solidFill>
            <a:srgbClr val="DA3B2A"/>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30" name="Google Shape;130;p25"/>
          <p:cNvSpPr txBox="1"/>
          <p:nvPr/>
        </p:nvSpPr>
        <p:spPr>
          <a:xfrm>
            <a:off x="179639" y="2538910"/>
            <a:ext cx="5390373" cy="186567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US" sz="1600" b="1" i="0" u="none" strike="noStrike" cap="none" dirty="0">
                <a:solidFill>
                  <a:srgbClr val="FAC36A"/>
                </a:solidFill>
                <a:effectLst>
                  <a:outerShdw blurRad="38100" dist="38100" dir="2700000" algn="tl">
                    <a:srgbClr val="000000">
                      <a:alpha val="43137"/>
                    </a:srgbClr>
                  </a:outerShdw>
                </a:effectLst>
                <a:latin typeface="Arial"/>
                <a:ea typeface="Arial"/>
                <a:cs typeface="Arial"/>
                <a:sym typeface="Arial"/>
              </a:rPr>
              <a:t>Exchange on country developments </a:t>
            </a:r>
          </a:p>
          <a:p>
            <a:pPr marL="0" marR="0" lvl="0" indent="0" algn="l" rtl="0">
              <a:lnSpc>
                <a:spcPct val="100000"/>
              </a:lnSpc>
              <a:spcBef>
                <a:spcPts val="0"/>
              </a:spcBef>
              <a:spcAft>
                <a:spcPts val="0"/>
              </a:spcAft>
              <a:buClr>
                <a:srgbClr val="FF0000"/>
              </a:buClr>
              <a:buSzPts val="1400"/>
              <a:buFont typeface="Arial"/>
              <a:buNone/>
            </a:pPr>
            <a:r>
              <a:rPr lang="en-US" sz="1600" b="1" i="0" u="none" strike="noStrike" cap="none" dirty="0" err="1">
                <a:solidFill>
                  <a:srgbClr val="FAC36A"/>
                </a:solidFill>
                <a:effectLst>
                  <a:outerShdw blurRad="38100" dist="38100" dir="2700000" algn="tl">
                    <a:srgbClr val="000000">
                      <a:alpha val="43137"/>
                    </a:srgbClr>
                  </a:outerShdw>
                </a:effectLst>
                <a:latin typeface="Arial"/>
                <a:ea typeface="Arial"/>
                <a:cs typeface="Arial"/>
                <a:sym typeface="Arial"/>
              </a:rPr>
              <a:t>Territorialisation</a:t>
            </a:r>
            <a:r>
              <a:rPr lang="en-US" sz="1600" b="1" i="0" u="none" strike="noStrike" cap="none" dirty="0">
                <a:solidFill>
                  <a:srgbClr val="FAC36A"/>
                </a:solidFill>
                <a:effectLst>
                  <a:outerShdw blurRad="38100" dist="38100" dir="2700000" algn="tl">
                    <a:srgbClr val="000000">
                      <a:alpha val="43137"/>
                    </a:srgbClr>
                  </a:outerShdw>
                </a:effectLst>
                <a:latin typeface="Arial"/>
                <a:ea typeface="Arial"/>
                <a:cs typeface="Arial"/>
                <a:sym typeface="Arial"/>
              </a:rPr>
              <a:t> in prison settings</a:t>
            </a:r>
          </a:p>
          <a:p>
            <a:pPr marL="0" marR="0" lvl="0" indent="0" algn="l" rtl="0">
              <a:lnSpc>
                <a:spcPct val="100000"/>
              </a:lnSpc>
              <a:spcBef>
                <a:spcPts val="0"/>
              </a:spcBef>
              <a:spcAft>
                <a:spcPts val="0"/>
              </a:spcAft>
              <a:buClr>
                <a:srgbClr val="FF0000"/>
              </a:buClr>
              <a:buSzPts val="1400"/>
              <a:buFont typeface="Arial"/>
              <a:buNone/>
            </a:pPr>
            <a:endParaRPr lang="en-US" b="1" dirty="0">
              <a:solidFill>
                <a:srgbClr val="FAC36A"/>
              </a:solidFill>
              <a:effectLst>
                <a:outerShdw blurRad="38100" dist="38100" dir="2700000" algn="tl">
                  <a:srgbClr val="000000">
                    <a:alpha val="43137"/>
                  </a:srgbClr>
                </a:outerShdw>
              </a:effectLst>
            </a:endParaRPr>
          </a:p>
          <a:p>
            <a:pPr marL="0" marR="0" lvl="0" indent="0" algn="l" rtl="0">
              <a:lnSpc>
                <a:spcPct val="100000"/>
              </a:lnSpc>
              <a:spcBef>
                <a:spcPts val="0"/>
              </a:spcBef>
              <a:spcAft>
                <a:spcPts val="0"/>
              </a:spcAft>
              <a:buClr>
                <a:srgbClr val="FF0000"/>
              </a:buClr>
              <a:buSzPts val="1400"/>
              <a:buFont typeface="Arial"/>
              <a:buNone/>
            </a:pPr>
            <a:r>
              <a:rPr lang="en-US" sz="1600" i="1" u="none" strike="noStrike" cap="none" dirty="0" err="1">
                <a:solidFill>
                  <a:srgbClr val="FAC36A"/>
                </a:solidFill>
                <a:effectLst>
                  <a:outerShdw blurRad="38100" dist="38100" dir="2700000" algn="tl">
                    <a:srgbClr val="000000">
                      <a:alpha val="43137"/>
                    </a:srgbClr>
                  </a:outerShdw>
                </a:effectLst>
                <a:latin typeface="Arial"/>
                <a:ea typeface="Arial"/>
                <a:cs typeface="Arial"/>
                <a:sym typeface="Arial"/>
              </a:rPr>
              <a:t>Intercambio</a:t>
            </a:r>
            <a:r>
              <a:rPr lang="en-US" sz="1600" i="1" u="none" strike="noStrike" cap="none" dirty="0">
                <a:solidFill>
                  <a:srgbClr val="FAC36A"/>
                </a:solidFill>
                <a:effectLst>
                  <a:outerShdw blurRad="38100" dist="38100" dir="2700000" algn="tl">
                    <a:srgbClr val="000000">
                      <a:alpha val="43137"/>
                    </a:srgbClr>
                  </a:outerShdw>
                </a:effectLst>
                <a:latin typeface="Arial"/>
                <a:ea typeface="Arial"/>
                <a:cs typeface="Arial"/>
                <a:sym typeface="Arial"/>
              </a:rPr>
              <a:t> </a:t>
            </a:r>
            <a:r>
              <a:rPr lang="en-US" sz="1600" i="1" u="none" strike="noStrike" cap="none" dirty="0" err="1">
                <a:solidFill>
                  <a:srgbClr val="FAC36A"/>
                </a:solidFill>
                <a:effectLst>
                  <a:outerShdw blurRad="38100" dist="38100" dir="2700000" algn="tl">
                    <a:srgbClr val="000000">
                      <a:alpha val="43137"/>
                    </a:srgbClr>
                  </a:outerShdw>
                </a:effectLst>
                <a:latin typeface="Arial"/>
                <a:ea typeface="Arial"/>
                <a:cs typeface="Arial"/>
                <a:sym typeface="Arial"/>
              </a:rPr>
              <a:t>sobre</a:t>
            </a:r>
            <a:r>
              <a:rPr lang="en-US" sz="1600" i="1" u="none" strike="noStrike" cap="none" dirty="0">
                <a:solidFill>
                  <a:srgbClr val="FAC36A"/>
                </a:solidFill>
                <a:effectLst>
                  <a:outerShdw blurRad="38100" dist="38100" dir="2700000" algn="tl">
                    <a:srgbClr val="000000">
                      <a:alpha val="43137"/>
                    </a:srgbClr>
                  </a:outerShdw>
                </a:effectLst>
                <a:latin typeface="Arial"/>
                <a:ea typeface="Arial"/>
                <a:cs typeface="Arial"/>
                <a:sym typeface="Arial"/>
              </a:rPr>
              <a:t> </a:t>
            </a:r>
            <a:r>
              <a:rPr lang="en-US" sz="1600" i="1" u="none" strike="noStrike" cap="none" dirty="0" err="1">
                <a:solidFill>
                  <a:srgbClr val="FAC36A"/>
                </a:solidFill>
                <a:effectLst>
                  <a:outerShdw blurRad="38100" dist="38100" dir="2700000" algn="tl">
                    <a:srgbClr val="000000">
                      <a:alpha val="43137"/>
                    </a:srgbClr>
                  </a:outerShdw>
                </a:effectLst>
                <a:latin typeface="Arial"/>
                <a:ea typeface="Arial"/>
                <a:cs typeface="Arial"/>
                <a:sym typeface="Arial"/>
              </a:rPr>
              <a:t>progreso</a:t>
            </a:r>
            <a:r>
              <a:rPr lang="en-US" sz="1600" i="1" u="none" strike="noStrike" cap="none" dirty="0">
                <a:solidFill>
                  <a:srgbClr val="FAC36A"/>
                </a:solidFill>
                <a:effectLst>
                  <a:outerShdw blurRad="38100" dist="38100" dir="2700000" algn="tl">
                    <a:srgbClr val="000000">
                      <a:alpha val="43137"/>
                    </a:srgbClr>
                  </a:outerShdw>
                </a:effectLst>
                <a:latin typeface="Arial"/>
                <a:ea typeface="Arial"/>
                <a:cs typeface="Arial"/>
                <a:sym typeface="Arial"/>
              </a:rPr>
              <a:t> </a:t>
            </a:r>
            <a:r>
              <a:rPr lang="en-US" sz="1600" i="1" u="none" strike="noStrike" cap="none" dirty="0" err="1">
                <a:solidFill>
                  <a:srgbClr val="FAC36A"/>
                </a:solidFill>
                <a:effectLst>
                  <a:outerShdw blurRad="38100" dist="38100" dir="2700000" algn="tl">
                    <a:srgbClr val="000000">
                      <a:alpha val="43137"/>
                    </a:srgbClr>
                  </a:outerShdw>
                </a:effectLst>
                <a:latin typeface="Arial"/>
                <a:ea typeface="Arial"/>
                <a:cs typeface="Arial"/>
                <a:sym typeface="Arial"/>
              </a:rPr>
              <a:t>en</a:t>
            </a:r>
            <a:r>
              <a:rPr lang="en-US" sz="1600" i="1" u="none" strike="noStrike" cap="none" dirty="0">
                <a:solidFill>
                  <a:srgbClr val="FAC36A"/>
                </a:solidFill>
                <a:effectLst>
                  <a:outerShdw blurRad="38100" dist="38100" dir="2700000" algn="tl">
                    <a:srgbClr val="000000">
                      <a:alpha val="43137"/>
                    </a:srgbClr>
                  </a:outerShdw>
                </a:effectLst>
                <a:latin typeface="Arial"/>
                <a:ea typeface="Arial"/>
                <a:cs typeface="Arial"/>
                <a:sym typeface="Arial"/>
              </a:rPr>
              <a:t> </a:t>
            </a:r>
            <a:r>
              <a:rPr lang="en-US" sz="1600" i="1" u="none" strike="noStrike" cap="none" dirty="0" err="1">
                <a:solidFill>
                  <a:srgbClr val="FAC36A"/>
                </a:solidFill>
                <a:effectLst>
                  <a:outerShdw blurRad="38100" dist="38100" dir="2700000" algn="tl">
                    <a:srgbClr val="000000">
                      <a:alpha val="43137"/>
                    </a:srgbClr>
                  </a:outerShdw>
                </a:effectLst>
                <a:latin typeface="Arial"/>
                <a:ea typeface="Arial"/>
                <a:cs typeface="Arial"/>
                <a:sym typeface="Arial"/>
              </a:rPr>
              <a:t>los</a:t>
            </a:r>
            <a:r>
              <a:rPr lang="en-US" sz="1600" i="1" u="none" strike="noStrike" cap="none" dirty="0">
                <a:solidFill>
                  <a:srgbClr val="FAC36A"/>
                </a:solidFill>
                <a:effectLst>
                  <a:outerShdw blurRad="38100" dist="38100" dir="2700000" algn="tl">
                    <a:srgbClr val="000000">
                      <a:alpha val="43137"/>
                    </a:srgbClr>
                  </a:outerShdw>
                </a:effectLst>
                <a:latin typeface="Arial"/>
                <a:ea typeface="Arial"/>
                <a:cs typeface="Arial"/>
                <a:sym typeface="Arial"/>
              </a:rPr>
              <a:t> </a:t>
            </a:r>
            <a:r>
              <a:rPr lang="en-US" sz="1600" i="1" u="none" strike="noStrike" cap="none" dirty="0" err="1">
                <a:solidFill>
                  <a:srgbClr val="FAC36A"/>
                </a:solidFill>
                <a:effectLst>
                  <a:outerShdw blurRad="38100" dist="38100" dir="2700000" algn="tl">
                    <a:srgbClr val="000000">
                      <a:alpha val="43137"/>
                    </a:srgbClr>
                  </a:outerShdw>
                </a:effectLst>
                <a:latin typeface="Arial"/>
                <a:ea typeface="Arial"/>
                <a:cs typeface="Arial"/>
                <a:sym typeface="Arial"/>
              </a:rPr>
              <a:t>países</a:t>
            </a:r>
            <a:r>
              <a:rPr lang="en-US" sz="1600" i="1" u="none" strike="noStrike" cap="none" dirty="0">
                <a:solidFill>
                  <a:srgbClr val="FAC36A"/>
                </a:solidFill>
                <a:effectLst>
                  <a:outerShdw blurRad="38100" dist="38100" dir="2700000" algn="tl">
                    <a:srgbClr val="000000">
                      <a:alpha val="43137"/>
                    </a:srgbClr>
                  </a:outerShdw>
                </a:effectLst>
                <a:latin typeface="Arial"/>
                <a:ea typeface="Arial"/>
                <a:cs typeface="Arial"/>
                <a:sym typeface="Arial"/>
              </a:rPr>
              <a:t> </a:t>
            </a:r>
          </a:p>
          <a:p>
            <a:pPr marL="0" marR="0" lvl="0" indent="0" algn="l" rtl="0">
              <a:lnSpc>
                <a:spcPct val="100000"/>
              </a:lnSpc>
              <a:spcBef>
                <a:spcPts val="0"/>
              </a:spcBef>
              <a:spcAft>
                <a:spcPts val="0"/>
              </a:spcAft>
              <a:buClr>
                <a:srgbClr val="FF0000"/>
              </a:buClr>
              <a:buSzPts val="1400"/>
              <a:buFont typeface="Arial"/>
              <a:buNone/>
            </a:pPr>
            <a:r>
              <a:rPr lang="en-US" sz="1600" i="1" u="none" strike="noStrike" cap="none" dirty="0" err="1">
                <a:solidFill>
                  <a:srgbClr val="FAC36A"/>
                </a:solidFill>
                <a:effectLst>
                  <a:outerShdw blurRad="38100" dist="38100" dir="2700000" algn="tl">
                    <a:srgbClr val="000000">
                      <a:alpha val="43137"/>
                    </a:srgbClr>
                  </a:outerShdw>
                </a:effectLst>
                <a:latin typeface="Arial"/>
                <a:ea typeface="Arial"/>
                <a:cs typeface="Arial"/>
                <a:sym typeface="Arial"/>
              </a:rPr>
              <a:t>Territorialización</a:t>
            </a:r>
            <a:r>
              <a:rPr lang="en-US" sz="1600" i="1" u="none" strike="noStrike" cap="none" dirty="0">
                <a:solidFill>
                  <a:srgbClr val="FAC36A"/>
                </a:solidFill>
                <a:effectLst>
                  <a:outerShdw blurRad="38100" dist="38100" dir="2700000" algn="tl">
                    <a:srgbClr val="000000">
                      <a:alpha val="43137"/>
                    </a:srgbClr>
                  </a:outerShdw>
                </a:effectLst>
                <a:latin typeface="Arial"/>
                <a:ea typeface="Arial"/>
                <a:cs typeface="Arial"/>
                <a:sym typeface="Arial"/>
              </a:rPr>
              <a:t> </a:t>
            </a:r>
            <a:r>
              <a:rPr lang="en-US" sz="1600" i="1" u="none" strike="noStrike" cap="none" dirty="0" err="1">
                <a:solidFill>
                  <a:srgbClr val="FAC36A"/>
                </a:solidFill>
                <a:effectLst>
                  <a:outerShdw blurRad="38100" dist="38100" dir="2700000" algn="tl">
                    <a:srgbClr val="000000">
                      <a:alpha val="43137"/>
                    </a:srgbClr>
                  </a:outerShdw>
                </a:effectLst>
                <a:latin typeface="Arial"/>
                <a:ea typeface="Arial"/>
                <a:cs typeface="Arial"/>
                <a:sym typeface="Arial"/>
              </a:rPr>
              <a:t>en</a:t>
            </a:r>
            <a:r>
              <a:rPr lang="en-US" sz="1600" i="1" u="none" strike="noStrike" cap="none" dirty="0">
                <a:solidFill>
                  <a:srgbClr val="FAC36A"/>
                </a:solidFill>
                <a:effectLst>
                  <a:outerShdw blurRad="38100" dist="38100" dir="2700000" algn="tl">
                    <a:srgbClr val="000000">
                      <a:alpha val="43137"/>
                    </a:srgbClr>
                  </a:outerShdw>
                </a:effectLst>
                <a:latin typeface="Arial"/>
                <a:ea typeface="Arial"/>
                <a:cs typeface="Arial"/>
                <a:sym typeface="Arial"/>
              </a:rPr>
              <a:t> </a:t>
            </a:r>
            <a:r>
              <a:rPr lang="en-US" sz="1600" i="1" u="none" strike="noStrike" cap="none" dirty="0" err="1">
                <a:solidFill>
                  <a:srgbClr val="FAC36A"/>
                </a:solidFill>
                <a:effectLst>
                  <a:outerShdw blurRad="38100" dist="38100" dir="2700000" algn="tl">
                    <a:srgbClr val="000000">
                      <a:alpha val="43137"/>
                    </a:srgbClr>
                  </a:outerShdw>
                </a:effectLst>
                <a:latin typeface="Arial"/>
                <a:ea typeface="Arial"/>
                <a:cs typeface="Arial"/>
                <a:sym typeface="Arial"/>
              </a:rPr>
              <a:t>entorno</a:t>
            </a:r>
            <a:r>
              <a:rPr lang="en-US" sz="1600" i="1" dirty="0" err="1">
                <a:solidFill>
                  <a:srgbClr val="FAC36A"/>
                </a:solidFill>
                <a:effectLst>
                  <a:outerShdw blurRad="38100" dist="38100" dir="2700000" algn="tl">
                    <a:srgbClr val="000000">
                      <a:alpha val="43137"/>
                    </a:srgbClr>
                  </a:outerShdw>
                </a:effectLst>
              </a:rPr>
              <a:t>s</a:t>
            </a:r>
            <a:r>
              <a:rPr lang="en-US" sz="1600" i="1" dirty="0">
                <a:solidFill>
                  <a:srgbClr val="FAC36A"/>
                </a:solidFill>
                <a:effectLst>
                  <a:outerShdw blurRad="38100" dist="38100" dir="2700000" algn="tl">
                    <a:srgbClr val="000000">
                      <a:alpha val="43137"/>
                    </a:srgbClr>
                  </a:outerShdw>
                </a:effectLst>
              </a:rPr>
              <a:t> </a:t>
            </a:r>
            <a:r>
              <a:rPr lang="en-US" sz="1600" i="1" dirty="0" err="1">
                <a:solidFill>
                  <a:srgbClr val="FAC36A"/>
                </a:solidFill>
                <a:effectLst>
                  <a:outerShdw blurRad="38100" dist="38100" dir="2700000" algn="tl">
                    <a:srgbClr val="000000">
                      <a:alpha val="43137"/>
                    </a:srgbClr>
                  </a:outerShdw>
                </a:effectLst>
              </a:rPr>
              <a:t>carcelarios</a:t>
            </a:r>
            <a:r>
              <a:rPr lang="en-US" sz="1600" i="1" u="none" strike="noStrike" cap="none" dirty="0">
                <a:solidFill>
                  <a:srgbClr val="FAC36A"/>
                </a:solidFill>
                <a:effectLst>
                  <a:outerShdw blurRad="38100" dist="38100" dir="2700000" algn="tl">
                    <a:srgbClr val="000000">
                      <a:alpha val="43137"/>
                    </a:srgbClr>
                  </a:outerShdw>
                </a:effectLst>
                <a:sym typeface="Arial"/>
              </a:rPr>
              <a:t> </a:t>
            </a:r>
            <a:endParaRPr lang="en-US" sz="1600" i="1" dirty="0">
              <a:solidFill>
                <a:srgbClr val="FAC36A"/>
              </a:solidFill>
              <a:effectLst>
                <a:outerShdw blurRad="38100" dist="38100" dir="2700000" algn="tl">
                  <a:srgbClr val="000000">
                    <a:alpha val="43137"/>
                  </a:srgbClr>
                </a:outerShdw>
              </a:effectLst>
            </a:endParaRPr>
          </a:p>
          <a:p>
            <a:pPr marL="0" lvl="0" indent="0" algn="l" rtl="0">
              <a:spcBef>
                <a:spcPts val="0"/>
              </a:spcBef>
              <a:spcAft>
                <a:spcPts val="0"/>
              </a:spcAft>
              <a:buNone/>
            </a:pPr>
            <a:endParaRPr sz="2800" dirty="0">
              <a:solidFill>
                <a:srgbClr val="FAC36A"/>
              </a:solidFill>
              <a:effectLst>
                <a:outerShdw blurRad="38100" dist="38100" dir="2700000" algn="tl">
                  <a:srgbClr val="000000">
                    <a:alpha val="43137"/>
                  </a:srgbClr>
                </a:outerShdw>
              </a:effectLst>
            </a:endParaRPr>
          </a:p>
        </p:txBody>
      </p:sp>
      <p:pic>
        <p:nvPicPr>
          <p:cNvPr id="133" name="Google Shape;133;p25"/>
          <p:cNvPicPr preferRelativeResize="0"/>
          <p:nvPr/>
        </p:nvPicPr>
        <p:blipFill rotWithShape="1">
          <a:blip r:embed="rId3">
            <a:alphaModFix/>
          </a:blip>
          <a:srcRect t="23015" r="19723" b="13266"/>
          <a:stretch/>
        </p:blipFill>
        <p:spPr>
          <a:xfrm>
            <a:off x="4572000" y="941500"/>
            <a:ext cx="4571999" cy="3277200"/>
          </a:xfrm>
          <a:prstGeom prst="rect">
            <a:avLst/>
          </a:prstGeom>
          <a:noFill/>
          <a:ln>
            <a:noFill/>
          </a:ln>
        </p:spPr>
      </p:pic>
      <p:sp>
        <p:nvSpPr>
          <p:cNvPr id="2" name="Google Shape;175;p27">
            <a:extLst>
              <a:ext uri="{FF2B5EF4-FFF2-40B4-BE49-F238E27FC236}">
                <a16:creationId xmlns:a16="http://schemas.microsoft.com/office/drawing/2014/main" id="{60079FA3-7092-549A-15D8-48F9E19787B4}"/>
              </a:ext>
            </a:extLst>
          </p:cNvPr>
          <p:cNvSpPr txBox="1"/>
          <p:nvPr/>
        </p:nvSpPr>
        <p:spPr>
          <a:xfrm>
            <a:off x="3659612" y="4494229"/>
            <a:ext cx="3054000" cy="234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s" sz="800">
                <a:solidFill>
                  <a:srgbClr val="595959"/>
                </a:solidFill>
              </a:rPr>
              <a:t>COPOLAD III es un consorcio formado por: </a:t>
            </a:r>
            <a:endParaRPr sz="800">
              <a:solidFill>
                <a:srgbClr val="595959"/>
              </a:solidFill>
            </a:endParaRPr>
          </a:p>
        </p:txBody>
      </p:sp>
      <p:sp>
        <p:nvSpPr>
          <p:cNvPr id="3" name="Google Shape;176;p27">
            <a:extLst>
              <a:ext uri="{FF2B5EF4-FFF2-40B4-BE49-F238E27FC236}">
                <a16:creationId xmlns:a16="http://schemas.microsoft.com/office/drawing/2014/main" id="{C0CBE403-16F6-7354-E450-E9926A305CD9}"/>
              </a:ext>
            </a:extLst>
          </p:cNvPr>
          <p:cNvSpPr txBox="1"/>
          <p:nvPr/>
        </p:nvSpPr>
        <p:spPr>
          <a:xfrm>
            <a:off x="5950062" y="4494229"/>
            <a:ext cx="3054000" cy="234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s" sz="800">
                <a:solidFill>
                  <a:srgbClr val="595959"/>
                </a:solidFill>
              </a:rPr>
              <a:t>Socios colaboradores:</a:t>
            </a:r>
            <a:endParaRPr sz="800">
              <a:solidFill>
                <a:srgbClr val="595959"/>
              </a:solidFill>
            </a:endParaRPr>
          </a:p>
        </p:txBody>
      </p:sp>
      <p:pic>
        <p:nvPicPr>
          <p:cNvPr id="4" name="Google Shape;177;p27">
            <a:extLst>
              <a:ext uri="{FF2B5EF4-FFF2-40B4-BE49-F238E27FC236}">
                <a16:creationId xmlns:a16="http://schemas.microsoft.com/office/drawing/2014/main" id="{A9356960-5825-5C0F-9A34-24CE50227B63}"/>
              </a:ext>
            </a:extLst>
          </p:cNvPr>
          <p:cNvPicPr preferRelativeResize="0"/>
          <p:nvPr/>
        </p:nvPicPr>
        <p:blipFill rotWithShape="1">
          <a:blip r:embed="rId4">
            <a:alphaModFix/>
          </a:blip>
          <a:srcRect/>
          <a:stretch/>
        </p:blipFill>
        <p:spPr>
          <a:xfrm>
            <a:off x="276225" y="4741550"/>
            <a:ext cx="1359197" cy="284107"/>
          </a:xfrm>
          <a:prstGeom prst="rect">
            <a:avLst/>
          </a:prstGeom>
          <a:noFill/>
          <a:ln>
            <a:noFill/>
          </a:ln>
        </p:spPr>
      </p:pic>
      <p:pic>
        <p:nvPicPr>
          <p:cNvPr id="5" name="Google Shape;178;p27">
            <a:extLst>
              <a:ext uri="{FF2B5EF4-FFF2-40B4-BE49-F238E27FC236}">
                <a16:creationId xmlns:a16="http://schemas.microsoft.com/office/drawing/2014/main" id="{085663CA-373A-0135-1EF7-A2019AF2D4ED}"/>
              </a:ext>
            </a:extLst>
          </p:cNvPr>
          <p:cNvPicPr preferRelativeResize="0"/>
          <p:nvPr/>
        </p:nvPicPr>
        <p:blipFill rotWithShape="1">
          <a:blip r:embed="rId5">
            <a:alphaModFix/>
          </a:blip>
          <a:srcRect/>
          <a:stretch/>
        </p:blipFill>
        <p:spPr>
          <a:xfrm>
            <a:off x="3562215" y="4615270"/>
            <a:ext cx="1359198" cy="564343"/>
          </a:xfrm>
          <a:prstGeom prst="rect">
            <a:avLst/>
          </a:prstGeom>
          <a:noFill/>
          <a:ln>
            <a:noFill/>
          </a:ln>
        </p:spPr>
      </p:pic>
      <p:pic>
        <p:nvPicPr>
          <p:cNvPr id="6" name="Google Shape;179;p27">
            <a:extLst>
              <a:ext uri="{FF2B5EF4-FFF2-40B4-BE49-F238E27FC236}">
                <a16:creationId xmlns:a16="http://schemas.microsoft.com/office/drawing/2014/main" id="{A3A96639-DD70-F899-6EAA-FF6AD9FAE5FF}"/>
              </a:ext>
            </a:extLst>
          </p:cNvPr>
          <p:cNvPicPr preferRelativeResize="0"/>
          <p:nvPr/>
        </p:nvPicPr>
        <p:blipFill rotWithShape="1">
          <a:blip r:embed="rId6">
            <a:alphaModFix/>
          </a:blip>
          <a:srcRect/>
          <a:stretch/>
        </p:blipFill>
        <p:spPr>
          <a:xfrm>
            <a:off x="1830499" y="4539550"/>
            <a:ext cx="999586" cy="715799"/>
          </a:xfrm>
          <a:prstGeom prst="rect">
            <a:avLst/>
          </a:prstGeom>
          <a:noFill/>
          <a:ln>
            <a:noFill/>
          </a:ln>
        </p:spPr>
      </p:pic>
      <p:pic>
        <p:nvPicPr>
          <p:cNvPr id="7" name="Google Shape;180;p27">
            <a:extLst>
              <a:ext uri="{FF2B5EF4-FFF2-40B4-BE49-F238E27FC236}">
                <a16:creationId xmlns:a16="http://schemas.microsoft.com/office/drawing/2014/main" id="{9E1BE8B6-B15D-C984-60FE-E5ADB247C97B}"/>
              </a:ext>
            </a:extLst>
          </p:cNvPr>
          <p:cNvPicPr preferRelativeResize="0"/>
          <p:nvPr/>
        </p:nvPicPr>
        <p:blipFill rotWithShape="1">
          <a:blip r:embed="rId7">
            <a:alphaModFix/>
          </a:blip>
          <a:srcRect/>
          <a:stretch/>
        </p:blipFill>
        <p:spPr>
          <a:xfrm>
            <a:off x="7774222" y="4580808"/>
            <a:ext cx="1048440" cy="586925"/>
          </a:xfrm>
          <a:prstGeom prst="rect">
            <a:avLst/>
          </a:prstGeom>
          <a:noFill/>
          <a:ln>
            <a:noFill/>
          </a:ln>
        </p:spPr>
      </p:pic>
      <p:pic>
        <p:nvPicPr>
          <p:cNvPr id="8" name="Google Shape;181;p27">
            <a:extLst>
              <a:ext uri="{FF2B5EF4-FFF2-40B4-BE49-F238E27FC236}">
                <a16:creationId xmlns:a16="http://schemas.microsoft.com/office/drawing/2014/main" id="{5D4A4558-5E13-8C0E-B8B3-94E2E27FE751}"/>
              </a:ext>
            </a:extLst>
          </p:cNvPr>
          <p:cNvPicPr preferRelativeResize="0"/>
          <p:nvPr/>
        </p:nvPicPr>
        <p:blipFill rotWithShape="1">
          <a:blip r:embed="rId8">
            <a:alphaModFix/>
          </a:blip>
          <a:srcRect/>
          <a:stretch/>
        </p:blipFill>
        <p:spPr>
          <a:xfrm>
            <a:off x="5116491" y="4716201"/>
            <a:ext cx="601084" cy="314060"/>
          </a:xfrm>
          <a:prstGeom prst="rect">
            <a:avLst/>
          </a:prstGeom>
          <a:noFill/>
          <a:ln>
            <a:noFill/>
          </a:ln>
        </p:spPr>
      </p:pic>
      <p:pic>
        <p:nvPicPr>
          <p:cNvPr id="9" name="Google Shape;182;p27" descr="Imagen que contiene firmar, viendo, frente, gente&#10;&#10;El contenido generado por IA puede ser incorrecto.">
            <a:extLst>
              <a:ext uri="{FF2B5EF4-FFF2-40B4-BE49-F238E27FC236}">
                <a16:creationId xmlns:a16="http://schemas.microsoft.com/office/drawing/2014/main" id="{F2949164-D536-1749-2D33-7E32F819CE69}"/>
              </a:ext>
            </a:extLst>
          </p:cNvPr>
          <p:cNvPicPr preferRelativeResize="0"/>
          <p:nvPr/>
        </p:nvPicPr>
        <p:blipFill rotWithShape="1">
          <a:blip r:embed="rId9">
            <a:alphaModFix/>
          </a:blip>
          <a:srcRect/>
          <a:stretch/>
        </p:blipFill>
        <p:spPr>
          <a:xfrm>
            <a:off x="5912653" y="4618088"/>
            <a:ext cx="1666492" cy="531024"/>
          </a:xfrm>
          <a:prstGeom prst="rect">
            <a:avLst/>
          </a:prstGeom>
          <a:noFill/>
          <a:ln>
            <a:noFill/>
          </a:ln>
        </p:spPr>
      </p:pic>
      <p:sp>
        <p:nvSpPr>
          <p:cNvPr id="10" name="Google Shape;144;p25">
            <a:extLst>
              <a:ext uri="{FF2B5EF4-FFF2-40B4-BE49-F238E27FC236}">
                <a16:creationId xmlns:a16="http://schemas.microsoft.com/office/drawing/2014/main" id="{DED0BDB4-1688-736D-A887-35FE60ED23CA}"/>
              </a:ext>
            </a:extLst>
          </p:cNvPr>
          <p:cNvSpPr txBox="1"/>
          <p:nvPr/>
        </p:nvSpPr>
        <p:spPr>
          <a:xfrm>
            <a:off x="182911" y="1512988"/>
            <a:ext cx="4178074"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pt-PT" sz="2800" b="1" i="0" u="none" strike="noStrike" cap="none" dirty="0">
                <a:solidFill>
                  <a:srgbClr val="FAC36A"/>
                </a:solidFill>
                <a:effectLst>
                  <a:outerShdw blurRad="38100" dist="38100" dir="2700000" algn="tl">
                    <a:srgbClr val="000000">
                      <a:alpha val="43137"/>
                    </a:srgbClr>
                  </a:outerShdw>
                </a:effectLst>
                <a:latin typeface="Arial"/>
                <a:ea typeface="Arial"/>
                <a:cs typeface="Arial"/>
                <a:sym typeface="Arial"/>
              </a:rPr>
              <a:t>Claudia Costa Pereira </a:t>
            </a:r>
            <a:endParaRPr sz="2800" b="1" i="0" u="none" strike="noStrike" cap="none" dirty="0">
              <a:solidFill>
                <a:srgbClr val="FAC36A"/>
              </a:solidFill>
              <a:effectLst>
                <a:outerShdw blurRad="38100" dist="38100" dir="2700000" algn="tl">
                  <a:srgbClr val="000000">
                    <a:alpha val="43137"/>
                  </a:srgbClr>
                </a:outerShdw>
              </a:effectLst>
              <a:latin typeface="Arial"/>
              <a:ea typeface="Arial"/>
              <a:cs typeface="Arial"/>
              <a:sym typeface="Arial"/>
            </a:endParaRPr>
          </a:p>
        </p:txBody>
      </p:sp>
      <p:sp>
        <p:nvSpPr>
          <p:cNvPr id="11" name="Google Shape;143;p25">
            <a:extLst>
              <a:ext uri="{FF2B5EF4-FFF2-40B4-BE49-F238E27FC236}">
                <a16:creationId xmlns:a16="http://schemas.microsoft.com/office/drawing/2014/main" id="{5AD4E367-34EC-2CC7-181B-756DED6DC000}"/>
              </a:ext>
            </a:extLst>
          </p:cNvPr>
          <p:cNvSpPr txBox="1"/>
          <p:nvPr/>
        </p:nvSpPr>
        <p:spPr>
          <a:xfrm>
            <a:off x="276224" y="1961068"/>
            <a:ext cx="5003699" cy="261570"/>
          </a:xfrm>
          <a:prstGeom prst="rect">
            <a:avLst/>
          </a:prstGeom>
          <a:noFill/>
          <a:ln>
            <a:noFill/>
          </a:ln>
        </p:spPr>
        <p:txBody>
          <a:bodyPr spcFirstLastPara="1" wrap="square" lIns="91425" tIns="45700" rIns="91425" bIns="45700" anchor="t" anchorCtr="0">
            <a:spAutoFit/>
          </a:bodyPr>
          <a:lstStyle/>
          <a:p>
            <a:r>
              <a:rPr lang="en-GB" sz="1100" b="1" i="1" dirty="0">
                <a:solidFill>
                  <a:schemeClr val="bg1"/>
                </a:solidFill>
                <a:effectLst/>
                <a:ea typeface="Calibri" panose="020F0502020204030204" pitchFamily="34" charset="0"/>
              </a:rPr>
              <a:t>Institute on Addictive Behaviours and Dependencies, P.I. – ICAD </a:t>
            </a:r>
          </a:p>
        </p:txBody>
      </p:sp>
      <p:sp>
        <p:nvSpPr>
          <p:cNvPr id="12" name="Google Shape;130;p25">
            <a:extLst>
              <a:ext uri="{FF2B5EF4-FFF2-40B4-BE49-F238E27FC236}">
                <a16:creationId xmlns:a16="http://schemas.microsoft.com/office/drawing/2014/main" id="{70BE8379-EB26-FE35-CC60-9A361AF17C1F}"/>
              </a:ext>
            </a:extLst>
          </p:cNvPr>
          <p:cNvSpPr txBox="1"/>
          <p:nvPr/>
        </p:nvSpPr>
        <p:spPr>
          <a:xfrm>
            <a:off x="198215" y="943926"/>
            <a:ext cx="2554561" cy="63310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US" sz="3200" b="1" i="0" u="none" strike="noStrike" cap="none" dirty="0">
                <a:solidFill>
                  <a:schemeClr val="bg1"/>
                </a:solidFill>
                <a:latin typeface="Arial"/>
                <a:ea typeface="Arial"/>
                <a:cs typeface="Arial"/>
                <a:sym typeface="Arial"/>
              </a:rPr>
              <a:t>PORTUGAL</a:t>
            </a:r>
          </a:p>
        </p:txBody>
      </p:sp>
      <p:sp>
        <p:nvSpPr>
          <p:cNvPr id="14" name="Lágrima 13">
            <a:extLst>
              <a:ext uri="{FF2B5EF4-FFF2-40B4-BE49-F238E27FC236}">
                <a16:creationId xmlns:a16="http://schemas.microsoft.com/office/drawing/2014/main" id="{C1B27EE6-506E-3EBB-3C2B-4F273B3452E4}"/>
              </a:ext>
            </a:extLst>
          </p:cNvPr>
          <p:cNvSpPr/>
          <p:nvPr/>
        </p:nvSpPr>
        <p:spPr>
          <a:xfrm rot="19730692">
            <a:off x="6574892" y="1601608"/>
            <a:ext cx="2211136" cy="1577698"/>
          </a:xfrm>
          <a:prstGeom prst="teardrop">
            <a:avLst>
              <a:gd name="adj" fmla="val 6605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026" name="Picture 2" descr="ICAD">
            <a:extLst>
              <a:ext uri="{FF2B5EF4-FFF2-40B4-BE49-F238E27FC236}">
                <a16:creationId xmlns:a16="http://schemas.microsoft.com/office/drawing/2014/main" id="{1DF8DBCC-5A16-2834-A878-7A89B396FD6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66031" y="2522095"/>
            <a:ext cx="1512439" cy="4376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34E58EE-FD19-223C-223F-F0D6AD78473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82636" y="1765108"/>
            <a:ext cx="1256864" cy="483107"/>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onexão reta 15">
            <a:extLst>
              <a:ext uri="{FF2B5EF4-FFF2-40B4-BE49-F238E27FC236}">
                <a16:creationId xmlns:a16="http://schemas.microsoft.com/office/drawing/2014/main" id="{A009C4F2-9916-2F68-DBA4-C857C6A24962}"/>
              </a:ext>
            </a:extLst>
          </p:cNvPr>
          <p:cNvCxnSpPr>
            <a:cxnSpLocks/>
          </p:cNvCxnSpPr>
          <p:nvPr/>
        </p:nvCxnSpPr>
        <p:spPr>
          <a:xfrm>
            <a:off x="6958479" y="2390457"/>
            <a:ext cx="1440443"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079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71" name="Google Shape;171;p27"/>
          <p:cNvSpPr txBox="1"/>
          <p:nvPr/>
        </p:nvSpPr>
        <p:spPr>
          <a:xfrm>
            <a:off x="555851" y="195071"/>
            <a:ext cx="34011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0000"/>
              </a:buClr>
              <a:buSzPts val="2400"/>
              <a:buFont typeface="Arial"/>
              <a:buNone/>
            </a:pPr>
            <a:r>
              <a:rPr lang="es" sz="2400" b="1" i="0" u="none" strike="noStrike" cap="none" dirty="0">
                <a:solidFill>
                  <a:srgbClr val="DE5141"/>
                </a:solidFill>
                <a:latin typeface="Arial"/>
                <a:ea typeface="Arial"/>
                <a:cs typeface="Arial"/>
                <a:sym typeface="Arial"/>
              </a:rPr>
              <a:t>Agenda </a:t>
            </a:r>
            <a:endParaRPr sz="1100" dirty="0">
              <a:solidFill>
                <a:srgbClr val="DE5141"/>
              </a:solidFill>
            </a:endParaRPr>
          </a:p>
        </p:txBody>
      </p:sp>
      <p:sp>
        <p:nvSpPr>
          <p:cNvPr id="172" name="Google Shape;172;p27"/>
          <p:cNvSpPr/>
          <p:nvPr/>
        </p:nvSpPr>
        <p:spPr>
          <a:xfrm>
            <a:off x="5041557" y="-8290"/>
            <a:ext cx="4102500" cy="42435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173" name="Google Shape;173;p27"/>
          <p:cNvPicPr preferRelativeResize="0"/>
          <p:nvPr/>
        </p:nvPicPr>
        <p:blipFill rotWithShape="1">
          <a:blip r:embed="rId4">
            <a:alphaModFix/>
          </a:blip>
          <a:srcRect t="14288" r="20236"/>
          <a:stretch/>
        </p:blipFill>
        <p:spPr>
          <a:xfrm>
            <a:off x="5412910" y="-8290"/>
            <a:ext cx="3731090" cy="3623618"/>
          </a:xfrm>
          <a:prstGeom prst="rect">
            <a:avLst/>
          </a:prstGeom>
          <a:noFill/>
          <a:ln>
            <a:noFill/>
          </a:ln>
        </p:spPr>
      </p:pic>
      <p:sp>
        <p:nvSpPr>
          <p:cNvPr id="175" name="Google Shape;175;p27"/>
          <p:cNvSpPr txBox="1"/>
          <p:nvPr/>
        </p:nvSpPr>
        <p:spPr>
          <a:xfrm>
            <a:off x="3659612" y="4494229"/>
            <a:ext cx="3054000" cy="234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s" sz="800">
                <a:solidFill>
                  <a:srgbClr val="595959"/>
                </a:solidFill>
              </a:rPr>
              <a:t>COPOLAD III es un consorcio formado por: </a:t>
            </a:r>
            <a:endParaRPr sz="800">
              <a:solidFill>
                <a:srgbClr val="595959"/>
              </a:solidFill>
            </a:endParaRPr>
          </a:p>
        </p:txBody>
      </p:sp>
      <p:sp>
        <p:nvSpPr>
          <p:cNvPr id="176" name="Google Shape;176;p27"/>
          <p:cNvSpPr txBox="1"/>
          <p:nvPr/>
        </p:nvSpPr>
        <p:spPr>
          <a:xfrm>
            <a:off x="5950062" y="4494229"/>
            <a:ext cx="3054000" cy="234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s" sz="800">
                <a:solidFill>
                  <a:srgbClr val="595959"/>
                </a:solidFill>
              </a:rPr>
              <a:t>Socios colaboradores:</a:t>
            </a:r>
            <a:endParaRPr sz="800">
              <a:solidFill>
                <a:srgbClr val="595959"/>
              </a:solidFill>
            </a:endParaRPr>
          </a:p>
        </p:txBody>
      </p:sp>
      <p:pic>
        <p:nvPicPr>
          <p:cNvPr id="177" name="Google Shape;177;p27"/>
          <p:cNvPicPr preferRelativeResize="0"/>
          <p:nvPr/>
        </p:nvPicPr>
        <p:blipFill rotWithShape="1">
          <a:blip r:embed="rId5">
            <a:alphaModFix/>
          </a:blip>
          <a:srcRect/>
          <a:stretch/>
        </p:blipFill>
        <p:spPr>
          <a:xfrm>
            <a:off x="276225" y="4741550"/>
            <a:ext cx="1359197" cy="284107"/>
          </a:xfrm>
          <a:prstGeom prst="rect">
            <a:avLst/>
          </a:prstGeom>
          <a:noFill/>
          <a:ln>
            <a:noFill/>
          </a:ln>
        </p:spPr>
      </p:pic>
      <p:pic>
        <p:nvPicPr>
          <p:cNvPr id="178" name="Google Shape;178;p27"/>
          <p:cNvPicPr preferRelativeResize="0"/>
          <p:nvPr/>
        </p:nvPicPr>
        <p:blipFill rotWithShape="1">
          <a:blip r:embed="rId6">
            <a:alphaModFix/>
          </a:blip>
          <a:srcRect/>
          <a:stretch/>
        </p:blipFill>
        <p:spPr>
          <a:xfrm>
            <a:off x="3562215" y="4615270"/>
            <a:ext cx="1359198" cy="564343"/>
          </a:xfrm>
          <a:prstGeom prst="rect">
            <a:avLst/>
          </a:prstGeom>
          <a:noFill/>
          <a:ln>
            <a:noFill/>
          </a:ln>
        </p:spPr>
      </p:pic>
      <p:pic>
        <p:nvPicPr>
          <p:cNvPr id="179" name="Google Shape;179;p27"/>
          <p:cNvPicPr preferRelativeResize="0"/>
          <p:nvPr/>
        </p:nvPicPr>
        <p:blipFill rotWithShape="1">
          <a:blip r:embed="rId7">
            <a:alphaModFix/>
          </a:blip>
          <a:srcRect/>
          <a:stretch/>
        </p:blipFill>
        <p:spPr>
          <a:xfrm>
            <a:off x="1830499" y="4539550"/>
            <a:ext cx="999586" cy="715799"/>
          </a:xfrm>
          <a:prstGeom prst="rect">
            <a:avLst/>
          </a:prstGeom>
          <a:noFill/>
          <a:ln>
            <a:noFill/>
          </a:ln>
        </p:spPr>
      </p:pic>
      <p:pic>
        <p:nvPicPr>
          <p:cNvPr id="180" name="Google Shape;180;p27"/>
          <p:cNvPicPr preferRelativeResize="0"/>
          <p:nvPr/>
        </p:nvPicPr>
        <p:blipFill rotWithShape="1">
          <a:blip r:embed="rId8">
            <a:alphaModFix/>
          </a:blip>
          <a:srcRect/>
          <a:stretch/>
        </p:blipFill>
        <p:spPr>
          <a:xfrm>
            <a:off x="7774222" y="4580808"/>
            <a:ext cx="1048440" cy="586925"/>
          </a:xfrm>
          <a:prstGeom prst="rect">
            <a:avLst/>
          </a:prstGeom>
          <a:noFill/>
          <a:ln>
            <a:noFill/>
          </a:ln>
        </p:spPr>
      </p:pic>
      <p:pic>
        <p:nvPicPr>
          <p:cNvPr id="181" name="Google Shape;181;p27"/>
          <p:cNvPicPr preferRelativeResize="0"/>
          <p:nvPr/>
        </p:nvPicPr>
        <p:blipFill rotWithShape="1">
          <a:blip r:embed="rId9">
            <a:alphaModFix/>
          </a:blip>
          <a:srcRect/>
          <a:stretch/>
        </p:blipFill>
        <p:spPr>
          <a:xfrm>
            <a:off x="5116491" y="4716201"/>
            <a:ext cx="601084" cy="314060"/>
          </a:xfrm>
          <a:prstGeom prst="rect">
            <a:avLst/>
          </a:prstGeom>
          <a:noFill/>
          <a:ln>
            <a:noFill/>
          </a:ln>
        </p:spPr>
      </p:pic>
      <p:pic>
        <p:nvPicPr>
          <p:cNvPr id="182" name="Google Shape;182;p27" descr="Imagen que contiene firmar, viendo, frente, gente&#10;&#10;El contenido generado por IA puede ser incorrecto."/>
          <p:cNvPicPr preferRelativeResize="0"/>
          <p:nvPr/>
        </p:nvPicPr>
        <p:blipFill rotWithShape="1">
          <a:blip r:embed="rId10">
            <a:alphaModFix/>
          </a:blip>
          <a:srcRect/>
          <a:stretch/>
        </p:blipFill>
        <p:spPr>
          <a:xfrm>
            <a:off x="5912653" y="4618088"/>
            <a:ext cx="1666492" cy="531024"/>
          </a:xfrm>
          <a:prstGeom prst="rect">
            <a:avLst/>
          </a:prstGeom>
          <a:noFill/>
          <a:ln>
            <a:noFill/>
          </a:ln>
        </p:spPr>
      </p:pic>
      <p:pic>
        <p:nvPicPr>
          <p:cNvPr id="10" name="Imagem 9">
            <a:extLst>
              <a:ext uri="{FF2B5EF4-FFF2-40B4-BE49-F238E27FC236}">
                <a16:creationId xmlns:a16="http://schemas.microsoft.com/office/drawing/2014/main" id="{CD223F26-2EE0-400C-221E-B196DADE5611}"/>
              </a:ext>
            </a:extLst>
          </p:cNvPr>
          <p:cNvPicPr>
            <a:picLocks noChangeAspect="1"/>
          </p:cNvPicPr>
          <p:nvPr/>
        </p:nvPicPr>
        <p:blipFill>
          <a:blip r:embed="rId11"/>
          <a:stretch>
            <a:fillRect/>
          </a:stretch>
        </p:blipFill>
        <p:spPr>
          <a:xfrm>
            <a:off x="7410465" y="842710"/>
            <a:ext cx="1330016" cy="1110309"/>
          </a:xfrm>
          <a:prstGeom prst="rect">
            <a:avLst/>
          </a:prstGeom>
        </p:spPr>
      </p:pic>
      <p:sp>
        <p:nvSpPr>
          <p:cNvPr id="2" name="Google Shape;209;p29">
            <a:extLst>
              <a:ext uri="{FF2B5EF4-FFF2-40B4-BE49-F238E27FC236}">
                <a16:creationId xmlns:a16="http://schemas.microsoft.com/office/drawing/2014/main" id="{DCFAD517-A0D7-B51A-B261-0DDEB919115C}"/>
              </a:ext>
            </a:extLst>
          </p:cNvPr>
          <p:cNvSpPr txBox="1"/>
          <p:nvPr/>
        </p:nvSpPr>
        <p:spPr>
          <a:xfrm>
            <a:off x="555851" y="720118"/>
            <a:ext cx="4102500" cy="3808705"/>
          </a:xfrm>
          <a:prstGeom prst="rect">
            <a:avLst/>
          </a:prstGeom>
          <a:noFill/>
          <a:ln>
            <a:noFill/>
          </a:ln>
        </p:spPr>
        <p:txBody>
          <a:bodyPr spcFirstLastPara="1" wrap="square" lIns="68575" tIns="34275" rIns="68575" bIns="34275" anchor="t" anchorCtr="0">
            <a:spAutoFit/>
          </a:bodyPr>
          <a:lstStyle/>
          <a:p>
            <a:pPr marL="342900" marR="0" lvl="0" indent="-342900" rtl="0">
              <a:lnSpc>
                <a:spcPct val="150000"/>
              </a:lnSpc>
              <a:spcBef>
                <a:spcPts val="0"/>
              </a:spcBef>
              <a:spcAft>
                <a:spcPts val="0"/>
              </a:spcAft>
              <a:buClr>
                <a:srgbClr val="C00000"/>
              </a:buClr>
              <a:buSzPts val="1200"/>
              <a:buFont typeface="+mj-lt"/>
              <a:buAutoNum type="arabicPeriod"/>
            </a:pPr>
            <a:r>
              <a:rPr lang="en-US" b="1" dirty="0">
                <a:solidFill>
                  <a:schemeClr val="tx1"/>
                </a:solidFill>
              </a:rPr>
              <a:t>Overview </a:t>
            </a:r>
            <a:r>
              <a:rPr lang="en-US" sz="1100" i="1" dirty="0" err="1">
                <a:solidFill>
                  <a:srgbClr val="C00000"/>
                </a:solidFill>
              </a:rPr>
              <a:t>Visión</a:t>
            </a:r>
            <a:r>
              <a:rPr lang="en-US" sz="1100" i="1" dirty="0">
                <a:solidFill>
                  <a:srgbClr val="C00000"/>
                </a:solidFill>
              </a:rPr>
              <a:t> general</a:t>
            </a:r>
          </a:p>
          <a:p>
            <a:pPr marL="342900" marR="0" lvl="0" indent="-342900" rtl="0">
              <a:lnSpc>
                <a:spcPct val="150000"/>
              </a:lnSpc>
              <a:spcBef>
                <a:spcPts val="0"/>
              </a:spcBef>
              <a:spcAft>
                <a:spcPts val="0"/>
              </a:spcAft>
              <a:buClr>
                <a:srgbClr val="C00000"/>
              </a:buClr>
              <a:buSzPts val="1200"/>
              <a:buFont typeface="+mj-lt"/>
              <a:buAutoNum type="arabicPeriod"/>
            </a:pPr>
            <a:r>
              <a:rPr lang="en-US" sz="1400" b="1" dirty="0">
                <a:solidFill>
                  <a:schemeClr val="tx1"/>
                </a:solidFill>
              </a:rPr>
              <a:t>Interinstitutional coordination </a:t>
            </a:r>
            <a:r>
              <a:rPr lang="en-US" sz="1100" i="1" dirty="0" err="1">
                <a:solidFill>
                  <a:srgbClr val="C00000"/>
                </a:solidFill>
              </a:rPr>
              <a:t>Coordinación</a:t>
            </a:r>
            <a:r>
              <a:rPr lang="en-US" sz="1100" i="1" dirty="0">
                <a:solidFill>
                  <a:srgbClr val="C00000"/>
                </a:solidFill>
              </a:rPr>
              <a:t> </a:t>
            </a:r>
            <a:r>
              <a:rPr lang="en-US" sz="1100" i="1" dirty="0" err="1">
                <a:solidFill>
                  <a:srgbClr val="C00000"/>
                </a:solidFill>
              </a:rPr>
              <a:t>interinstitucional</a:t>
            </a:r>
            <a:endParaRPr lang="en-US" sz="1400" b="1" dirty="0">
              <a:solidFill>
                <a:schemeClr val="tx1"/>
              </a:solidFill>
            </a:endParaRPr>
          </a:p>
          <a:p>
            <a:pPr marL="342900" marR="0" lvl="0" indent="-342900" rtl="0">
              <a:lnSpc>
                <a:spcPct val="150000"/>
              </a:lnSpc>
              <a:spcBef>
                <a:spcPts val="0"/>
              </a:spcBef>
              <a:spcAft>
                <a:spcPts val="0"/>
              </a:spcAft>
              <a:buClr>
                <a:srgbClr val="C00000"/>
              </a:buClr>
              <a:buSzPts val="1200"/>
              <a:buFont typeface="+mj-lt"/>
              <a:buAutoNum type="arabicPeriod"/>
            </a:pPr>
            <a:r>
              <a:rPr lang="en-US" sz="1400" b="1" dirty="0">
                <a:solidFill>
                  <a:schemeClr val="tx1"/>
                </a:solidFill>
              </a:rPr>
              <a:t>National Plan for the Reduction of Addictive </a:t>
            </a:r>
            <a:r>
              <a:rPr lang="en-US" sz="1400" b="1" dirty="0" err="1">
                <a:solidFill>
                  <a:schemeClr val="tx1"/>
                </a:solidFill>
              </a:rPr>
              <a:t>Behaviours</a:t>
            </a:r>
            <a:r>
              <a:rPr lang="en-US" sz="1400" b="1" dirty="0">
                <a:solidFill>
                  <a:schemeClr val="tx1"/>
                </a:solidFill>
              </a:rPr>
              <a:t> and Dependencies - 2030 </a:t>
            </a:r>
            <a:r>
              <a:rPr lang="es-ES" sz="1100" i="1" dirty="0">
                <a:solidFill>
                  <a:srgbClr val="C00000"/>
                </a:solidFill>
              </a:rPr>
              <a:t>Plan Nacional para la Reducción de Conductas Adictivas y Dependencias - 2030</a:t>
            </a:r>
            <a:endParaRPr lang="en-US" sz="1400" b="1" dirty="0">
              <a:solidFill>
                <a:schemeClr val="tx1"/>
              </a:solidFill>
            </a:endParaRPr>
          </a:p>
          <a:p>
            <a:pPr marL="342900" marR="0" lvl="0" indent="-342900" rtl="0">
              <a:lnSpc>
                <a:spcPct val="150000"/>
              </a:lnSpc>
              <a:spcBef>
                <a:spcPts val="0"/>
              </a:spcBef>
              <a:spcAft>
                <a:spcPts val="0"/>
              </a:spcAft>
              <a:buClr>
                <a:srgbClr val="C00000"/>
              </a:buClr>
              <a:buSzPts val="1200"/>
              <a:buFont typeface="+mj-lt"/>
              <a:buAutoNum type="arabicPeriod"/>
            </a:pPr>
            <a:r>
              <a:rPr lang="en-US" sz="1400" b="1" dirty="0">
                <a:solidFill>
                  <a:schemeClr val="tx1"/>
                </a:solidFill>
              </a:rPr>
              <a:t>The Operational Plan for Integrated Responses (PORI) </a:t>
            </a:r>
            <a:r>
              <a:rPr lang="es-ES" sz="1100" i="1" dirty="0">
                <a:solidFill>
                  <a:srgbClr val="C00000"/>
                </a:solidFill>
              </a:rPr>
              <a:t>El Plan Operativo para Respuestas Integradas (PORI)</a:t>
            </a:r>
            <a:endParaRPr lang="en-US" sz="1100" i="1" dirty="0">
              <a:solidFill>
                <a:srgbClr val="C00000"/>
              </a:solidFill>
            </a:endParaRPr>
          </a:p>
          <a:p>
            <a:pPr marL="342900" marR="0" lvl="0" indent="-342900" rtl="0">
              <a:lnSpc>
                <a:spcPct val="150000"/>
              </a:lnSpc>
              <a:spcBef>
                <a:spcPts val="0"/>
              </a:spcBef>
              <a:spcAft>
                <a:spcPts val="0"/>
              </a:spcAft>
              <a:buClr>
                <a:srgbClr val="C00000"/>
              </a:buClr>
              <a:buSzPts val="1200"/>
              <a:buFont typeface="+mj-lt"/>
              <a:buAutoNum type="arabicPeriod"/>
            </a:pPr>
            <a:r>
              <a:rPr lang="en-US" b="1" dirty="0" err="1">
                <a:solidFill>
                  <a:schemeClr val="tx1"/>
                </a:solidFill>
              </a:rPr>
              <a:t>inPAR</a:t>
            </a:r>
            <a:r>
              <a:rPr lang="en-US" b="1" dirty="0">
                <a:solidFill>
                  <a:schemeClr val="tx1"/>
                </a:solidFill>
              </a:rPr>
              <a:t> </a:t>
            </a:r>
            <a:r>
              <a:rPr lang="en-US" sz="1100" i="1" dirty="0" err="1">
                <a:solidFill>
                  <a:srgbClr val="C00000"/>
                </a:solidFill>
              </a:rPr>
              <a:t>inPAR</a:t>
            </a:r>
            <a:endParaRPr lang="en-US" i="1" dirty="0">
              <a:solidFill>
                <a:srgbClr val="C00000"/>
              </a:solidFill>
            </a:endParaRPr>
          </a:p>
          <a:p>
            <a:pPr marL="342900" marR="0" lvl="0" indent="-342900" rtl="0">
              <a:lnSpc>
                <a:spcPct val="150000"/>
              </a:lnSpc>
              <a:spcBef>
                <a:spcPts val="0"/>
              </a:spcBef>
              <a:spcAft>
                <a:spcPts val="0"/>
              </a:spcAft>
              <a:buClr>
                <a:srgbClr val="C00000"/>
              </a:buClr>
              <a:buSzPts val="1200"/>
              <a:buFont typeface="+mj-lt"/>
              <a:buAutoNum type="arabicPeriod"/>
            </a:pPr>
            <a:r>
              <a:rPr lang="en-US" sz="1400" b="1" dirty="0" err="1">
                <a:solidFill>
                  <a:schemeClr val="tx1"/>
                </a:solidFill>
              </a:rPr>
              <a:t>inTEGRA</a:t>
            </a:r>
            <a:r>
              <a:rPr lang="en-US" sz="1400" b="1" dirty="0">
                <a:solidFill>
                  <a:schemeClr val="tx1"/>
                </a:solidFill>
              </a:rPr>
              <a:t> </a:t>
            </a:r>
            <a:r>
              <a:rPr lang="en-US" sz="1100" i="1" dirty="0" err="1">
                <a:solidFill>
                  <a:srgbClr val="C00000"/>
                </a:solidFill>
              </a:rPr>
              <a:t>inTEGRA</a:t>
            </a:r>
            <a:endParaRPr lang="en-US" sz="1400" i="1" dirty="0">
              <a:solidFill>
                <a:srgbClr val="C00000"/>
              </a:solidFill>
            </a:endParaRPr>
          </a:p>
        </p:txBody>
      </p:sp>
    </p:spTree>
    <p:extLst>
      <p:ext uri="{BB962C8B-B14F-4D97-AF65-F5344CB8AC3E}">
        <p14:creationId xmlns:p14="http://schemas.microsoft.com/office/powerpoint/2010/main" val="25892103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6" name="Lágrima 5">
            <a:extLst>
              <a:ext uri="{FF2B5EF4-FFF2-40B4-BE49-F238E27FC236}">
                <a16:creationId xmlns:a16="http://schemas.microsoft.com/office/drawing/2014/main" id="{76E70FA7-1992-BB77-4B76-1CD249FBDF64}"/>
              </a:ext>
            </a:extLst>
          </p:cNvPr>
          <p:cNvSpPr/>
          <p:nvPr/>
        </p:nvSpPr>
        <p:spPr>
          <a:xfrm rot="21152575">
            <a:off x="261201" y="1383435"/>
            <a:ext cx="4124221" cy="2718325"/>
          </a:xfrm>
          <a:prstGeom prst="teardrop">
            <a:avLst>
              <a:gd name="adj" fmla="val 66055"/>
            </a:avLst>
          </a:prstGeom>
          <a:solidFill>
            <a:srgbClr val="F8A6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Lágrima 2">
            <a:extLst>
              <a:ext uri="{FF2B5EF4-FFF2-40B4-BE49-F238E27FC236}">
                <a16:creationId xmlns:a16="http://schemas.microsoft.com/office/drawing/2014/main" id="{D91FB884-1DE7-DBE9-7B9C-33A968AB2A55}"/>
              </a:ext>
            </a:extLst>
          </p:cNvPr>
          <p:cNvSpPr/>
          <p:nvPr/>
        </p:nvSpPr>
        <p:spPr>
          <a:xfrm rot="21152575">
            <a:off x="4646507" y="1787905"/>
            <a:ext cx="4124221" cy="2718325"/>
          </a:xfrm>
          <a:prstGeom prst="teardrop">
            <a:avLst>
              <a:gd name="adj" fmla="val 66055"/>
            </a:avLst>
          </a:prstGeom>
          <a:solidFill>
            <a:srgbClr val="CC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7" name="Google Shape;207;p29"/>
          <p:cNvSpPr/>
          <p:nvPr/>
        </p:nvSpPr>
        <p:spPr>
          <a:xfrm>
            <a:off x="-1" y="0"/>
            <a:ext cx="9144000" cy="1008949"/>
          </a:xfrm>
          <a:prstGeom prst="rect">
            <a:avLst/>
          </a:prstGeom>
          <a:solidFill>
            <a:srgbClr val="F8A61A"/>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209" name="Google Shape;209;p29"/>
          <p:cNvSpPr txBox="1"/>
          <p:nvPr/>
        </p:nvSpPr>
        <p:spPr>
          <a:xfrm>
            <a:off x="403186" y="1002610"/>
            <a:ext cx="8337625" cy="946383"/>
          </a:xfrm>
          <a:prstGeom prst="rect">
            <a:avLst/>
          </a:prstGeom>
          <a:noFill/>
          <a:ln>
            <a:noFill/>
          </a:ln>
        </p:spPr>
        <p:txBody>
          <a:bodyPr spcFirstLastPara="1" wrap="square" lIns="68575" tIns="34275" rIns="68575" bIns="34275" anchor="t" anchorCtr="0">
            <a:spAutoFit/>
          </a:bodyPr>
          <a:lstStyle/>
          <a:p>
            <a:pPr algn="ctr">
              <a:lnSpc>
                <a:spcPct val="150000"/>
              </a:lnSpc>
              <a:buClr>
                <a:srgbClr val="FF0000"/>
              </a:buClr>
              <a:buSzPts val="1200"/>
            </a:pPr>
            <a:r>
              <a:rPr lang="es" b="1" i="0" u="none" strike="noStrike" cap="none" dirty="0">
                <a:solidFill>
                  <a:schemeClr val="tx1"/>
                </a:solidFill>
                <a:latin typeface="Arial"/>
                <a:ea typeface="Arial"/>
                <a:cs typeface="Arial"/>
                <a:sym typeface="Arial"/>
              </a:rPr>
              <a:t>In Portugal, each year, around </a:t>
            </a:r>
            <a:r>
              <a:rPr lang="es" b="1" dirty="0">
                <a:solidFill>
                  <a:schemeClr val="tx1"/>
                </a:solidFill>
              </a:rPr>
              <a:t>12,000 peolple (1 in every 1,000 inhabitants)</a:t>
            </a:r>
            <a:r>
              <a:rPr lang="es" b="1" i="0" u="none" strike="noStrike" cap="none" dirty="0">
                <a:solidFill>
                  <a:schemeClr val="tx1"/>
                </a:solidFill>
                <a:latin typeface="Arial"/>
                <a:ea typeface="Arial"/>
                <a:cs typeface="Arial"/>
                <a:sym typeface="Arial"/>
              </a:rPr>
              <a:t> are held in prison </a:t>
            </a:r>
          </a:p>
          <a:p>
            <a:pPr algn="ctr">
              <a:lnSpc>
                <a:spcPct val="150000"/>
              </a:lnSpc>
              <a:buClr>
                <a:srgbClr val="FF0000"/>
              </a:buClr>
              <a:buSzPts val="1200"/>
            </a:pPr>
            <a:r>
              <a:rPr lang="es" sz="1200" i="1" u="none" strike="noStrike" cap="none" dirty="0">
                <a:solidFill>
                  <a:srgbClr val="CC0000"/>
                </a:solidFill>
                <a:latin typeface="Arial"/>
                <a:ea typeface="Arial"/>
                <a:cs typeface="Arial"/>
                <a:sym typeface="Arial"/>
              </a:rPr>
              <a:t>En Portugal, cada año, alredor de </a:t>
            </a:r>
            <a:r>
              <a:rPr lang="es" sz="1200" i="1" dirty="0">
                <a:solidFill>
                  <a:srgbClr val="CC0000"/>
                </a:solidFill>
              </a:rPr>
              <a:t>12.000 personas </a:t>
            </a:r>
            <a:r>
              <a:rPr lang="es" sz="1200" i="1" u="none" strike="noStrike" cap="none" dirty="0">
                <a:solidFill>
                  <a:srgbClr val="CC0000"/>
                </a:solidFill>
                <a:latin typeface="Arial"/>
                <a:ea typeface="Arial"/>
                <a:cs typeface="Arial"/>
                <a:sym typeface="Arial"/>
              </a:rPr>
              <a:t>(1 de cada 1.000 habitantes) son retenidas en establecimientos penitenciarios</a:t>
            </a:r>
            <a:endParaRPr sz="1100" i="1" dirty="0">
              <a:solidFill>
                <a:srgbClr val="CC0000"/>
              </a:solidFill>
            </a:endParaRPr>
          </a:p>
        </p:txBody>
      </p:sp>
      <p:sp>
        <p:nvSpPr>
          <p:cNvPr id="211" name="Google Shape;211;p29"/>
          <p:cNvSpPr txBox="1"/>
          <p:nvPr/>
        </p:nvSpPr>
        <p:spPr>
          <a:xfrm>
            <a:off x="210558" y="84546"/>
            <a:ext cx="3401100" cy="93099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0000"/>
              </a:buClr>
              <a:buSzPts val="2400"/>
              <a:buFont typeface="Arial"/>
              <a:buNone/>
            </a:pPr>
            <a:r>
              <a:rPr lang="es" sz="3600" b="1" i="0" u="none" strike="noStrike" cap="none" dirty="0">
                <a:solidFill>
                  <a:schemeClr val="bg1"/>
                </a:solidFill>
                <a:latin typeface="Arial"/>
                <a:ea typeface="Arial"/>
                <a:cs typeface="Arial"/>
                <a:sym typeface="Arial"/>
              </a:rPr>
              <a:t>Overview</a:t>
            </a:r>
          </a:p>
          <a:p>
            <a:pPr marL="0" marR="0" lvl="0" indent="0" algn="l" rtl="0">
              <a:lnSpc>
                <a:spcPct val="100000"/>
              </a:lnSpc>
              <a:spcBef>
                <a:spcPts val="0"/>
              </a:spcBef>
              <a:spcAft>
                <a:spcPts val="0"/>
              </a:spcAft>
              <a:buClr>
                <a:srgbClr val="FF0000"/>
              </a:buClr>
              <a:buSzPts val="2400"/>
              <a:buFont typeface="Arial"/>
              <a:buNone/>
            </a:pPr>
            <a:r>
              <a:rPr lang="pt-PT" sz="2000" i="1" dirty="0" err="1">
                <a:solidFill>
                  <a:srgbClr val="C00000"/>
                </a:solidFill>
              </a:rPr>
              <a:t>Visión</a:t>
            </a:r>
            <a:r>
              <a:rPr lang="pt-PT" sz="2000" i="1" dirty="0">
                <a:solidFill>
                  <a:srgbClr val="C00000"/>
                </a:solidFill>
              </a:rPr>
              <a:t> general</a:t>
            </a:r>
            <a:endParaRPr sz="1600" i="1" dirty="0">
              <a:solidFill>
                <a:srgbClr val="C00000"/>
              </a:solidFill>
            </a:endParaRPr>
          </a:p>
        </p:txBody>
      </p:sp>
      <p:pic>
        <p:nvPicPr>
          <p:cNvPr id="214" name="Google Shape;214;p29"/>
          <p:cNvPicPr preferRelativeResize="0"/>
          <p:nvPr/>
        </p:nvPicPr>
        <p:blipFill rotWithShape="1">
          <a:blip r:embed="rId3">
            <a:alphaModFix/>
          </a:blip>
          <a:srcRect t="14288" r="20236"/>
          <a:stretch/>
        </p:blipFill>
        <p:spPr>
          <a:xfrm>
            <a:off x="6681917" y="-30111"/>
            <a:ext cx="2462082" cy="2391163"/>
          </a:xfrm>
          <a:prstGeom prst="rect">
            <a:avLst/>
          </a:prstGeom>
          <a:noFill/>
          <a:ln>
            <a:noFill/>
          </a:ln>
        </p:spPr>
      </p:pic>
      <p:sp>
        <p:nvSpPr>
          <p:cNvPr id="215" name="Google Shape;215;p29"/>
          <p:cNvSpPr txBox="1"/>
          <p:nvPr/>
        </p:nvSpPr>
        <p:spPr>
          <a:xfrm>
            <a:off x="3659612" y="4494229"/>
            <a:ext cx="3054000" cy="234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s" sz="800">
                <a:solidFill>
                  <a:srgbClr val="595959"/>
                </a:solidFill>
              </a:rPr>
              <a:t>COPOLAD III es un consorcio formado por: </a:t>
            </a:r>
            <a:endParaRPr sz="800">
              <a:solidFill>
                <a:srgbClr val="595959"/>
              </a:solidFill>
            </a:endParaRPr>
          </a:p>
        </p:txBody>
      </p:sp>
      <p:sp>
        <p:nvSpPr>
          <p:cNvPr id="216" name="Google Shape;216;p29"/>
          <p:cNvSpPr txBox="1"/>
          <p:nvPr/>
        </p:nvSpPr>
        <p:spPr>
          <a:xfrm>
            <a:off x="5950062" y="4494229"/>
            <a:ext cx="3054000" cy="234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s" sz="800">
                <a:solidFill>
                  <a:srgbClr val="595959"/>
                </a:solidFill>
              </a:rPr>
              <a:t>Socios colaboradores:</a:t>
            </a:r>
            <a:endParaRPr sz="800">
              <a:solidFill>
                <a:srgbClr val="595959"/>
              </a:solidFill>
            </a:endParaRPr>
          </a:p>
        </p:txBody>
      </p:sp>
      <p:pic>
        <p:nvPicPr>
          <p:cNvPr id="217" name="Google Shape;217;p29"/>
          <p:cNvPicPr preferRelativeResize="0"/>
          <p:nvPr/>
        </p:nvPicPr>
        <p:blipFill rotWithShape="1">
          <a:blip r:embed="rId4">
            <a:alphaModFix/>
          </a:blip>
          <a:srcRect/>
          <a:stretch/>
        </p:blipFill>
        <p:spPr>
          <a:xfrm>
            <a:off x="276225" y="4741550"/>
            <a:ext cx="1359197" cy="284107"/>
          </a:xfrm>
          <a:prstGeom prst="rect">
            <a:avLst/>
          </a:prstGeom>
          <a:noFill/>
          <a:ln>
            <a:noFill/>
          </a:ln>
        </p:spPr>
      </p:pic>
      <p:pic>
        <p:nvPicPr>
          <p:cNvPr id="218" name="Google Shape;218;p29"/>
          <p:cNvPicPr preferRelativeResize="0"/>
          <p:nvPr/>
        </p:nvPicPr>
        <p:blipFill rotWithShape="1">
          <a:blip r:embed="rId5">
            <a:alphaModFix/>
          </a:blip>
          <a:srcRect/>
          <a:stretch/>
        </p:blipFill>
        <p:spPr>
          <a:xfrm>
            <a:off x="3562215" y="4615270"/>
            <a:ext cx="1359198" cy="564343"/>
          </a:xfrm>
          <a:prstGeom prst="rect">
            <a:avLst/>
          </a:prstGeom>
          <a:noFill/>
          <a:ln>
            <a:noFill/>
          </a:ln>
        </p:spPr>
      </p:pic>
      <p:pic>
        <p:nvPicPr>
          <p:cNvPr id="219" name="Google Shape;219;p29"/>
          <p:cNvPicPr preferRelativeResize="0"/>
          <p:nvPr/>
        </p:nvPicPr>
        <p:blipFill rotWithShape="1">
          <a:blip r:embed="rId6">
            <a:alphaModFix/>
          </a:blip>
          <a:srcRect/>
          <a:stretch/>
        </p:blipFill>
        <p:spPr>
          <a:xfrm>
            <a:off x="1830499" y="4539550"/>
            <a:ext cx="999586" cy="715799"/>
          </a:xfrm>
          <a:prstGeom prst="rect">
            <a:avLst/>
          </a:prstGeom>
          <a:noFill/>
          <a:ln>
            <a:noFill/>
          </a:ln>
        </p:spPr>
      </p:pic>
      <p:pic>
        <p:nvPicPr>
          <p:cNvPr id="220" name="Google Shape;220;p29"/>
          <p:cNvPicPr preferRelativeResize="0"/>
          <p:nvPr/>
        </p:nvPicPr>
        <p:blipFill rotWithShape="1">
          <a:blip r:embed="rId7">
            <a:alphaModFix/>
          </a:blip>
          <a:srcRect/>
          <a:stretch/>
        </p:blipFill>
        <p:spPr>
          <a:xfrm>
            <a:off x="7774222" y="4580808"/>
            <a:ext cx="1048440" cy="586925"/>
          </a:xfrm>
          <a:prstGeom prst="rect">
            <a:avLst/>
          </a:prstGeom>
          <a:noFill/>
          <a:ln>
            <a:noFill/>
          </a:ln>
        </p:spPr>
      </p:pic>
      <p:pic>
        <p:nvPicPr>
          <p:cNvPr id="221" name="Google Shape;221;p29"/>
          <p:cNvPicPr preferRelativeResize="0"/>
          <p:nvPr/>
        </p:nvPicPr>
        <p:blipFill rotWithShape="1">
          <a:blip r:embed="rId8">
            <a:alphaModFix/>
          </a:blip>
          <a:srcRect/>
          <a:stretch/>
        </p:blipFill>
        <p:spPr>
          <a:xfrm>
            <a:off x="5116491" y="4716201"/>
            <a:ext cx="601084" cy="314060"/>
          </a:xfrm>
          <a:prstGeom prst="rect">
            <a:avLst/>
          </a:prstGeom>
          <a:noFill/>
          <a:ln>
            <a:noFill/>
          </a:ln>
        </p:spPr>
      </p:pic>
      <p:pic>
        <p:nvPicPr>
          <p:cNvPr id="222" name="Google Shape;222;p29" descr="Imagen que contiene firmar, viendo, frente, gente&#10;&#10;El contenido generado por IA puede ser incorrecto."/>
          <p:cNvPicPr preferRelativeResize="0"/>
          <p:nvPr/>
        </p:nvPicPr>
        <p:blipFill rotWithShape="1">
          <a:blip r:embed="rId9">
            <a:alphaModFix/>
          </a:blip>
          <a:srcRect/>
          <a:stretch/>
        </p:blipFill>
        <p:spPr>
          <a:xfrm>
            <a:off x="5912653" y="4618088"/>
            <a:ext cx="1666492" cy="531024"/>
          </a:xfrm>
          <a:prstGeom prst="rect">
            <a:avLst/>
          </a:prstGeom>
          <a:noFill/>
          <a:ln>
            <a:noFill/>
          </a:ln>
        </p:spPr>
      </p:pic>
      <p:sp>
        <p:nvSpPr>
          <p:cNvPr id="2" name="Google Shape;209;p29">
            <a:extLst>
              <a:ext uri="{FF2B5EF4-FFF2-40B4-BE49-F238E27FC236}">
                <a16:creationId xmlns:a16="http://schemas.microsoft.com/office/drawing/2014/main" id="{A0E5E3B4-75AE-7092-893D-1077073F531A}"/>
              </a:ext>
            </a:extLst>
          </p:cNvPr>
          <p:cNvSpPr txBox="1"/>
          <p:nvPr/>
        </p:nvSpPr>
        <p:spPr>
          <a:xfrm>
            <a:off x="4917043" y="2301897"/>
            <a:ext cx="3696807" cy="1631185"/>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FF0000"/>
              </a:buClr>
              <a:buSzPts val="1200"/>
              <a:buFont typeface="Arial"/>
              <a:buNone/>
            </a:pPr>
            <a:r>
              <a:rPr lang="es" b="1" i="0" u="none" strike="noStrike" cap="none" dirty="0">
                <a:solidFill>
                  <a:schemeClr val="bg1"/>
                </a:solidFill>
                <a:latin typeface="Arial"/>
                <a:ea typeface="Arial"/>
                <a:cs typeface="Arial"/>
                <a:sym typeface="Arial"/>
              </a:rPr>
              <a:t>Prisons are generally not health-promoting environments; they constitute settings where health risks are heightened by adverse conditions. </a:t>
            </a:r>
          </a:p>
          <a:p>
            <a:pPr marL="0" marR="0" lvl="0" indent="0" algn="ctr" rtl="0">
              <a:lnSpc>
                <a:spcPct val="100000"/>
              </a:lnSpc>
              <a:spcBef>
                <a:spcPts val="0"/>
              </a:spcBef>
              <a:spcAft>
                <a:spcPts val="0"/>
              </a:spcAft>
              <a:buClr>
                <a:srgbClr val="FF0000"/>
              </a:buClr>
              <a:buSzPts val="1200"/>
              <a:buFont typeface="Arial"/>
              <a:buNone/>
            </a:pPr>
            <a:endParaRPr lang="es" sz="1050" b="1" i="0" u="none" strike="noStrike" cap="none" dirty="0">
              <a:solidFill>
                <a:schemeClr val="bg1"/>
              </a:solidFill>
              <a:latin typeface="Arial"/>
              <a:ea typeface="Arial"/>
              <a:cs typeface="Arial"/>
              <a:sym typeface="Arial"/>
            </a:endParaRPr>
          </a:p>
          <a:p>
            <a:pPr marL="0" marR="0" lvl="0" indent="0" algn="ctr" rtl="0">
              <a:lnSpc>
                <a:spcPct val="100000"/>
              </a:lnSpc>
              <a:spcBef>
                <a:spcPts val="0"/>
              </a:spcBef>
              <a:spcAft>
                <a:spcPts val="0"/>
              </a:spcAft>
              <a:buClr>
                <a:srgbClr val="FF0000"/>
              </a:buClr>
              <a:buSzPts val="1200"/>
              <a:buFont typeface="Arial"/>
              <a:buNone/>
            </a:pPr>
            <a:r>
              <a:rPr lang="es-ES" sz="1050" i="1" dirty="0">
                <a:solidFill>
                  <a:srgbClr val="FAC36A"/>
                </a:solidFill>
              </a:rPr>
              <a:t>Las prisiones no suelen ser entornos que promuevan la salud; constituyen espacios donde los riesgos para la salud se ven agravados por condiciones adversas.</a:t>
            </a:r>
            <a:endParaRPr sz="900" i="1" dirty="0">
              <a:solidFill>
                <a:srgbClr val="FAC36A"/>
              </a:solidFill>
            </a:endParaRPr>
          </a:p>
        </p:txBody>
      </p:sp>
      <p:sp>
        <p:nvSpPr>
          <p:cNvPr id="4" name="Google Shape;209;p29">
            <a:extLst>
              <a:ext uri="{FF2B5EF4-FFF2-40B4-BE49-F238E27FC236}">
                <a16:creationId xmlns:a16="http://schemas.microsoft.com/office/drawing/2014/main" id="{CC56F2AA-EAB9-70E0-E708-E96CA88ABEEE}"/>
              </a:ext>
            </a:extLst>
          </p:cNvPr>
          <p:cNvSpPr txBox="1"/>
          <p:nvPr/>
        </p:nvSpPr>
        <p:spPr>
          <a:xfrm>
            <a:off x="530150" y="1932107"/>
            <a:ext cx="3548881" cy="1438825"/>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FF0000"/>
              </a:buClr>
              <a:buSzPts val="1200"/>
              <a:buFont typeface="Arial"/>
              <a:buNone/>
            </a:pPr>
            <a:r>
              <a:rPr lang="en-US" sz="1400" b="1" dirty="0">
                <a:solidFill>
                  <a:schemeClr val="tx1"/>
                </a:solidFill>
              </a:rPr>
              <a:t>The ins and outs of the prison population promote interaction between the prison environment and the outside world</a:t>
            </a:r>
            <a:r>
              <a:rPr lang="en-US" b="1" dirty="0">
                <a:solidFill>
                  <a:schemeClr val="tx1"/>
                </a:solidFill>
              </a:rPr>
              <a:t>.</a:t>
            </a:r>
            <a:endParaRPr lang="en-US" sz="1400" b="1" dirty="0">
              <a:solidFill>
                <a:schemeClr val="tx1"/>
              </a:solidFill>
            </a:endParaRPr>
          </a:p>
          <a:p>
            <a:pPr marL="0" marR="0" lvl="0" indent="0" algn="ctr" rtl="0">
              <a:lnSpc>
                <a:spcPct val="100000"/>
              </a:lnSpc>
              <a:spcBef>
                <a:spcPts val="0"/>
              </a:spcBef>
              <a:spcAft>
                <a:spcPts val="0"/>
              </a:spcAft>
              <a:buClr>
                <a:srgbClr val="FF0000"/>
              </a:buClr>
              <a:buSzPts val="1200"/>
              <a:buFont typeface="Arial"/>
              <a:buNone/>
            </a:pPr>
            <a:r>
              <a:rPr lang="en-US" sz="1100" i="1" dirty="0">
                <a:solidFill>
                  <a:schemeClr val="bg1"/>
                </a:solidFill>
              </a:rPr>
              <a:t>Las entradas y </a:t>
            </a:r>
            <a:r>
              <a:rPr lang="en-US" sz="1100" i="1" dirty="0" err="1">
                <a:solidFill>
                  <a:schemeClr val="bg1"/>
                </a:solidFill>
              </a:rPr>
              <a:t>salidas</a:t>
            </a:r>
            <a:r>
              <a:rPr lang="en-US" sz="1100" i="1" dirty="0">
                <a:solidFill>
                  <a:schemeClr val="bg1"/>
                </a:solidFill>
              </a:rPr>
              <a:t> de la población </a:t>
            </a:r>
            <a:r>
              <a:rPr lang="en-US" sz="1100" i="1" dirty="0" err="1">
                <a:solidFill>
                  <a:schemeClr val="bg1"/>
                </a:solidFill>
              </a:rPr>
              <a:t>reclusa</a:t>
            </a:r>
            <a:r>
              <a:rPr lang="en-US" sz="1100" i="1" dirty="0">
                <a:solidFill>
                  <a:schemeClr val="bg1"/>
                </a:solidFill>
              </a:rPr>
              <a:t> </a:t>
            </a:r>
            <a:r>
              <a:rPr lang="en-US" sz="1100" i="1" dirty="0" err="1">
                <a:solidFill>
                  <a:schemeClr val="bg1"/>
                </a:solidFill>
              </a:rPr>
              <a:t>favorecen</a:t>
            </a:r>
            <a:r>
              <a:rPr lang="en-US" sz="1100" i="1" dirty="0">
                <a:solidFill>
                  <a:schemeClr val="bg1"/>
                </a:solidFill>
              </a:rPr>
              <a:t> la </a:t>
            </a:r>
            <a:r>
              <a:rPr lang="en-US" sz="1100" i="1" dirty="0" err="1">
                <a:solidFill>
                  <a:schemeClr val="bg1"/>
                </a:solidFill>
              </a:rPr>
              <a:t>interacción</a:t>
            </a:r>
            <a:r>
              <a:rPr lang="en-US" sz="1100" i="1" dirty="0">
                <a:solidFill>
                  <a:schemeClr val="bg1"/>
                </a:solidFill>
              </a:rPr>
              <a:t> entre </a:t>
            </a:r>
            <a:r>
              <a:rPr lang="en-US" sz="1100" i="1" dirty="0" err="1">
                <a:solidFill>
                  <a:schemeClr val="bg1"/>
                </a:solidFill>
              </a:rPr>
              <a:t>el</a:t>
            </a:r>
            <a:r>
              <a:rPr lang="en-US" sz="1100" i="1" dirty="0">
                <a:solidFill>
                  <a:schemeClr val="bg1"/>
                </a:solidFill>
              </a:rPr>
              <a:t> </a:t>
            </a:r>
            <a:r>
              <a:rPr lang="en-US" sz="1100" i="1" dirty="0" err="1">
                <a:solidFill>
                  <a:schemeClr val="bg1"/>
                </a:solidFill>
              </a:rPr>
              <a:t>entorno</a:t>
            </a:r>
            <a:r>
              <a:rPr lang="en-US" sz="1100" i="1" dirty="0">
                <a:solidFill>
                  <a:schemeClr val="bg1"/>
                </a:solidFill>
              </a:rPr>
              <a:t> </a:t>
            </a:r>
            <a:r>
              <a:rPr lang="en-US" sz="1100" i="1" dirty="0" err="1">
                <a:solidFill>
                  <a:schemeClr val="bg1"/>
                </a:solidFill>
              </a:rPr>
              <a:t>penitenciario</a:t>
            </a:r>
            <a:r>
              <a:rPr lang="en-US" sz="1100" i="1" dirty="0">
                <a:solidFill>
                  <a:schemeClr val="bg1"/>
                </a:solidFill>
              </a:rPr>
              <a:t> y </a:t>
            </a:r>
            <a:r>
              <a:rPr lang="en-US" sz="1100" i="1" dirty="0" err="1">
                <a:solidFill>
                  <a:schemeClr val="bg1"/>
                </a:solidFill>
              </a:rPr>
              <a:t>el</a:t>
            </a:r>
            <a:r>
              <a:rPr lang="en-US" sz="1100" i="1" dirty="0">
                <a:solidFill>
                  <a:schemeClr val="bg1"/>
                </a:solidFill>
              </a:rPr>
              <a:t> </a:t>
            </a:r>
            <a:r>
              <a:rPr lang="en-US" sz="1100" i="1" dirty="0" err="1">
                <a:solidFill>
                  <a:schemeClr val="bg1"/>
                </a:solidFill>
              </a:rPr>
              <a:t>mundo</a:t>
            </a:r>
            <a:r>
              <a:rPr lang="en-US" sz="1100" i="1" dirty="0">
                <a:solidFill>
                  <a:schemeClr val="bg1"/>
                </a:solidFill>
              </a:rPr>
              <a:t> exterior.</a:t>
            </a:r>
            <a:endParaRPr lang="en-US" sz="1000" i="1" dirty="0">
              <a:solidFill>
                <a:schemeClr val="bg1"/>
              </a:solidFill>
            </a:endParaRPr>
          </a:p>
        </p:txBody>
      </p:sp>
      <p:sp>
        <p:nvSpPr>
          <p:cNvPr id="5" name="Google Shape;209;p29">
            <a:extLst>
              <a:ext uri="{FF2B5EF4-FFF2-40B4-BE49-F238E27FC236}">
                <a16:creationId xmlns:a16="http://schemas.microsoft.com/office/drawing/2014/main" id="{1B713A37-6A25-02BF-F481-B929CCF84CA2}"/>
              </a:ext>
            </a:extLst>
          </p:cNvPr>
          <p:cNvSpPr txBox="1"/>
          <p:nvPr/>
        </p:nvSpPr>
        <p:spPr>
          <a:xfrm>
            <a:off x="1445147" y="3878054"/>
            <a:ext cx="4333023" cy="446246"/>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FF0000"/>
              </a:buClr>
              <a:buSzPts val="1200"/>
              <a:buFont typeface="Arial"/>
              <a:buNone/>
            </a:pPr>
            <a:r>
              <a:rPr lang="en-US" b="1" dirty="0"/>
              <a:t>Prison health is public health. </a:t>
            </a:r>
          </a:p>
          <a:p>
            <a:pPr marL="0" marR="0" lvl="0" indent="0" algn="ctr" rtl="0">
              <a:lnSpc>
                <a:spcPct val="100000"/>
              </a:lnSpc>
              <a:spcBef>
                <a:spcPts val="0"/>
              </a:spcBef>
              <a:spcAft>
                <a:spcPts val="0"/>
              </a:spcAft>
              <a:buClr>
                <a:srgbClr val="FF0000"/>
              </a:buClr>
              <a:buSzPts val="1200"/>
              <a:buFont typeface="Arial"/>
              <a:buNone/>
            </a:pPr>
            <a:r>
              <a:rPr lang="es-ES" sz="1050" i="1" dirty="0">
                <a:solidFill>
                  <a:srgbClr val="CC0000"/>
                </a:solidFill>
              </a:rPr>
              <a:t>La salud penitenciaria es salud pública.</a:t>
            </a:r>
            <a:endParaRPr sz="800" i="1" dirty="0">
              <a:solidFill>
                <a:srgbClr val="CC0000"/>
              </a:solidFill>
            </a:endParaRPr>
          </a:p>
        </p:txBody>
      </p:sp>
    </p:spTree>
    <p:extLst>
      <p:ext uri="{BB962C8B-B14F-4D97-AF65-F5344CB8AC3E}">
        <p14:creationId xmlns:p14="http://schemas.microsoft.com/office/powerpoint/2010/main" val="1316060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3" name="Lágrima 2">
            <a:extLst>
              <a:ext uri="{FF2B5EF4-FFF2-40B4-BE49-F238E27FC236}">
                <a16:creationId xmlns:a16="http://schemas.microsoft.com/office/drawing/2014/main" id="{501550D6-C88E-C2E8-A0C4-ADEFACD99CAA}"/>
              </a:ext>
            </a:extLst>
          </p:cNvPr>
          <p:cNvSpPr/>
          <p:nvPr/>
        </p:nvSpPr>
        <p:spPr>
          <a:xfrm rot="21152575">
            <a:off x="4265752" y="1867694"/>
            <a:ext cx="1673570" cy="1167172"/>
          </a:xfrm>
          <a:prstGeom prst="teardrop">
            <a:avLst>
              <a:gd name="adj" fmla="val 66055"/>
            </a:avLst>
          </a:prstGeom>
          <a:solidFill>
            <a:srgbClr val="CC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Lágrima 1">
            <a:extLst>
              <a:ext uri="{FF2B5EF4-FFF2-40B4-BE49-F238E27FC236}">
                <a16:creationId xmlns:a16="http://schemas.microsoft.com/office/drawing/2014/main" id="{508F441B-71E9-4927-AB0E-72CD83658997}"/>
              </a:ext>
            </a:extLst>
          </p:cNvPr>
          <p:cNvSpPr/>
          <p:nvPr/>
        </p:nvSpPr>
        <p:spPr>
          <a:xfrm rot="21152575">
            <a:off x="1314293" y="2404923"/>
            <a:ext cx="3080049" cy="2008410"/>
          </a:xfrm>
          <a:prstGeom prst="teardrop">
            <a:avLst>
              <a:gd name="adj" fmla="val 66055"/>
            </a:avLst>
          </a:prstGeom>
          <a:solidFill>
            <a:srgbClr val="F8A6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7" name="Google Shape;207;p29"/>
          <p:cNvSpPr/>
          <p:nvPr/>
        </p:nvSpPr>
        <p:spPr>
          <a:xfrm>
            <a:off x="-1" y="-192306"/>
            <a:ext cx="9144000" cy="1108226"/>
          </a:xfrm>
          <a:prstGeom prst="rect">
            <a:avLst/>
          </a:prstGeom>
          <a:solidFill>
            <a:srgbClr val="DA3B2A"/>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211" name="Google Shape;211;p29"/>
          <p:cNvSpPr txBox="1"/>
          <p:nvPr/>
        </p:nvSpPr>
        <p:spPr>
          <a:xfrm>
            <a:off x="253045" y="65624"/>
            <a:ext cx="4783248" cy="74632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0000"/>
              </a:buClr>
              <a:buSzPts val="2400"/>
              <a:buFont typeface="Arial"/>
              <a:buNone/>
            </a:pPr>
            <a:r>
              <a:rPr lang="pt-PT" sz="2400" b="1" i="0" u="none" strike="noStrike" cap="none" dirty="0">
                <a:solidFill>
                  <a:schemeClr val="bg1"/>
                </a:solidFill>
                <a:latin typeface="Arial"/>
                <a:ea typeface="Arial"/>
                <a:cs typeface="Arial"/>
                <a:sym typeface="Arial"/>
              </a:rPr>
              <a:t>Interinstitucional </a:t>
            </a:r>
            <a:r>
              <a:rPr lang="pt-PT" sz="2400" b="1" i="0" u="none" strike="noStrike" cap="none" dirty="0" err="1">
                <a:solidFill>
                  <a:schemeClr val="bg1"/>
                </a:solidFill>
                <a:latin typeface="Arial"/>
                <a:ea typeface="Arial"/>
                <a:cs typeface="Arial"/>
                <a:sym typeface="Arial"/>
              </a:rPr>
              <a:t>coordination</a:t>
            </a:r>
            <a:endParaRPr lang="pt-PT" sz="2400" b="1" i="0" u="none" strike="noStrike" cap="none" dirty="0">
              <a:solidFill>
                <a:schemeClr val="bg1"/>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2400"/>
              <a:buFont typeface="Arial"/>
              <a:buNone/>
            </a:pPr>
            <a:r>
              <a:rPr lang="pt-PT" sz="2000" i="1" u="none" strike="noStrike" cap="none" dirty="0" err="1">
                <a:solidFill>
                  <a:srgbClr val="FAC36A"/>
                </a:solidFill>
                <a:latin typeface="Arial"/>
                <a:ea typeface="Arial"/>
                <a:cs typeface="Arial"/>
                <a:sym typeface="Arial"/>
              </a:rPr>
              <a:t>Coordinación</a:t>
            </a:r>
            <a:r>
              <a:rPr lang="pt-PT" sz="2000" i="1" u="none" strike="noStrike" cap="none" dirty="0">
                <a:solidFill>
                  <a:srgbClr val="FAC36A"/>
                </a:solidFill>
                <a:latin typeface="Arial"/>
                <a:ea typeface="Arial"/>
                <a:cs typeface="Arial"/>
                <a:sym typeface="Arial"/>
              </a:rPr>
              <a:t> interinstitucional</a:t>
            </a:r>
            <a:endParaRPr lang="pt-PT" sz="4000" b="1" i="0" u="none" strike="noStrike" cap="none" dirty="0">
              <a:solidFill>
                <a:schemeClr val="bg1"/>
              </a:solidFill>
              <a:latin typeface="Arial"/>
              <a:ea typeface="Arial"/>
              <a:cs typeface="Arial"/>
              <a:sym typeface="Arial"/>
            </a:endParaRPr>
          </a:p>
        </p:txBody>
      </p:sp>
      <p:pic>
        <p:nvPicPr>
          <p:cNvPr id="214" name="Google Shape;214;p29"/>
          <p:cNvPicPr preferRelativeResize="0"/>
          <p:nvPr/>
        </p:nvPicPr>
        <p:blipFill rotWithShape="1">
          <a:blip r:embed="rId3">
            <a:alphaModFix/>
          </a:blip>
          <a:srcRect t="14288" r="20236"/>
          <a:stretch/>
        </p:blipFill>
        <p:spPr>
          <a:xfrm>
            <a:off x="6681917" y="-189306"/>
            <a:ext cx="2462082" cy="2391163"/>
          </a:xfrm>
          <a:prstGeom prst="rect">
            <a:avLst/>
          </a:prstGeom>
          <a:noFill/>
          <a:ln>
            <a:noFill/>
          </a:ln>
        </p:spPr>
      </p:pic>
      <p:sp>
        <p:nvSpPr>
          <p:cNvPr id="215" name="Google Shape;215;p29"/>
          <p:cNvSpPr txBox="1"/>
          <p:nvPr/>
        </p:nvSpPr>
        <p:spPr>
          <a:xfrm>
            <a:off x="3659612" y="4494229"/>
            <a:ext cx="3054000" cy="234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s" sz="800">
                <a:solidFill>
                  <a:srgbClr val="595959"/>
                </a:solidFill>
              </a:rPr>
              <a:t>COPOLAD III es un consorcio formado por: </a:t>
            </a:r>
            <a:endParaRPr sz="800">
              <a:solidFill>
                <a:srgbClr val="595959"/>
              </a:solidFill>
            </a:endParaRPr>
          </a:p>
        </p:txBody>
      </p:sp>
      <p:sp>
        <p:nvSpPr>
          <p:cNvPr id="216" name="Google Shape;216;p29"/>
          <p:cNvSpPr txBox="1"/>
          <p:nvPr/>
        </p:nvSpPr>
        <p:spPr>
          <a:xfrm>
            <a:off x="5950062" y="4494229"/>
            <a:ext cx="3054000" cy="234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s" sz="800">
                <a:solidFill>
                  <a:srgbClr val="595959"/>
                </a:solidFill>
              </a:rPr>
              <a:t>Socios colaboradores:</a:t>
            </a:r>
            <a:endParaRPr sz="800">
              <a:solidFill>
                <a:srgbClr val="595959"/>
              </a:solidFill>
            </a:endParaRPr>
          </a:p>
        </p:txBody>
      </p:sp>
      <p:pic>
        <p:nvPicPr>
          <p:cNvPr id="217" name="Google Shape;217;p29"/>
          <p:cNvPicPr preferRelativeResize="0"/>
          <p:nvPr/>
        </p:nvPicPr>
        <p:blipFill rotWithShape="1">
          <a:blip r:embed="rId4">
            <a:alphaModFix/>
          </a:blip>
          <a:srcRect/>
          <a:stretch/>
        </p:blipFill>
        <p:spPr>
          <a:xfrm>
            <a:off x="276225" y="4741550"/>
            <a:ext cx="1359197" cy="284107"/>
          </a:xfrm>
          <a:prstGeom prst="rect">
            <a:avLst/>
          </a:prstGeom>
          <a:noFill/>
          <a:ln>
            <a:noFill/>
          </a:ln>
        </p:spPr>
      </p:pic>
      <p:pic>
        <p:nvPicPr>
          <p:cNvPr id="218" name="Google Shape;218;p29"/>
          <p:cNvPicPr preferRelativeResize="0"/>
          <p:nvPr/>
        </p:nvPicPr>
        <p:blipFill rotWithShape="1">
          <a:blip r:embed="rId5">
            <a:alphaModFix/>
          </a:blip>
          <a:srcRect/>
          <a:stretch/>
        </p:blipFill>
        <p:spPr>
          <a:xfrm>
            <a:off x="3562215" y="4615270"/>
            <a:ext cx="1359198" cy="564343"/>
          </a:xfrm>
          <a:prstGeom prst="rect">
            <a:avLst/>
          </a:prstGeom>
          <a:noFill/>
          <a:ln>
            <a:noFill/>
          </a:ln>
        </p:spPr>
      </p:pic>
      <p:pic>
        <p:nvPicPr>
          <p:cNvPr id="219" name="Google Shape;219;p29"/>
          <p:cNvPicPr preferRelativeResize="0"/>
          <p:nvPr/>
        </p:nvPicPr>
        <p:blipFill rotWithShape="1">
          <a:blip r:embed="rId6">
            <a:alphaModFix/>
          </a:blip>
          <a:srcRect/>
          <a:stretch/>
        </p:blipFill>
        <p:spPr>
          <a:xfrm>
            <a:off x="1830499" y="4539550"/>
            <a:ext cx="999586" cy="715799"/>
          </a:xfrm>
          <a:prstGeom prst="rect">
            <a:avLst/>
          </a:prstGeom>
          <a:noFill/>
          <a:ln>
            <a:noFill/>
          </a:ln>
        </p:spPr>
      </p:pic>
      <p:pic>
        <p:nvPicPr>
          <p:cNvPr id="220" name="Google Shape;220;p29"/>
          <p:cNvPicPr preferRelativeResize="0"/>
          <p:nvPr/>
        </p:nvPicPr>
        <p:blipFill rotWithShape="1">
          <a:blip r:embed="rId7">
            <a:alphaModFix/>
          </a:blip>
          <a:srcRect/>
          <a:stretch/>
        </p:blipFill>
        <p:spPr>
          <a:xfrm>
            <a:off x="7774222" y="4580808"/>
            <a:ext cx="1048440" cy="586925"/>
          </a:xfrm>
          <a:prstGeom prst="rect">
            <a:avLst/>
          </a:prstGeom>
          <a:noFill/>
          <a:ln>
            <a:noFill/>
          </a:ln>
        </p:spPr>
      </p:pic>
      <p:pic>
        <p:nvPicPr>
          <p:cNvPr id="221" name="Google Shape;221;p29"/>
          <p:cNvPicPr preferRelativeResize="0"/>
          <p:nvPr/>
        </p:nvPicPr>
        <p:blipFill rotWithShape="1">
          <a:blip r:embed="rId8">
            <a:alphaModFix/>
          </a:blip>
          <a:srcRect/>
          <a:stretch/>
        </p:blipFill>
        <p:spPr>
          <a:xfrm>
            <a:off x="5116491" y="4716201"/>
            <a:ext cx="601084" cy="314060"/>
          </a:xfrm>
          <a:prstGeom prst="rect">
            <a:avLst/>
          </a:prstGeom>
          <a:noFill/>
          <a:ln>
            <a:noFill/>
          </a:ln>
        </p:spPr>
      </p:pic>
      <p:pic>
        <p:nvPicPr>
          <p:cNvPr id="222" name="Google Shape;222;p29" descr="Imagen que contiene firmar, viendo, frente, gente&#10;&#10;El contenido generado por IA puede ser incorrecto."/>
          <p:cNvPicPr preferRelativeResize="0"/>
          <p:nvPr/>
        </p:nvPicPr>
        <p:blipFill rotWithShape="1">
          <a:blip r:embed="rId9">
            <a:alphaModFix/>
          </a:blip>
          <a:srcRect/>
          <a:stretch/>
        </p:blipFill>
        <p:spPr>
          <a:xfrm>
            <a:off x="5912653" y="4618088"/>
            <a:ext cx="1666492" cy="531024"/>
          </a:xfrm>
          <a:prstGeom prst="rect">
            <a:avLst/>
          </a:prstGeom>
          <a:noFill/>
          <a:ln>
            <a:noFill/>
          </a:ln>
        </p:spPr>
      </p:pic>
      <p:sp>
        <p:nvSpPr>
          <p:cNvPr id="209" name="Google Shape;209;p29"/>
          <p:cNvSpPr txBox="1"/>
          <p:nvPr/>
        </p:nvSpPr>
        <p:spPr>
          <a:xfrm>
            <a:off x="253045" y="920190"/>
            <a:ext cx="8613332" cy="869438"/>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FF0000"/>
              </a:buClr>
              <a:buSzPts val="1200"/>
              <a:buFont typeface="Arial"/>
              <a:buNone/>
            </a:pPr>
            <a:r>
              <a:rPr lang="en-US" b="1" dirty="0"/>
              <a:t>Incarcerated individuals should have access to the National Health Service under conditions that are identical, of the same quality, and with continuity, as those ensured for all citizens.</a:t>
            </a:r>
          </a:p>
          <a:p>
            <a:pPr marL="0" marR="0" lvl="0" indent="0" algn="ctr" rtl="0">
              <a:lnSpc>
                <a:spcPct val="100000"/>
              </a:lnSpc>
              <a:spcBef>
                <a:spcPts val="0"/>
              </a:spcBef>
              <a:spcAft>
                <a:spcPts val="0"/>
              </a:spcAft>
              <a:buClr>
                <a:srgbClr val="FF0000"/>
              </a:buClr>
              <a:buSzPts val="1200"/>
              <a:buFont typeface="Arial"/>
              <a:buNone/>
            </a:pPr>
            <a:r>
              <a:rPr lang="en-US" sz="1200" i="1" dirty="0">
                <a:solidFill>
                  <a:srgbClr val="CC0000"/>
                </a:solidFill>
              </a:rPr>
              <a:t>Las personas </a:t>
            </a:r>
            <a:r>
              <a:rPr lang="en-US" sz="1200" i="1" dirty="0" err="1">
                <a:solidFill>
                  <a:srgbClr val="CC0000"/>
                </a:solidFill>
              </a:rPr>
              <a:t>encarceladas</a:t>
            </a:r>
            <a:r>
              <a:rPr lang="en-US" sz="1200" i="1" dirty="0">
                <a:solidFill>
                  <a:srgbClr val="CC0000"/>
                </a:solidFill>
              </a:rPr>
              <a:t> </a:t>
            </a:r>
            <a:r>
              <a:rPr lang="en-US" sz="1200" i="1" dirty="0" err="1">
                <a:solidFill>
                  <a:srgbClr val="CC0000"/>
                </a:solidFill>
              </a:rPr>
              <a:t>deben</a:t>
            </a:r>
            <a:r>
              <a:rPr lang="en-US" sz="1200" i="1" dirty="0">
                <a:solidFill>
                  <a:srgbClr val="CC0000"/>
                </a:solidFill>
              </a:rPr>
              <a:t> </a:t>
            </a:r>
            <a:r>
              <a:rPr lang="en-US" sz="1200" i="1" dirty="0" err="1">
                <a:solidFill>
                  <a:srgbClr val="CC0000"/>
                </a:solidFill>
              </a:rPr>
              <a:t>tener</a:t>
            </a:r>
            <a:r>
              <a:rPr lang="en-US" sz="1200" i="1" dirty="0">
                <a:solidFill>
                  <a:srgbClr val="CC0000"/>
                </a:solidFill>
              </a:rPr>
              <a:t> </a:t>
            </a:r>
            <a:r>
              <a:rPr lang="en-US" sz="1200" i="1" dirty="0" err="1">
                <a:solidFill>
                  <a:srgbClr val="CC0000"/>
                </a:solidFill>
              </a:rPr>
              <a:t>acceso</a:t>
            </a:r>
            <a:r>
              <a:rPr lang="en-US" sz="1200" i="1" dirty="0">
                <a:solidFill>
                  <a:srgbClr val="CC0000"/>
                </a:solidFill>
              </a:rPr>
              <a:t> al </a:t>
            </a:r>
            <a:r>
              <a:rPr lang="en-US" sz="1200" i="1" dirty="0" err="1">
                <a:solidFill>
                  <a:srgbClr val="CC0000"/>
                </a:solidFill>
              </a:rPr>
              <a:t>Servicio</a:t>
            </a:r>
            <a:r>
              <a:rPr lang="en-US" sz="1200" i="1" dirty="0">
                <a:solidFill>
                  <a:srgbClr val="CC0000"/>
                </a:solidFill>
              </a:rPr>
              <a:t> Nacional de </a:t>
            </a:r>
            <a:r>
              <a:rPr lang="en-US" sz="1200" i="1" dirty="0" err="1">
                <a:solidFill>
                  <a:srgbClr val="CC0000"/>
                </a:solidFill>
              </a:rPr>
              <a:t>Salud</a:t>
            </a:r>
            <a:r>
              <a:rPr lang="en-US" sz="1200" i="1" dirty="0">
                <a:solidFill>
                  <a:srgbClr val="CC0000"/>
                </a:solidFill>
              </a:rPr>
              <a:t> </a:t>
            </a:r>
            <a:r>
              <a:rPr lang="en-US" sz="1200" i="1" dirty="0" err="1">
                <a:solidFill>
                  <a:srgbClr val="CC0000"/>
                </a:solidFill>
              </a:rPr>
              <a:t>en</a:t>
            </a:r>
            <a:r>
              <a:rPr lang="en-US" sz="1200" i="1" dirty="0">
                <a:solidFill>
                  <a:srgbClr val="CC0000"/>
                </a:solidFill>
              </a:rPr>
              <a:t> </a:t>
            </a:r>
            <a:r>
              <a:rPr lang="en-US" sz="1200" i="1" dirty="0" err="1">
                <a:solidFill>
                  <a:srgbClr val="CC0000"/>
                </a:solidFill>
              </a:rPr>
              <a:t>condiciones</a:t>
            </a:r>
            <a:r>
              <a:rPr lang="en-US" sz="1200" i="1" dirty="0">
                <a:solidFill>
                  <a:srgbClr val="CC0000"/>
                </a:solidFill>
              </a:rPr>
              <a:t> </a:t>
            </a:r>
            <a:r>
              <a:rPr lang="en-US" sz="1200" i="1" dirty="0" err="1">
                <a:solidFill>
                  <a:srgbClr val="CC0000"/>
                </a:solidFill>
              </a:rPr>
              <a:t>idénticas</a:t>
            </a:r>
            <a:r>
              <a:rPr lang="en-US" sz="1200" i="1" dirty="0">
                <a:solidFill>
                  <a:srgbClr val="CC0000"/>
                </a:solidFill>
              </a:rPr>
              <a:t>, de la </a:t>
            </a:r>
            <a:r>
              <a:rPr lang="en-US" sz="1200" i="1" dirty="0" err="1">
                <a:solidFill>
                  <a:srgbClr val="CC0000"/>
                </a:solidFill>
              </a:rPr>
              <a:t>misma</a:t>
            </a:r>
            <a:r>
              <a:rPr lang="en-US" sz="1200" i="1" dirty="0">
                <a:solidFill>
                  <a:srgbClr val="CC0000"/>
                </a:solidFill>
              </a:rPr>
              <a:t> </a:t>
            </a:r>
            <a:r>
              <a:rPr lang="en-US" sz="1200" i="1" dirty="0" err="1">
                <a:solidFill>
                  <a:srgbClr val="CC0000"/>
                </a:solidFill>
              </a:rPr>
              <a:t>calidad</a:t>
            </a:r>
            <a:r>
              <a:rPr lang="en-US" sz="1200" i="1" dirty="0">
                <a:solidFill>
                  <a:srgbClr val="CC0000"/>
                </a:solidFill>
              </a:rPr>
              <a:t> y con </a:t>
            </a:r>
            <a:r>
              <a:rPr lang="en-US" sz="1200" i="1" dirty="0" err="1">
                <a:solidFill>
                  <a:srgbClr val="CC0000"/>
                </a:solidFill>
              </a:rPr>
              <a:t>continuidad</a:t>
            </a:r>
            <a:r>
              <a:rPr lang="en-US" sz="1200" i="1" dirty="0">
                <a:solidFill>
                  <a:srgbClr val="CC0000"/>
                </a:solidFill>
              </a:rPr>
              <a:t>, a las que se </a:t>
            </a:r>
            <a:r>
              <a:rPr lang="en-US" sz="1200" i="1" dirty="0" err="1">
                <a:solidFill>
                  <a:srgbClr val="CC0000"/>
                </a:solidFill>
              </a:rPr>
              <a:t>aseguran</a:t>
            </a:r>
            <a:r>
              <a:rPr lang="en-US" sz="1200" i="1" dirty="0">
                <a:solidFill>
                  <a:srgbClr val="CC0000"/>
                </a:solidFill>
              </a:rPr>
              <a:t> a </a:t>
            </a:r>
            <a:r>
              <a:rPr lang="en-US" sz="1200" i="1" dirty="0" err="1">
                <a:solidFill>
                  <a:srgbClr val="CC0000"/>
                </a:solidFill>
              </a:rPr>
              <a:t>todos</a:t>
            </a:r>
            <a:r>
              <a:rPr lang="en-US" sz="1200" i="1" dirty="0">
                <a:solidFill>
                  <a:srgbClr val="CC0000"/>
                </a:solidFill>
              </a:rPr>
              <a:t> </a:t>
            </a:r>
            <a:r>
              <a:rPr lang="en-US" sz="1200" i="1" dirty="0" err="1">
                <a:solidFill>
                  <a:srgbClr val="CC0000"/>
                </a:solidFill>
              </a:rPr>
              <a:t>los</a:t>
            </a:r>
            <a:r>
              <a:rPr lang="en-US" sz="1200" i="1" dirty="0">
                <a:solidFill>
                  <a:srgbClr val="CC0000"/>
                </a:solidFill>
              </a:rPr>
              <a:t> </a:t>
            </a:r>
            <a:r>
              <a:rPr lang="en-US" sz="1200" i="1" dirty="0" err="1">
                <a:solidFill>
                  <a:srgbClr val="CC0000"/>
                </a:solidFill>
              </a:rPr>
              <a:t>ciudadanos</a:t>
            </a:r>
            <a:r>
              <a:rPr lang="en-US" sz="1200" i="1" dirty="0">
                <a:solidFill>
                  <a:srgbClr val="CC0000"/>
                </a:solidFill>
              </a:rPr>
              <a:t>.</a:t>
            </a:r>
          </a:p>
        </p:txBody>
      </p:sp>
      <p:sp>
        <p:nvSpPr>
          <p:cNvPr id="20" name="CaixaDeTexto 19">
            <a:extLst>
              <a:ext uri="{FF2B5EF4-FFF2-40B4-BE49-F238E27FC236}">
                <a16:creationId xmlns:a16="http://schemas.microsoft.com/office/drawing/2014/main" id="{35C036F5-9B80-5BC9-FFF4-31A45C461648}"/>
              </a:ext>
            </a:extLst>
          </p:cNvPr>
          <p:cNvSpPr txBox="1"/>
          <p:nvPr/>
        </p:nvSpPr>
        <p:spPr>
          <a:xfrm>
            <a:off x="650511" y="3580996"/>
            <a:ext cx="4359147" cy="523220"/>
          </a:xfrm>
          <a:prstGeom prst="rect">
            <a:avLst/>
          </a:prstGeom>
          <a:noFill/>
        </p:spPr>
        <p:txBody>
          <a:bodyPr wrap="square">
            <a:spAutoFit/>
          </a:bodyPr>
          <a:lstStyle/>
          <a:p>
            <a:pPr marR="0" lvl="0" algn="ctr" rtl="0">
              <a:lnSpc>
                <a:spcPct val="100000"/>
              </a:lnSpc>
              <a:spcBef>
                <a:spcPts val="0"/>
              </a:spcBef>
              <a:spcAft>
                <a:spcPts val="0"/>
              </a:spcAft>
              <a:buClrTx/>
              <a:buSzPts val="1200"/>
            </a:pPr>
            <a:r>
              <a:rPr lang="en-US" i="1" dirty="0" err="1">
                <a:solidFill>
                  <a:srgbClr val="C00000"/>
                </a:solidFill>
              </a:rPr>
              <a:t>Dirección</a:t>
            </a:r>
            <a:r>
              <a:rPr lang="en-US" i="1" dirty="0">
                <a:solidFill>
                  <a:srgbClr val="C00000"/>
                </a:solidFill>
              </a:rPr>
              <a:t> General de </a:t>
            </a:r>
            <a:r>
              <a:rPr lang="en-US" i="1" dirty="0" err="1">
                <a:solidFill>
                  <a:srgbClr val="C00000"/>
                </a:solidFill>
              </a:rPr>
              <a:t>Reinserción</a:t>
            </a:r>
            <a:r>
              <a:rPr lang="en-US" i="1" dirty="0">
                <a:solidFill>
                  <a:srgbClr val="C00000"/>
                </a:solidFill>
              </a:rPr>
              <a:t> </a:t>
            </a:r>
          </a:p>
          <a:p>
            <a:pPr marR="0" lvl="0" algn="ctr" rtl="0">
              <a:lnSpc>
                <a:spcPct val="100000"/>
              </a:lnSpc>
              <a:spcBef>
                <a:spcPts val="0"/>
              </a:spcBef>
              <a:spcAft>
                <a:spcPts val="0"/>
              </a:spcAft>
              <a:buClrTx/>
              <a:buSzPts val="1200"/>
            </a:pPr>
            <a:r>
              <a:rPr lang="en-US" i="1" dirty="0">
                <a:solidFill>
                  <a:srgbClr val="C00000"/>
                </a:solidFill>
              </a:rPr>
              <a:t>y </a:t>
            </a:r>
            <a:r>
              <a:rPr lang="en-US" i="1" dirty="0" err="1">
                <a:solidFill>
                  <a:srgbClr val="C00000"/>
                </a:solidFill>
              </a:rPr>
              <a:t>Servicios</a:t>
            </a:r>
            <a:r>
              <a:rPr lang="en-US" i="1" dirty="0">
                <a:solidFill>
                  <a:srgbClr val="C00000"/>
                </a:solidFill>
              </a:rPr>
              <a:t> </a:t>
            </a:r>
            <a:r>
              <a:rPr lang="en-US" i="1" dirty="0" err="1">
                <a:solidFill>
                  <a:srgbClr val="C00000"/>
                </a:solidFill>
              </a:rPr>
              <a:t>Penitenciarios</a:t>
            </a:r>
            <a:endParaRPr lang="en-US" i="1" dirty="0">
              <a:solidFill>
                <a:srgbClr val="C00000"/>
              </a:solidFill>
            </a:endParaRPr>
          </a:p>
        </p:txBody>
      </p:sp>
      <p:sp>
        <p:nvSpPr>
          <p:cNvPr id="25" name="Lágrima 24">
            <a:extLst>
              <a:ext uri="{FF2B5EF4-FFF2-40B4-BE49-F238E27FC236}">
                <a16:creationId xmlns:a16="http://schemas.microsoft.com/office/drawing/2014/main" id="{4CB2C64B-A67D-81A7-9DA4-ECD49482AF8F}"/>
              </a:ext>
            </a:extLst>
          </p:cNvPr>
          <p:cNvSpPr/>
          <p:nvPr/>
        </p:nvSpPr>
        <p:spPr>
          <a:xfrm rot="21152575">
            <a:off x="159947" y="1809665"/>
            <a:ext cx="1673570" cy="1167172"/>
          </a:xfrm>
          <a:prstGeom prst="teardrop">
            <a:avLst>
              <a:gd name="adj" fmla="val 66055"/>
            </a:avLst>
          </a:prstGeom>
          <a:solidFill>
            <a:srgbClr val="CC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Google Shape;209;p29">
            <a:extLst>
              <a:ext uri="{FF2B5EF4-FFF2-40B4-BE49-F238E27FC236}">
                <a16:creationId xmlns:a16="http://schemas.microsoft.com/office/drawing/2014/main" id="{D71FF19F-1DB5-B9BA-C8E9-194BFE2590C8}"/>
              </a:ext>
            </a:extLst>
          </p:cNvPr>
          <p:cNvSpPr txBox="1"/>
          <p:nvPr/>
        </p:nvSpPr>
        <p:spPr>
          <a:xfrm>
            <a:off x="1250291" y="2924116"/>
            <a:ext cx="3286693" cy="500107"/>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FF0000"/>
              </a:buClr>
              <a:buSzPts val="1200"/>
              <a:buFont typeface="Arial"/>
              <a:buNone/>
            </a:pPr>
            <a:r>
              <a:rPr lang="en-US" b="1" dirty="0"/>
              <a:t>Directorate-General for </a:t>
            </a:r>
          </a:p>
          <a:p>
            <a:pPr marL="0" marR="0" lvl="0" indent="0" algn="ctr" rtl="0">
              <a:lnSpc>
                <a:spcPct val="100000"/>
              </a:lnSpc>
              <a:spcBef>
                <a:spcPts val="0"/>
              </a:spcBef>
              <a:spcAft>
                <a:spcPts val="0"/>
              </a:spcAft>
              <a:buClr>
                <a:srgbClr val="FF0000"/>
              </a:buClr>
              <a:buSzPts val="1200"/>
              <a:buFont typeface="Arial"/>
              <a:buNone/>
            </a:pPr>
            <a:r>
              <a:rPr lang="en-US" b="1" dirty="0"/>
              <a:t>Reintegration and Prison Services</a:t>
            </a:r>
          </a:p>
        </p:txBody>
      </p:sp>
      <p:sp>
        <p:nvSpPr>
          <p:cNvPr id="26" name="CaixaDeTexto 25">
            <a:extLst>
              <a:ext uri="{FF2B5EF4-FFF2-40B4-BE49-F238E27FC236}">
                <a16:creationId xmlns:a16="http://schemas.microsoft.com/office/drawing/2014/main" id="{10D797A4-EE8F-6B69-5F8B-043F7E882FE6}"/>
              </a:ext>
            </a:extLst>
          </p:cNvPr>
          <p:cNvSpPr txBox="1"/>
          <p:nvPr/>
        </p:nvSpPr>
        <p:spPr>
          <a:xfrm>
            <a:off x="285848" y="1922605"/>
            <a:ext cx="1393611" cy="523220"/>
          </a:xfrm>
          <a:prstGeom prst="rect">
            <a:avLst/>
          </a:prstGeom>
          <a:noFill/>
        </p:spPr>
        <p:txBody>
          <a:bodyPr wrap="square" rtlCol="0">
            <a:spAutoFit/>
          </a:bodyPr>
          <a:lstStyle/>
          <a:p>
            <a:pPr algn="ctr"/>
            <a:r>
              <a:rPr lang="pt-PT" b="1" dirty="0" err="1">
                <a:solidFill>
                  <a:schemeClr val="bg1"/>
                </a:solidFill>
              </a:rPr>
              <a:t>Ministry</a:t>
            </a:r>
            <a:r>
              <a:rPr lang="pt-PT" b="1" dirty="0">
                <a:solidFill>
                  <a:schemeClr val="bg1"/>
                </a:solidFill>
              </a:rPr>
              <a:t> </a:t>
            </a:r>
            <a:r>
              <a:rPr lang="pt-PT" b="1" dirty="0" err="1">
                <a:solidFill>
                  <a:schemeClr val="bg1"/>
                </a:solidFill>
              </a:rPr>
              <a:t>of</a:t>
            </a:r>
            <a:r>
              <a:rPr lang="pt-PT" b="1" dirty="0">
                <a:solidFill>
                  <a:schemeClr val="bg1"/>
                </a:solidFill>
              </a:rPr>
              <a:t> Justice </a:t>
            </a:r>
          </a:p>
        </p:txBody>
      </p:sp>
      <p:sp>
        <p:nvSpPr>
          <p:cNvPr id="28" name="CaixaDeTexto 27">
            <a:extLst>
              <a:ext uri="{FF2B5EF4-FFF2-40B4-BE49-F238E27FC236}">
                <a16:creationId xmlns:a16="http://schemas.microsoft.com/office/drawing/2014/main" id="{BAA9E9C4-B0A8-C211-1D97-3BFFA7492871}"/>
              </a:ext>
            </a:extLst>
          </p:cNvPr>
          <p:cNvSpPr txBox="1"/>
          <p:nvPr/>
        </p:nvSpPr>
        <p:spPr>
          <a:xfrm>
            <a:off x="4405731" y="1980913"/>
            <a:ext cx="1393611" cy="523220"/>
          </a:xfrm>
          <a:prstGeom prst="rect">
            <a:avLst/>
          </a:prstGeom>
          <a:noFill/>
        </p:spPr>
        <p:txBody>
          <a:bodyPr wrap="square" rtlCol="0">
            <a:spAutoFit/>
          </a:bodyPr>
          <a:lstStyle/>
          <a:p>
            <a:pPr algn="ctr"/>
            <a:r>
              <a:rPr lang="pt-PT" b="1" dirty="0" err="1">
                <a:solidFill>
                  <a:schemeClr val="bg1"/>
                </a:solidFill>
              </a:rPr>
              <a:t>Ministry</a:t>
            </a:r>
            <a:r>
              <a:rPr lang="pt-PT" b="1" dirty="0">
                <a:solidFill>
                  <a:schemeClr val="bg1"/>
                </a:solidFill>
              </a:rPr>
              <a:t> </a:t>
            </a:r>
            <a:r>
              <a:rPr lang="pt-PT" b="1" dirty="0" err="1">
                <a:solidFill>
                  <a:schemeClr val="bg1"/>
                </a:solidFill>
              </a:rPr>
              <a:t>of</a:t>
            </a:r>
            <a:r>
              <a:rPr lang="pt-PT" b="1" dirty="0">
                <a:solidFill>
                  <a:schemeClr val="bg1"/>
                </a:solidFill>
              </a:rPr>
              <a:t> </a:t>
            </a:r>
            <a:r>
              <a:rPr lang="pt-PT" b="1" dirty="0" err="1">
                <a:solidFill>
                  <a:schemeClr val="bg1"/>
                </a:solidFill>
              </a:rPr>
              <a:t>Health</a:t>
            </a:r>
            <a:r>
              <a:rPr lang="pt-PT" b="1" dirty="0">
                <a:solidFill>
                  <a:schemeClr val="bg1"/>
                </a:solidFill>
              </a:rPr>
              <a:t> </a:t>
            </a:r>
          </a:p>
        </p:txBody>
      </p:sp>
      <p:sp>
        <p:nvSpPr>
          <p:cNvPr id="29" name="CaixaDeTexto 28">
            <a:extLst>
              <a:ext uri="{FF2B5EF4-FFF2-40B4-BE49-F238E27FC236}">
                <a16:creationId xmlns:a16="http://schemas.microsoft.com/office/drawing/2014/main" id="{80B03F7C-0717-9A3B-634F-977A505D1E8D}"/>
              </a:ext>
            </a:extLst>
          </p:cNvPr>
          <p:cNvSpPr txBox="1"/>
          <p:nvPr/>
        </p:nvSpPr>
        <p:spPr>
          <a:xfrm>
            <a:off x="233612" y="2400896"/>
            <a:ext cx="1480947" cy="523220"/>
          </a:xfrm>
          <a:prstGeom prst="rect">
            <a:avLst/>
          </a:prstGeom>
          <a:noFill/>
        </p:spPr>
        <p:txBody>
          <a:bodyPr wrap="square" rtlCol="0">
            <a:spAutoFit/>
          </a:bodyPr>
          <a:lstStyle/>
          <a:p>
            <a:pPr algn="ctr"/>
            <a:r>
              <a:rPr lang="pt-PT" dirty="0" err="1">
                <a:solidFill>
                  <a:srgbClr val="FAC36A"/>
                </a:solidFill>
              </a:rPr>
              <a:t>Ministerio</a:t>
            </a:r>
            <a:r>
              <a:rPr lang="pt-PT" dirty="0">
                <a:solidFill>
                  <a:srgbClr val="FAC36A"/>
                </a:solidFill>
              </a:rPr>
              <a:t> de </a:t>
            </a:r>
            <a:r>
              <a:rPr lang="pt-PT" dirty="0" err="1">
                <a:solidFill>
                  <a:srgbClr val="FAC36A"/>
                </a:solidFill>
              </a:rPr>
              <a:t>Justicia</a:t>
            </a:r>
            <a:endParaRPr lang="pt-PT" dirty="0">
              <a:solidFill>
                <a:srgbClr val="FAC36A"/>
              </a:solidFill>
            </a:endParaRPr>
          </a:p>
        </p:txBody>
      </p:sp>
      <p:sp>
        <p:nvSpPr>
          <p:cNvPr id="30" name="CaixaDeTexto 29">
            <a:extLst>
              <a:ext uri="{FF2B5EF4-FFF2-40B4-BE49-F238E27FC236}">
                <a16:creationId xmlns:a16="http://schemas.microsoft.com/office/drawing/2014/main" id="{0E57EFC7-86A7-2EF9-4FE7-2F777F78C116}"/>
              </a:ext>
            </a:extLst>
          </p:cNvPr>
          <p:cNvSpPr txBox="1"/>
          <p:nvPr/>
        </p:nvSpPr>
        <p:spPr>
          <a:xfrm>
            <a:off x="4405731" y="2420442"/>
            <a:ext cx="1480947" cy="523220"/>
          </a:xfrm>
          <a:prstGeom prst="rect">
            <a:avLst/>
          </a:prstGeom>
          <a:noFill/>
        </p:spPr>
        <p:txBody>
          <a:bodyPr wrap="square" rtlCol="0">
            <a:spAutoFit/>
          </a:bodyPr>
          <a:lstStyle/>
          <a:p>
            <a:pPr algn="ctr"/>
            <a:r>
              <a:rPr lang="pt-PT" dirty="0" err="1">
                <a:solidFill>
                  <a:srgbClr val="FAC36A"/>
                </a:solidFill>
              </a:rPr>
              <a:t>Ministerio</a:t>
            </a:r>
            <a:r>
              <a:rPr lang="pt-PT" dirty="0">
                <a:solidFill>
                  <a:srgbClr val="FAC36A"/>
                </a:solidFill>
              </a:rPr>
              <a:t> de </a:t>
            </a:r>
          </a:p>
          <a:p>
            <a:pPr algn="ctr"/>
            <a:r>
              <a:rPr lang="pt-PT" dirty="0" err="1">
                <a:solidFill>
                  <a:srgbClr val="FAC36A"/>
                </a:solidFill>
              </a:rPr>
              <a:t>Salud</a:t>
            </a:r>
            <a:endParaRPr lang="pt-PT" dirty="0">
              <a:solidFill>
                <a:srgbClr val="FAC36A"/>
              </a:solidFill>
            </a:endParaRPr>
          </a:p>
        </p:txBody>
      </p:sp>
      <p:sp>
        <p:nvSpPr>
          <p:cNvPr id="4" name="Lágrima 3">
            <a:extLst>
              <a:ext uri="{FF2B5EF4-FFF2-40B4-BE49-F238E27FC236}">
                <a16:creationId xmlns:a16="http://schemas.microsoft.com/office/drawing/2014/main" id="{9EC1D1D8-75DA-79B7-3F21-231013FE7E52}"/>
              </a:ext>
            </a:extLst>
          </p:cNvPr>
          <p:cNvSpPr/>
          <p:nvPr/>
        </p:nvSpPr>
        <p:spPr>
          <a:xfrm rot="21152575">
            <a:off x="5734656" y="2225132"/>
            <a:ext cx="3080049" cy="2008410"/>
          </a:xfrm>
          <a:prstGeom prst="teardrop">
            <a:avLst>
              <a:gd name="adj" fmla="val 66055"/>
            </a:avLst>
          </a:prstGeom>
          <a:solidFill>
            <a:srgbClr val="F8A6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Google Shape;209;p29">
            <a:extLst>
              <a:ext uri="{FF2B5EF4-FFF2-40B4-BE49-F238E27FC236}">
                <a16:creationId xmlns:a16="http://schemas.microsoft.com/office/drawing/2014/main" id="{E678081C-8A21-0EB7-027D-DC8C7B41C4E7}"/>
              </a:ext>
            </a:extLst>
          </p:cNvPr>
          <p:cNvSpPr txBox="1"/>
          <p:nvPr/>
        </p:nvSpPr>
        <p:spPr>
          <a:xfrm>
            <a:off x="5857892" y="2815650"/>
            <a:ext cx="3054000" cy="315441"/>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FF0000"/>
              </a:buClr>
              <a:buSzPts val="1200"/>
              <a:buFont typeface="Arial"/>
              <a:buNone/>
            </a:pPr>
            <a:r>
              <a:rPr lang="en-US" sz="1600" b="1" dirty="0"/>
              <a:t>National Health Service</a:t>
            </a:r>
          </a:p>
        </p:txBody>
      </p:sp>
      <p:sp>
        <p:nvSpPr>
          <p:cNvPr id="23" name="CaixaDeTexto 22">
            <a:extLst>
              <a:ext uri="{FF2B5EF4-FFF2-40B4-BE49-F238E27FC236}">
                <a16:creationId xmlns:a16="http://schemas.microsoft.com/office/drawing/2014/main" id="{5CD78837-1DF9-ED9D-0D11-7ACA924120E8}"/>
              </a:ext>
            </a:extLst>
          </p:cNvPr>
          <p:cNvSpPr txBox="1"/>
          <p:nvPr/>
        </p:nvSpPr>
        <p:spPr>
          <a:xfrm>
            <a:off x="6172169" y="3342356"/>
            <a:ext cx="2205021" cy="584775"/>
          </a:xfrm>
          <a:prstGeom prst="rect">
            <a:avLst/>
          </a:prstGeom>
          <a:noFill/>
        </p:spPr>
        <p:txBody>
          <a:bodyPr wrap="square">
            <a:spAutoFit/>
          </a:bodyPr>
          <a:lstStyle/>
          <a:p>
            <a:pPr marR="0" lvl="0" algn="ctr" rtl="0">
              <a:lnSpc>
                <a:spcPct val="100000"/>
              </a:lnSpc>
              <a:spcBef>
                <a:spcPts val="0"/>
              </a:spcBef>
              <a:spcAft>
                <a:spcPts val="0"/>
              </a:spcAft>
              <a:buClrTx/>
              <a:buSzPts val="1200"/>
            </a:pPr>
            <a:r>
              <a:rPr lang="en-US" sz="1600" i="1" dirty="0" err="1">
                <a:solidFill>
                  <a:srgbClr val="C00000"/>
                </a:solidFill>
              </a:rPr>
              <a:t>Servicio</a:t>
            </a:r>
            <a:r>
              <a:rPr lang="en-US" sz="1600" i="1" dirty="0">
                <a:solidFill>
                  <a:srgbClr val="C00000"/>
                </a:solidFill>
              </a:rPr>
              <a:t> Nacional de </a:t>
            </a:r>
            <a:r>
              <a:rPr lang="en-US" sz="1600" i="1" dirty="0" err="1">
                <a:solidFill>
                  <a:srgbClr val="C00000"/>
                </a:solidFill>
              </a:rPr>
              <a:t>Salud</a:t>
            </a:r>
            <a:endParaRPr lang="en-US" sz="1600" i="1" dirty="0">
              <a:solidFill>
                <a:srgbClr val="C00000"/>
              </a:solidFill>
            </a:endParaRPr>
          </a:p>
        </p:txBody>
      </p:sp>
    </p:spTree>
    <p:extLst>
      <p:ext uri="{BB962C8B-B14F-4D97-AF65-F5344CB8AC3E}">
        <p14:creationId xmlns:p14="http://schemas.microsoft.com/office/powerpoint/2010/main" val="31843795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9"/>
          <p:cNvSpPr/>
          <p:nvPr/>
        </p:nvSpPr>
        <p:spPr>
          <a:xfrm>
            <a:off x="-1" y="0"/>
            <a:ext cx="9144000" cy="1008949"/>
          </a:xfrm>
          <a:prstGeom prst="rect">
            <a:avLst/>
          </a:prstGeom>
          <a:solidFill>
            <a:srgbClr val="F8A61A"/>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211" name="Google Shape;211;p29"/>
          <p:cNvSpPr txBox="1"/>
          <p:nvPr/>
        </p:nvSpPr>
        <p:spPr>
          <a:xfrm>
            <a:off x="72805" y="54366"/>
            <a:ext cx="6469175" cy="900216"/>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0000"/>
              </a:buClr>
              <a:buSzPts val="2400"/>
              <a:buFont typeface="Arial"/>
              <a:buNone/>
            </a:pPr>
            <a:r>
              <a:rPr lang="en-US" sz="2000" b="1" i="0" u="none" strike="noStrike" cap="none" dirty="0">
                <a:solidFill>
                  <a:schemeClr val="bg1"/>
                </a:solidFill>
                <a:latin typeface="Arial"/>
                <a:ea typeface="Arial"/>
                <a:cs typeface="Arial"/>
                <a:sym typeface="Arial"/>
              </a:rPr>
              <a:t>National Plan for the Reduction of Addictive </a:t>
            </a:r>
            <a:r>
              <a:rPr lang="en-US" sz="2000" b="1" i="0" u="none" strike="noStrike" cap="none" dirty="0" err="1">
                <a:solidFill>
                  <a:schemeClr val="bg1"/>
                </a:solidFill>
                <a:latin typeface="Arial"/>
                <a:ea typeface="Arial"/>
                <a:cs typeface="Arial"/>
                <a:sym typeface="Arial"/>
              </a:rPr>
              <a:t>Behaviours</a:t>
            </a:r>
            <a:r>
              <a:rPr lang="en-US" sz="2000" b="1" i="0" u="none" strike="noStrike" cap="none" dirty="0">
                <a:solidFill>
                  <a:schemeClr val="bg1"/>
                </a:solidFill>
                <a:latin typeface="Arial"/>
                <a:ea typeface="Arial"/>
                <a:cs typeface="Arial"/>
                <a:sym typeface="Arial"/>
              </a:rPr>
              <a:t> and Dependencies - PNRCAD 2030</a:t>
            </a:r>
          </a:p>
          <a:p>
            <a:pPr marL="0" marR="0" lvl="0" indent="0" algn="l" rtl="0">
              <a:lnSpc>
                <a:spcPct val="100000"/>
              </a:lnSpc>
              <a:spcBef>
                <a:spcPts val="0"/>
              </a:spcBef>
              <a:spcAft>
                <a:spcPts val="0"/>
              </a:spcAft>
              <a:buClr>
                <a:srgbClr val="FF0000"/>
              </a:buClr>
              <a:buSzPts val="2400"/>
              <a:buFont typeface="Arial"/>
              <a:buNone/>
            </a:pPr>
            <a:r>
              <a:rPr lang="es-ES" i="1" u="none" strike="noStrike" cap="none" dirty="0">
                <a:solidFill>
                  <a:srgbClr val="C00000"/>
                </a:solidFill>
                <a:latin typeface="Arial"/>
                <a:ea typeface="Arial"/>
                <a:cs typeface="Arial"/>
                <a:sym typeface="Arial"/>
              </a:rPr>
              <a:t>Plan Nacional para la Reducción de Conductas Adictivas y Dependencias 2030</a:t>
            </a:r>
          </a:p>
        </p:txBody>
      </p:sp>
      <p:pic>
        <p:nvPicPr>
          <p:cNvPr id="214" name="Google Shape;214;p29"/>
          <p:cNvPicPr preferRelativeResize="0"/>
          <p:nvPr/>
        </p:nvPicPr>
        <p:blipFill rotWithShape="1">
          <a:blip r:embed="rId3">
            <a:alphaModFix/>
          </a:blip>
          <a:srcRect t="14288" r="20236"/>
          <a:stretch/>
        </p:blipFill>
        <p:spPr>
          <a:xfrm>
            <a:off x="6681917" y="-30111"/>
            <a:ext cx="2462082" cy="2391163"/>
          </a:xfrm>
          <a:prstGeom prst="rect">
            <a:avLst/>
          </a:prstGeom>
          <a:noFill/>
          <a:ln>
            <a:noFill/>
          </a:ln>
        </p:spPr>
      </p:pic>
      <p:sp>
        <p:nvSpPr>
          <p:cNvPr id="215" name="Google Shape;215;p29"/>
          <p:cNvSpPr txBox="1"/>
          <p:nvPr/>
        </p:nvSpPr>
        <p:spPr>
          <a:xfrm>
            <a:off x="3659612" y="4494229"/>
            <a:ext cx="3054000" cy="234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s" sz="800">
                <a:solidFill>
                  <a:srgbClr val="595959"/>
                </a:solidFill>
              </a:rPr>
              <a:t>COPOLAD III es un consorcio formado por: </a:t>
            </a:r>
            <a:endParaRPr sz="800">
              <a:solidFill>
                <a:srgbClr val="595959"/>
              </a:solidFill>
            </a:endParaRPr>
          </a:p>
        </p:txBody>
      </p:sp>
      <p:sp>
        <p:nvSpPr>
          <p:cNvPr id="216" name="Google Shape;216;p29"/>
          <p:cNvSpPr txBox="1"/>
          <p:nvPr/>
        </p:nvSpPr>
        <p:spPr>
          <a:xfrm>
            <a:off x="5950062" y="4494229"/>
            <a:ext cx="3054000" cy="234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s" sz="800">
                <a:solidFill>
                  <a:srgbClr val="595959"/>
                </a:solidFill>
              </a:rPr>
              <a:t>Socios colaboradores:</a:t>
            </a:r>
            <a:endParaRPr sz="800">
              <a:solidFill>
                <a:srgbClr val="595959"/>
              </a:solidFill>
            </a:endParaRPr>
          </a:p>
        </p:txBody>
      </p:sp>
      <p:pic>
        <p:nvPicPr>
          <p:cNvPr id="217" name="Google Shape;217;p29"/>
          <p:cNvPicPr preferRelativeResize="0"/>
          <p:nvPr/>
        </p:nvPicPr>
        <p:blipFill rotWithShape="1">
          <a:blip r:embed="rId4">
            <a:alphaModFix/>
          </a:blip>
          <a:srcRect/>
          <a:stretch/>
        </p:blipFill>
        <p:spPr>
          <a:xfrm>
            <a:off x="276225" y="4741550"/>
            <a:ext cx="1359197" cy="284107"/>
          </a:xfrm>
          <a:prstGeom prst="rect">
            <a:avLst/>
          </a:prstGeom>
          <a:noFill/>
          <a:ln>
            <a:noFill/>
          </a:ln>
        </p:spPr>
      </p:pic>
      <p:pic>
        <p:nvPicPr>
          <p:cNvPr id="218" name="Google Shape;218;p29"/>
          <p:cNvPicPr preferRelativeResize="0"/>
          <p:nvPr/>
        </p:nvPicPr>
        <p:blipFill rotWithShape="1">
          <a:blip r:embed="rId5">
            <a:alphaModFix/>
          </a:blip>
          <a:srcRect/>
          <a:stretch/>
        </p:blipFill>
        <p:spPr>
          <a:xfrm>
            <a:off x="3562215" y="4615270"/>
            <a:ext cx="1359198" cy="564343"/>
          </a:xfrm>
          <a:prstGeom prst="rect">
            <a:avLst/>
          </a:prstGeom>
          <a:noFill/>
          <a:ln>
            <a:noFill/>
          </a:ln>
        </p:spPr>
      </p:pic>
      <p:pic>
        <p:nvPicPr>
          <p:cNvPr id="219" name="Google Shape;219;p29"/>
          <p:cNvPicPr preferRelativeResize="0"/>
          <p:nvPr/>
        </p:nvPicPr>
        <p:blipFill rotWithShape="1">
          <a:blip r:embed="rId6">
            <a:alphaModFix/>
          </a:blip>
          <a:srcRect/>
          <a:stretch/>
        </p:blipFill>
        <p:spPr>
          <a:xfrm>
            <a:off x="1830499" y="4539550"/>
            <a:ext cx="999586" cy="715799"/>
          </a:xfrm>
          <a:prstGeom prst="rect">
            <a:avLst/>
          </a:prstGeom>
          <a:noFill/>
          <a:ln>
            <a:noFill/>
          </a:ln>
        </p:spPr>
      </p:pic>
      <p:pic>
        <p:nvPicPr>
          <p:cNvPr id="220" name="Google Shape;220;p29"/>
          <p:cNvPicPr preferRelativeResize="0"/>
          <p:nvPr/>
        </p:nvPicPr>
        <p:blipFill rotWithShape="1">
          <a:blip r:embed="rId7">
            <a:alphaModFix/>
          </a:blip>
          <a:srcRect/>
          <a:stretch/>
        </p:blipFill>
        <p:spPr>
          <a:xfrm>
            <a:off x="7774222" y="4580808"/>
            <a:ext cx="1048440" cy="586925"/>
          </a:xfrm>
          <a:prstGeom prst="rect">
            <a:avLst/>
          </a:prstGeom>
          <a:noFill/>
          <a:ln>
            <a:noFill/>
          </a:ln>
        </p:spPr>
      </p:pic>
      <p:pic>
        <p:nvPicPr>
          <p:cNvPr id="221" name="Google Shape;221;p29"/>
          <p:cNvPicPr preferRelativeResize="0"/>
          <p:nvPr/>
        </p:nvPicPr>
        <p:blipFill rotWithShape="1">
          <a:blip r:embed="rId8">
            <a:alphaModFix/>
          </a:blip>
          <a:srcRect/>
          <a:stretch/>
        </p:blipFill>
        <p:spPr>
          <a:xfrm>
            <a:off x="5116491" y="4716201"/>
            <a:ext cx="601084" cy="314060"/>
          </a:xfrm>
          <a:prstGeom prst="rect">
            <a:avLst/>
          </a:prstGeom>
          <a:noFill/>
          <a:ln>
            <a:noFill/>
          </a:ln>
        </p:spPr>
      </p:pic>
      <p:pic>
        <p:nvPicPr>
          <p:cNvPr id="222" name="Google Shape;222;p29" descr="Imagen que contiene firmar, viendo, frente, gente&#10;&#10;El contenido generado por IA puede ser incorrecto."/>
          <p:cNvPicPr preferRelativeResize="0"/>
          <p:nvPr/>
        </p:nvPicPr>
        <p:blipFill rotWithShape="1">
          <a:blip r:embed="rId9">
            <a:alphaModFix/>
          </a:blip>
          <a:srcRect/>
          <a:stretch/>
        </p:blipFill>
        <p:spPr>
          <a:xfrm>
            <a:off x="5912653" y="4618088"/>
            <a:ext cx="1666492" cy="531024"/>
          </a:xfrm>
          <a:prstGeom prst="rect">
            <a:avLst/>
          </a:prstGeom>
          <a:noFill/>
          <a:ln>
            <a:noFill/>
          </a:ln>
        </p:spPr>
      </p:pic>
      <p:sp>
        <p:nvSpPr>
          <p:cNvPr id="209" name="Google Shape;209;p29"/>
          <p:cNvSpPr txBox="1"/>
          <p:nvPr/>
        </p:nvSpPr>
        <p:spPr>
          <a:xfrm>
            <a:off x="129541" y="1039060"/>
            <a:ext cx="8874521" cy="777106"/>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FF0000"/>
              </a:buClr>
              <a:buSzPts val="1200"/>
              <a:buFont typeface="Arial"/>
              <a:buNone/>
            </a:pPr>
            <a:r>
              <a:rPr lang="en-US" sz="1200" b="1" dirty="0"/>
              <a:t>Intervention in addictive </a:t>
            </a:r>
            <a:r>
              <a:rPr lang="en-US" sz="1200" b="1" dirty="0" err="1"/>
              <a:t>behaviours</a:t>
            </a:r>
            <a:r>
              <a:rPr lang="en-US" sz="1200" b="1" dirty="0"/>
              <a:t> and dependencies – Integrated Response Centre of the geographical area of each prison facility (CRI, ICAD)</a:t>
            </a:r>
          </a:p>
          <a:p>
            <a:pPr algn="ctr">
              <a:buClr>
                <a:srgbClr val="FF0000"/>
              </a:buClr>
              <a:buSzPts val="1200"/>
            </a:pPr>
            <a:r>
              <a:rPr lang="es-ES" sz="1100" i="1" dirty="0">
                <a:solidFill>
                  <a:srgbClr val="C00000"/>
                </a:solidFill>
              </a:rPr>
              <a:t>Intervención en conductas adictivas y dependencias – Centros de Respuesta Integrada en la zona geográfica de cada establecimiento penitenciario </a:t>
            </a:r>
            <a:r>
              <a:rPr lang="en-US" sz="1100" i="1" dirty="0">
                <a:solidFill>
                  <a:srgbClr val="C00000"/>
                </a:solidFill>
              </a:rPr>
              <a:t>(CRI, ICAD)</a:t>
            </a:r>
          </a:p>
        </p:txBody>
      </p:sp>
      <p:sp>
        <p:nvSpPr>
          <p:cNvPr id="3" name="Lágrima 2">
            <a:extLst>
              <a:ext uri="{FF2B5EF4-FFF2-40B4-BE49-F238E27FC236}">
                <a16:creationId xmlns:a16="http://schemas.microsoft.com/office/drawing/2014/main" id="{EFB96CB9-ACB5-1EDE-1F5C-0357100E3E95}"/>
              </a:ext>
            </a:extLst>
          </p:cNvPr>
          <p:cNvSpPr/>
          <p:nvPr/>
        </p:nvSpPr>
        <p:spPr>
          <a:xfrm rot="21152575">
            <a:off x="117304" y="1737131"/>
            <a:ext cx="3080049" cy="2008410"/>
          </a:xfrm>
          <a:prstGeom prst="teardrop">
            <a:avLst>
              <a:gd name="adj" fmla="val 66055"/>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CaixaDeTexto 12">
            <a:extLst>
              <a:ext uri="{FF2B5EF4-FFF2-40B4-BE49-F238E27FC236}">
                <a16:creationId xmlns:a16="http://schemas.microsoft.com/office/drawing/2014/main" id="{F24293A4-71CE-EBAD-1156-B3AF8A74961C}"/>
              </a:ext>
            </a:extLst>
          </p:cNvPr>
          <p:cNvSpPr txBox="1"/>
          <p:nvPr/>
        </p:nvSpPr>
        <p:spPr>
          <a:xfrm>
            <a:off x="281618" y="2251996"/>
            <a:ext cx="2841397" cy="1138773"/>
          </a:xfrm>
          <a:prstGeom prst="rect">
            <a:avLst/>
          </a:prstGeom>
          <a:noFill/>
        </p:spPr>
        <p:txBody>
          <a:bodyPr wrap="square">
            <a:spAutoFit/>
          </a:bodyPr>
          <a:lstStyle/>
          <a:p>
            <a:pPr algn="ctr"/>
            <a:r>
              <a:rPr lang="en-US" b="1" dirty="0">
                <a:solidFill>
                  <a:schemeClr val="bg1"/>
                </a:solidFill>
              </a:rPr>
              <a:t>Promoting healthier and more informed communities </a:t>
            </a:r>
          </a:p>
          <a:p>
            <a:pPr algn="just"/>
            <a:endParaRPr lang="en-US" sz="1200" b="1" i="1" dirty="0">
              <a:solidFill>
                <a:srgbClr val="FAC36A"/>
              </a:solidFill>
            </a:endParaRPr>
          </a:p>
          <a:p>
            <a:pPr algn="ctr"/>
            <a:r>
              <a:rPr lang="es-ES" i="1" dirty="0">
                <a:solidFill>
                  <a:srgbClr val="FAC36A"/>
                </a:solidFill>
              </a:rPr>
              <a:t>Promueve comunidades más saludables e informadas</a:t>
            </a:r>
            <a:endParaRPr lang="pt-PT" b="1" i="1" dirty="0">
              <a:solidFill>
                <a:srgbClr val="FAC36A"/>
              </a:solidFill>
            </a:endParaRPr>
          </a:p>
        </p:txBody>
      </p:sp>
      <p:sp>
        <p:nvSpPr>
          <p:cNvPr id="6" name="Lágrima 5">
            <a:extLst>
              <a:ext uri="{FF2B5EF4-FFF2-40B4-BE49-F238E27FC236}">
                <a16:creationId xmlns:a16="http://schemas.microsoft.com/office/drawing/2014/main" id="{E57469CE-24B9-9020-3B66-3C429C19BA95}"/>
              </a:ext>
            </a:extLst>
          </p:cNvPr>
          <p:cNvSpPr/>
          <p:nvPr/>
        </p:nvSpPr>
        <p:spPr>
          <a:xfrm rot="21152575">
            <a:off x="3026776" y="2514237"/>
            <a:ext cx="3080049" cy="2008410"/>
          </a:xfrm>
          <a:prstGeom prst="teardrop">
            <a:avLst>
              <a:gd name="adj" fmla="val 66055"/>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CaixaDeTexto 15">
            <a:extLst>
              <a:ext uri="{FF2B5EF4-FFF2-40B4-BE49-F238E27FC236}">
                <a16:creationId xmlns:a16="http://schemas.microsoft.com/office/drawing/2014/main" id="{371BF784-28F9-4756-6606-9015403D3D34}"/>
              </a:ext>
            </a:extLst>
          </p:cNvPr>
          <p:cNvSpPr txBox="1"/>
          <p:nvPr/>
        </p:nvSpPr>
        <p:spPr>
          <a:xfrm>
            <a:off x="3123015" y="2915678"/>
            <a:ext cx="2916738" cy="1415772"/>
          </a:xfrm>
          <a:prstGeom prst="rect">
            <a:avLst/>
          </a:prstGeom>
          <a:noFill/>
        </p:spPr>
        <p:txBody>
          <a:bodyPr wrap="square">
            <a:spAutoFit/>
          </a:bodyPr>
          <a:lstStyle/>
          <a:p>
            <a:pPr algn="ctr"/>
            <a:r>
              <a:rPr lang="en-US" sz="1200" b="1" dirty="0">
                <a:solidFill>
                  <a:schemeClr val="bg1"/>
                </a:solidFill>
              </a:rPr>
              <a:t>Addressing the specific needs of citizens with addictive </a:t>
            </a:r>
            <a:r>
              <a:rPr lang="en-US" sz="1200" b="1" dirty="0" err="1">
                <a:solidFill>
                  <a:schemeClr val="bg1"/>
                </a:solidFill>
              </a:rPr>
              <a:t>behaviours</a:t>
            </a:r>
            <a:r>
              <a:rPr lang="en-US" sz="1200" b="1" dirty="0">
                <a:solidFill>
                  <a:schemeClr val="bg1"/>
                </a:solidFill>
              </a:rPr>
              <a:t> and dependencies</a:t>
            </a:r>
          </a:p>
          <a:p>
            <a:pPr algn="ctr"/>
            <a:r>
              <a:rPr lang="en-US" b="1" dirty="0">
                <a:solidFill>
                  <a:schemeClr val="bg1"/>
                </a:solidFill>
              </a:rPr>
              <a:t> </a:t>
            </a:r>
          </a:p>
          <a:p>
            <a:pPr algn="ctr"/>
            <a:r>
              <a:rPr lang="es-ES" sz="1200" i="1" dirty="0">
                <a:solidFill>
                  <a:srgbClr val="FAC36A"/>
                </a:solidFill>
              </a:rPr>
              <a:t>Atender a las necesidades específicas de los ciudadanos con conductas adictivas y dependencias</a:t>
            </a:r>
            <a:endParaRPr lang="pt-PT" sz="1200" i="1" dirty="0">
              <a:solidFill>
                <a:srgbClr val="FAC36A"/>
              </a:solidFill>
            </a:endParaRPr>
          </a:p>
        </p:txBody>
      </p:sp>
      <p:sp>
        <p:nvSpPr>
          <p:cNvPr id="7" name="Lágrima 6">
            <a:extLst>
              <a:ext uri="{FF2B5EF4-FFF2-40B4-BE49-F238E27FC236}">
                <a16:creationId xmlns:a16="http://schemas.microsoft.com/office/drawing/2014/main" id="{11CB0073-CB6B-A54E-5B1B-715880DC2E13}"/>
              </a:ext>
            </a:extLst>
          </p:cNvPr>
          <p:cNvSpPr/>
          <p:nvPr/>
        </p:nvSpPr>
        <p:spPr>
          <a:xfrm rot="21152575">
            <a:off x="6035603" y="1689214"/>
            <a:ext cx="3080049" cy="2008410"/>
          </a:xfrm>
          <a:prstGeom prst="teardrop">
            <a:avLst>
              <a:gd name="adj" fmla="val 66055"/>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CaixaDeTexto 18">
            <a:extLst>
              <a:ext uri="{FF2B5EF4-FFF2-40B4-BE49-F238E27FC236}">
                <a16:creationId xmlns:a16="http://schemas.microsoft.com/office/drawing/2014/main" id="{73C86D0F-1D26-1498-D831-E18A7E328DEF}"/>
              </a:ext>
            </a:extLst>
          </p:cNvPr>
          <p:cNvSpPr txBox="1"/>
          <p:nvPr/>
        </p:nvSpPr>
        <p:spPr>
          <a:xfrm>
            <a:off x="5988440" y="2073110"/>
            <a:ext cx="3251312" cy="738664"/>
          </a:xfrm>
          <a:prstGeom prst="rect">
            <a:avLst/>
          </a:prstGeom>
          <a:noFill/>
        </p:spPr>
        <p:txBody>
          <a:bodyPr wrap="square">
            <a:spAutoFit/>
          </a:bodyPr>
          <a:lstStyle/>
          <a:p>
            <a:pPr algn="ctr"/>
            <a:r>
              <a:rPr lang="en-US" b="1" dirty="0">
                <a:solidFill>
                  <a:schemeClr val="bg1"/>
                </a:solidFill>
              </a:rPr>
              <a:t>Prevention, treatment, harm reduction, and social reintegration </a:t>
            </a:r>
            <a:r>
              <a:rPr lang="en-US" b="1" dirty="0" err="1">
                <a:solidFill>
                  <a:schemeClr val="bg1"/>
                </a:solidFill>
              </a:rPr>
              <a:t>programmes</a:t>
            </a:r>
            <a:r>
              <a:rPr lang="en-US" b="1" dirty="0">
                <a:solidFill>
                  <a:schemeClr val="bg1"/>
                </a:solidFill>
              </a:rPr>
              <a:t> </a:t>
            </a:r>
          </a:p>
        </p:txBody>
      </p:sp>
      <p:sp>
        <p:nvSpPr>
          <p:cNvPr id="9" name="CaixaDeTexto 8">
            <a:extLst>
              <a:ext uri="{FF2B5EF4-FFF2-40B4-BE49-F238E27FC236}">
                <a16:creationId xmlns:a16="http://schemas.microsoft.com/office/drawing/2014/main" id="{06A6A16F-CE79-B661-D9EC-381C9B0329BB}"/>
              </a:ext>
            </a:extLst>
          </p:cNvPr>
          <p:cNvSpPr txBox="1"/>
          <p:nvPr/>
        </p:nvSpPr>
        <p:spPr>
          <a:xfrm>
            <a:off x="5186612" y="2752899"/>
            <a:ext cx="4627982" cy="738664"/>
          </a:xfrm>
          <a:prstGeom prst="rect">
            <a:avLst/>
          </a:prstGeom>
          <a:noFill/>
        </p:spPr>
        <p:txBody>
          <a:bodyPr wrap="square">
            <a:spAutoFit/>
          </a:bodyPr>
          <a:lstStyle/>
          <a:p>
            <a:pPr algn="ctr"/>
            <a:r>
              <a:rPr lang="es-ES" dirty="0">
                <a:solidFill>
                  <a:srgbClr val="FAC36A"/>
                </a:solidFill>
              </a:rPr>
              <a:t>Programas de prevención,</a:t>
            </a:r>
          </a:p>
          <a:p>
            <a:pPr algn="ctr"/>
            <a:r>
              <a:rPr lang="es-ES" dirty="0">
                <a:solidFill>
                  <a:srgbClr val="FAC36A"/>
                </a:solidFill>
              </a:rPr>
              <a:t> tratamiento, reducción de daños </a:t>
            </a:r>
          </a:p>
          <a:p>
            <a:pPr algn="ctr"/>
            <a:r>
              <a:rPr lang="es-ES" dirty="0">
                <a:solidFill>
                  <a:srgbClr val="FAC36A"/>
                </a:solidFill>
              </a:rPr>
              <a:t>y reintegración social</a:t>
            </a:r>
          </a:p>
        </p:txBody>
      </p:sp>
    </p:spTree>
    <p:extLst>
      <p:ext uri="{BB962C8B-B14F-4D97-AF65-F5344CB8AC3E}">
        <p14:creationId xmlns:p14="http://schemas.microsoft.com/office/powerpoint/2010/main" val="30145365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9"/>
          <p:cNvSpPr/>
          <p:nvPr/>
        </p:nvSpPr>
        <p:spPr>
          <a:xfrm>
            <a:off x="-1" y="0"/>
            <a:ext cx="9144000" cy="910457"/>
          </a:xfrm>
          <a:prstGeom prst="rect">
            <a:avLst/>
          </a:prstGeom>
          <a:solidFill>
            <a:srgbClr val="DA3B2A"/>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211" name="Google Shape;211;p29"/>
          <p:cNvSpPr txBox="1"/>
          <p:nvPr/>
        </p:nvSpPr>
        <p:spPr>
          <a:xfrm>
            <a:off x="138112" y="113239"/>
            <a:ext cx="6662738" cy="71555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0000"/>
              </a:buClr>
              <a:buSzPts val="2400"/>
              <a:buFont typeface="Arial"/>
              <a:buNone/>
            </a:pPr>
            <a:r>
              <a:rPr lang="en-GB" sz="2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Operational Plan for Integrated Responses (PORI)</a:t>
            </a:r>
          </a:p>
          <a:p>
            <a:pPr marL="0" marR="0" lvl="0" indent="0" algn="l" rtl="0">
              <a:lnSpc>
                <a:spcPct val="100000"/>
              </a:lnSpc>
              <a:spcBef>
                <a:spcPts val="0"/>
              </a:spcBef>
              <a:spcAft>
                <a:spcPts val="0"/>
              </a:spcAft>
              <a:buClr>
                <a:srgbClr val="FF0000"/>
              </a:buClr>
              <a:buSzPts val="2400"/>
              <a:buFont typeface="Arial"/>
              <a:buNone/>
            </a:pPr>
            <a:r>
              <a:rPr lang="en-GB" sz="2000" i="1" kern="100" dirty="0">
                <a:solidFill>
                  <a:srgbClr val="FAC36A"/>
                </a:solidFill>
                <a:latin typeface="Calibri" panose="020F0502020204030204" pitchFamily="34" charset="0"/>
                <a:ea typeface="Calibri" panose="020F0502020204030204" pitchFamily="34" charset="0"/>
                <a:cs typeface="Times New Roman" panose="02020603050405020304" pitchFamily="18" charset="0"/>
              </a:rPr>
              <a:t>El Plan </a:t>
            </a:r>
            <a:r>
              <a:rPr lang="en-GB" sz="2000" i="1" kern="100" dirty="0" err="1">
                <a:solidFill>
                  <a:srgbClr val="FAC36A"/>
                </a:solidFill>
                <a:latin typeface="Calibri" panose="020F0502020204030204" pitchFamily="34" charset="0"/>
                <a:ea typeface="Calibri" panose="020F0502020204030204" pitchFamily="34" charset="0"/>
                <a:cs typeface="Times New Roman" panose="02020603050405020304" pitchFamily="18" charset="0"/>
              </a:rPr>
              <a:t>Operativo</a:t>
            </a:r>
            <a:r>
              <a:rPr lang="en-GB" sz="2000" i="1" kern="100" dirty="0">
                <a:solidFill>
                  <a:srgbClr val="FAC36A"/>
                </a:solidFill>
                <a:latin typeface="Calibri" panose="020F0502020204030204" pitchFamily="34" charset="0"/>
                <a:ea typeface="Calibri" panose="020F0502020204030204" pitchFamily="34" charset="0"/>
                <a:cs typeface="Times New Roman" panose="02020603050405020304" pitchFamily="18" charset="0"/>
              </a:rPr>
              <a:t> para </a:t>
            </a:r>
            <a:r>
              <a:rPr lang="en-GB" sz="2000" i="1" kern="100" dirty="0" err="1">
                <a:solidFill>
                  <a:srgbClr val="FAC36A"/>
                </a:solidFill>
                <a:latin typeface="Calibri" panose="020F0502020204030204" pitchFamily="34" charset="0"/>
                <a:ea typeface="Calibri" panose="020F0502020204030204" pitchFamily="34" charset="0"/>
                <a:cs typeface="Times New Roman" panose="02020603050405020304" pitchFamily="18" charset="0"/>
              </a:rPr>
              <a:t>Respuestas</a:t>
            </a:r>
            <a:r>
              <a:rPr lang="en-GB" sz="2000" i="1" kern="100" dirty="0">
                <a:solidFill>
                  <a:srgbClr val="FAC36A"/>
                </a:solidFill>
                <a:latin typeface="Calibri" panose="020F0502020204030204" pitchFamily="34" charset="0"/>
                <a:ea typeface="Calibri" panose="020F0502020204030204" pitchFamily="34" charset="0"/>
                <a:cs typeface="Times New Roman" panose="02020603050405020304" pitchFamily="18" charset="0"/>
              </a:rPr>
              <a:t> </a:t>
            </a:r>
            <a:r>
              <a:rPr lang="en-GB" sz="2000" i="1" kern="100" dirty="0" err="1">
                <a:solidFill>
                  <a:srgbClr val="FAC36A"/>
                </a:solidFill>
                <a:latin typeface="Calibri" panose="020F0502020204030204" pitchFamily="34" charset="0"/>
                <a:ea typeface="Calibri" panose="020F0502020204030204" pitchFamily="34" charset="0"/>
                <a:cs typeface="Times New Roman" panose="02020603050405020304" pitchFamily="18" charset="0"/>
              </a:rPr>
              <a:t>Integradas</a:t>
            </a:r>
            <a:r>
              <a:rPr lang="en-GB" sz="2000" i="1" kern="100" dirty="0">
                <a:solidFill>
                  <a:srgbClr val="FAC36A"/>
                </a:solidFill>
                <a:latin typeface="Calibri" panose="020F0502020204030204" pitchFamily="34" charset="0"/>
                <a:ea typeface="Calibri" panose="020F0502020204030204" pitchFamily="34" charset="0"/>
                <a:cs typeface="Times New Roman" panose="02020603050405020304" pitchFamily="18" charset="0"/>
              </a:rPr>
              <a:t> (PORI)</a:t>
            </a:r>
            <a:endParaRPr sz="1050" i="1" dirty="0">
              <a:solidFill>
                <a:srgbClr val="FAC36A"/>
              </a:solidFill>
            </a:endParaRPr>
          </a:p>
        </p:txBody>
      </p:sp>
      <p:pic>
        <p:nvPicPr>
          <p:cNvPr id="214" name="Google Shape;214;p29"/>
          <p:cNvPicPr preferRelativeResize="0"/>
          <p:nvPr/>
        </p:nvPicPr>
        <p:blipFill rotWithShape="1">
          <a:blip r:embed="rId3">
            <a:alphaModFix/>
          </a:blip>
          <a:srcRect t="14288" r="20236"/>
          <a:stretch/>
        </p:blipFill>
        <p:spPr>
          <a:xfrm>
            <a:off x="6681917" y="-331243"/>
            <a:ext cx="2462082" cy="2391163"/>
          </a:xfrm>
          <a:prstGeom prst="rect">
            <a:avLst/>
          </a:prstGeom>
          <a:noFill/>
          <a:ln>
            <a:noFill/>
          </a:ln>
        </p:spPr>
      </p:pic>
      <p:sp>
        <p:nvSpPr>
          <p:cNvPr id="215" name="Google Shape;215;p29"/>
          <p:cNvSpPr txBox="1"/>
          <p:nvPr/>
        </p:nvSpPr>
        <p:spPr>
          <a:xfrm>
            <a:off x="3659612" y="4494229"/>
            <a:ext cx="3054000" cy="234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s" sz="800">
                <a:solidFill>
                  <a:srgbClr val="595959"/>
                </a:solidFill>
              </a:rPr>
              <a:t>COPOLAD III es un consorcio formado por: </a:t>
            </a:r>
            <a:endParaRPr sz="800">
              <a:solidFill>
                <a:srgbClr val="595959"/>
              </a:solidFill>
            </a:endParaRPr>
          </a:p>
        </p:txBody>
      </p:sp>
      <p:sp>
        <p:nvSpPr>
          <p:cNvPr id="216" name="Google Shape;216;p29"/>
          <p:cNvSpPr txBox="1"/>
          <p:nvPr/>
        </p:nvSpPr>
        <p:spPr>
          <a:xfrm>
            <a:off x="5950062" y="4494229"/>
            <a:ext cx="3054000" cy="234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s" sz="800">
                <a:solidFill>
                  <a:srgbClr val="595959"/>
                </a:solidFill>
              </a:rPr>
              <a:t>Socios colaboradores:</a:t>
            </a:r>
            <a:endParaRPr sz="800">
              <a:solidFill>
                <a:srgbClr val="595959"/>
              </a:solidFill>
            </a:endParaRPr>
          </a:p>
        </p:txBody>
      </p:sp>
      <p:pic>
        <p:nvPicPr>
          <p:cNvPr id="217" name="Google Shape;217;p29"/>
          <p:cNvPicPr preferRelativeResize="0"/>
          <p:nvPr/>
        </p:nvPicPr>
        <p:blipFill rotWithShape="1">
          <a:blip r:embed="rId4">
            <a:alphaModFix/>
          </a:blip>
          <a:srcRect/>
          <a:stretch/>
        </p:blipFill>
        <p:spPr>
          <a:xfrm>
            <a:off x="276225" y="4741550"/>
            <a:ext cx="1359197" cy="284107"/>
          </a:xfrm>
          <a:prstGeom prst="rect">
            <a:avLst/>
          </a:prstGeom>
          <a:noFill/>
          <a:ln>
            <a:noFill/>
          </a:ln>
        </p:spPr>
      </p:pic>
      <p:pic>
        <p:nvPicPr>
          <p:cNvPr id="218" name="Google Shape;218;p29"/>
          <p:cNvPicPr preferRelativeResize="0"/>
          <p:nvPr/>
        </p:nvPicPr>
        <p:blipFill rotWithShape="1">
          <a:blip r:embed="rId5">
            <a:alphaModFix/>
          </a:blip>
          <a:srcRect/>
          <a:stretch/>
        </p:blipFill>
        <p:spPr>
          <a:xfrm>
            <a:off x="3562215" y="4615270"/>
            <a:ext cx="1359198" cy="564343"/>
          </a:xfrm>
          <a:prstGeom prst="rect">
            <a:avLst/>
          </a:prstGeom>
          <a:noFill/>
          <a:ln>
            <a:noFill/>
          </a:ln>
        </p:spPr>
      </p:pic>
      <p:pic>
        <p:nvPicPr>
          <p:cNvPr id="219" name="Google Shape;219;p29"/>
          <p:cNvPicPr preferRelativeResize="0"/>
          <p:nvPr/>
        </p:nvPicPr>
        <p:blipFill rotWithShape="1">
          <a:blip r:embed="rId6">
            <a:alphaModFix/>
          </a:blip>
          <a:srcRect/>
          <a:stretch/>
        </p:blipFill>
        <p:spPr>
          <a:xfrm>
            <a:off x="1830499" y="4539550"/>
            <a:ext cx="999586" cy="715799"/>
          </a:xfrm>
          <a:prstGeom prst="rect">
            <a:avLst/>
          </a:prstGeom>
          <a:noFill/>
          <a:ln>
            <a:noFill/>
          </a:ln>
        </p:spPr>
      </p:pic>
      <p:pic>
        <p:nvPicPr>
          <p:cNvPr id="220" name="Google Shape;220;p29"/>
          <p:cNvPicPr preferRelativeResize="0"/>
          <p:nvPr/>
        </p:nvPicPr>
        <p:blipFill rotWithShape="1">
          <a:blip r:embed="rId7">
            <a:alphaModFix/>
          </a:blip>
          <a:srcRect/>
          <a:stretch/>
        </p:blipFill>
        <p:spPr>
          <a:xfrm>
            <a:off x="7774222" y="4580808"/>
            <a:ext cx="1048440" cy="586925"/>
          </a:xfrm>
          <a:prstGeom prst="rect">
            <a:avLst/>
          </a:prstGeom>
          <a:noFill/>
          <a:ln>
            <a:noFill/>
          </a:ln>
        </p:spPr>
      </p:pic>
      <p:pic>
        <p:nvPicPr>
          <p:cNvPr id="221" name="Google Shape;221;p29"/>
          <p:cNvPicPr preferRelativeResize="0"/>
          <p:nvPr/>
        </p:nvPicPr>
        <p:blipFill rotWithShape="1">
          <a:blip r:embed="rId8">
            <a:alphaModFix/>
          </a:blip>
          <a:srcRect/>
          <a:stretch/>
        </p:blipFill>
        <p:spPr>
          <a:xfrm>
            <a:off x="5116491" y="4716201"/>
            <a:ext cx="601084" cy="314060"/>
          </a:xfrm>
          <a:prstGeom prst="rect">
            <a:avLst/>
          </a:prstGeom>
          <a:noFill/>
          <a:ln>
            <a:noFill/>
          </a:ln>
        </p:spPr>
      </p:pic>
      <p:pic>
        <p:nvPicPr>
          <p:cNvPr id="222" name="Google Shape;222;p29" descr="Imagen que contiene firmar, viendo, frente, gente&#10;&#10;El contenido generado por IA puede ser incorrecto."/>
          <p:cNvPicPr preferRelativeResize="0"/>
          <p:nvPr/>
        </p:nvPicPr>
        <p:blipFill rotWithShape="1">
          <a:blip r:embed="rId9">
            <a:alphaModFix/>
          </a:blip>
          <a:srcRect/>
          <a:stretch/>
        </p:blipFill>
        <p:spPr>
          <a:xfrm>
            <a:off x="5912653" y="4618088"/>
            <a:ext cx="1666492" cy="531024"/>
          </a:xfrm>
          <a:prstGeom prst="rect">
            <a:avLst/>
          </a:prstGeom>
          <a:noFill/>
          <a:ln>
            <a:noFill/>
          </a:ln>
        </p:spPr>
      </p:pic>
      <p:sp>
        <p:nvSpPr>
          <p:cNvPr id="7" name="Lágrima 6">
            <a:extLst>
              <a:ext uri="{FF2B5EF4-FFF2-40B4-BE49-F238E27FC236}">
                <a16:creationId xmlns:a16="http://schemas.microsoft.com/office/drawing/2014/main" id="{5BE6597F-49B2-1EE5-46E8-A0B045E24D9C}"/>
              </a:ext>
            </a:extLst>
          </p:cNvPr>
          <p:cNvSpPr/>
          <p:nvPr/>
        </p:nvSpPr>
        <p:spPr>
          <a:xfrm rot="21152575">
            <a:off x="95397" y="1019563"/>
            <a:ext cx="3080049" cy="2008410"/>
          </a:xfrm>
          <a:prstGeom prst="teardrop">
            <a:avLst>
              <a:gd name="adj" fmla="val 66055"/>
            </a:avLst>
          </a:prstGeom>
          <a:solidFill>
            <a:srgbClr val="F8A6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Google Shape;209;p29">
            <a:extLst>
              <a:ext uri="{FF2B5EF4-FFF2-40B4-BE49-F238E27FC236}">
                <a16:creationId xmlns:a16="http://schemas.microsoft.com/office/drawing/2014/main" id="{A9E214C6-15C8-81E9-F008-1621A611B608}"/>
              </a:ext>
            </a:extLst>
          </p:cNvPr>
          <p:cNvSpPr txBox="1"/>
          <p:nvPr/>
        </p:nvSpPr>
        <p:spPr>
          <a:xfrm>
            <a:off x="276225" y="1300651"/>
            <a:ext cx="2877904" cy="807883"/>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FF0000"/>
              </a:buClr>
              <a:buSzPts val="1200"/>
              <a:buFont typeface="Arial"/>
              <a:buNone/>
            </a:pPr>
            <a:r>
              <a:rPr lang="en-US" sz="1200" b="1" dirty="0"/>
              <a:t>Nationwide structuring measure promoting integrated intervention </a:t>
            </a:r>
          </a:p>
          <a:p>
            <a:pPr marL="0" marR="0" lvl="0" indent="0" algn="ctr" rtl="0">
              <a:lnSpc>
                <a:spcPct val="100000"/>
              </a:lnSpc>
              <a:spcBef>
                <a:spcPts val="0"/>
              </a:spcBef>
              <a:spcAft>
                <a:spcPts val="0"/>
              </a:spcAft>
              <a:buClr>
                <a:srgbClr val="FF0000"/>
              </a:buClr>
              <a:buSzPts val="1200"/>
              <a:buFont typeface="Arial"/>
              <a:buNone/>
            </a:pPr>
            <a:r>
              <a:rPr lang="en-US" sz="1200" b="1" dirty="0"/>
              <a:t>in addictive </a:t>
            </a:r>
            <a:r>
              <a:rPr lang="en-US" sz="1200" b="1" dirty="0" err="1"/>
              <a:t>behaviours</a:t>
            </a:r>
            <a:r>
              <a:rPr lang="en-US" sz="1200" b="1" dirty="0"/>
              <a:t> and dependencies</a:t>
            </a:r>
          </a:p>
        </p:txBody>
      </p:sp>
      <p:sp>
        <p:nvSpPr>
          <p:cNvPr id="9" name="Lágrima 8">
            <a:extLst>
              <a:ext uri="{FF2B5EF4-FFF2-40B4-BE49-F238E27FC236}">
                <a16:creationId xmlns:a16="http://schemas.microsoft.com/office/drawing/2014/main" id="{23625F7F-3FB8-27F4-42CC-FF1D794E3165}"/>
              </a:ext>
            </a:extLst>
          </p:cNvPr>
          <p:cNvSpPr/>
          <p:nvPr/>
        </p:nvSpPr>
        <p:spPr>
          <a:xfrm rot="21152575">
            <a:off x="2876173" y="1939235"/>
            <a:ext cx="3080049" cy="2008410"/>
          </a:xfrm>
          <a:prstGeom prst="teardrop">
            <a:avLst>
              <a:gd name="adj" fmla="val 66055"/>
            </a:avLst>
          </a:prstGeom>
          <a:solidFill>
            <a:srgbClr val="F8A6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Lágrima 9">
            <a:extLst>
              <a:ext uri="{FF2B5EF4-FFF2-40B4-BE49-F238E27FC236}">
                <a16:creationId xmlns:a16="http://schemas.microsoft.com/office/drawing/2014/main" id="{E01CA469-2E79-4880-73AC-53E88182281D}"/>
              </a:ext>
            </a:extLst>
          </p:cNvPr>
          <p:cNvSpPr/>
          <p:nvPr/>
        </p:nvSpPr>
        <p:spPr>
          <a:xfrm rot="21152575">
            <a:off x="5868244" y="2498663"/>
            <a:ext cx="3080049" cy="2008410"/>
          </a:xfrm>
          <a:prstGeom prst="teardrop">
            <a:avLst>
              <a:gd name="adj" fmla="val 66055"/>
            </a:avLst>
          </a:prstGeom>
          <a:solidFill>
            <a:srgbClr val="F8A6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Google Shape;209;p29">
            <a:extLst>
              <a:ext uri="{FF2B5EF4-FFF2-40B4-BE49-F238E27FC236}">
                <a16:creationId xmlns:a16="http://schemas.microsoft.com/office/drawing/2014/main" id="{38EAE1F6-2B16-D625-D592-A61CF6BC8A28}"/>
              </a:ext>
            </a:extLst>
          </p:cNvPr>
          <p:cNvSpPr txBox="1"/>
          <p:nvPr/>
        </p:nvSpPr>
        <p:spPr>
          <a:xfrm>
            <a:off x="3033199" y="2440608"/>
            <a:ext cx="2877904" cy="500107"/>
          </a:xfrm>
          <a:prstGeom prst="rect">
            <a:avLst/>
          </a:prstGeom>
          <a:noFill/>
          <a:ln>
            <a:noFill/>
          </a:ln>
        </p:spPr>
        <p:txBody>
          <a:bodyPr spcFirstLastPara="1" wrap="square" lIns="68575" tIns="34275" rIns="68575" bIns="34275" anchor="t" anchorCtr="0">
            <a:spAutoFit/>
          </a:bodyPr>
          <a:lstStyle/>
          <a:p>
            <a:pPr lvl="0" algn="ctr">
              <a:buClr>
                <a:srgbClr val="FF0000"/>
              </a:buClr>
              <a:buSzPts val="1200"/>
            </a:pPr>
            <a:r>
              <a:rPr lang="en-US" b="1" dirty="0" err="1"/>
              <a:t>Mobilising</a:t>
            </a:r>
            <a:r>
              <a:rPr lang="en-US" b="1" dirty="0"/>
              <a:t> available synergies </a:t>
            </a:r>
          </a:p>
          <a:p>
            <a:pPr lvl="0" algn="ctr">
              <a:buClr>
                <a:srgbClr val="FF0000"/>
              </a:buClr>
              <a:buSzPts val="1200"/>
            </a:pPr>
            <a:r>
              <a:rPr lang="en-US" b="1" dirty="0"/>
              <a:t>in the territory</a:t>
            </a:r>
          </a:p>
        </p:txBody>
      </p:sp>
      <p:sp>
        <p:nvSpPr>
          <p:cNvPr id="12" name="Google Shape;209;p29">
            <a:extLst>
              <a:ext uri="{FF2B5EF4-FFF2-40B4-BE49-F238E27FC236}">
                <a16:creationId xmlns:a16="http://schemas.microsoft.com/office/drawing/2014/main" id="{79B2D486-65C0-CBB1-C52F-38524ADEECE2}"/>
              </a:ext>
            </a:extLst>
          </p:cNvPr>
          <p:cNvSpPr txBox="1"/>
          <p:nvPr/>
        </p:nvSpPr>
        <p:spPr>
          <a:xfrm>
            <a:off x="6025270" y="2897321"/>
            <a:ext cx="2877904" cy="500107"/>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FF0000"/>
              </a:buClr>
              <a:buSzPts val="1200"/>
              <a:buFont typeface="Arial"/>
              <a:buNone/>
            </a:pPr>
            <a:r>
              <a:rPr lang="en-US" b="1" dirty="0"/>
              <a:t>Identify priority areas for intervention </a:t>
            </a:r>
          </a:p>
        </p:txBody>
      </p:sp>
      <p:sp>
        <p:nvSpPr>
          <p:cNvPr id="13" name="CaixaDeTexto 12">
            <a:extLst>
              <a:ext uri="{FF2B5EF4-FFF2-40B4-BE49-F238E27FC236}">
                <a16:creationId xmlns:a16="http://schemas.microsoft.com/office/drawing/2014/main" id="{C3FADD23-F6B3-E4FC-CD3D-28F763A065DB}"/>
              </a:ext>
            </a:extLst>
          </p:cNvPr>
          <p:cNvSpPr txBox="1"/>
          <p:nvPr/>
        </p:nvSpPr>
        <p:spPr>
          <a:xfrm>
            <a:off x="251653" y="2038636"/>
            <a:ext cx="2553860" cy="830997"/>
          </a:xfrm>
          <a:prstGeom prst="rect">
            <a:avLst/>
          </a:prstGeom>
          <a:noFill/>
        </p:spPr>
        <p:txBody>
          <a:bodyPr wrap="square">
            <a:spAutoFit/>
          </a:bodyPr>
          <a:lstStyle/>
          <a:p>
            <a:pPr marR="0" lvl="0" algn="ctr" rtl="0">
              <a:lnSpc>
                <a:spcPct val="100000"/>
              </a:lnSpc>
              <a:spcBef>
                <a:spcPts val="0"/>
              </a:spcBef>
              <a:spcAft>
                <a:spcPts val="0"/>
              </a:spcAft>
              <a:buClrTx/>
              <a:buSzPts val="1200"/>
            </a:pPr>
            <a:r>
              <a:rPr lang="es-ES" sz="1200" i="1" dirty="0">
                <a:solidFill>
                  <a:srgbClr val="C00000"/>
                </a:solidFill>
              </a:rPr>
              <a:t>Medida estructural a nivel nacional que promueve una intervención integrada en los comportamientos adictivos y dependencias.</a:t>
            </a:r>
            <a:endParaRPr lang="en-US" sz="1200" i="1" dirty="0">
              <a:solidFill>
                <a:srgbClr val="C00000"/>
              </a:solidFill>
            </a:endParaRPr>
          </a:p>
        </p:txBody>
      </p:sp>
      <p:sp>
        <p:nvSpPr>
          <p:cNvPr id="17" name="CaixaDeTexto 16">
            <a:extLst>
              <a:ext uri="{FF2B5EF4-FFF2-40B4-BE49-F238E27FC236}">
                <a16:creationId xmlns:a16="http://schemas.microsoft.com/office/drawing/2014/main" id="{3D6161D0-E6F2-A855-405B-5AC69C416FD8}"/>
              </a:ext>
            </a:extLst>
          </p:cNvPr>
          <p:cNvSpPr txBox="1"/>
          <p:nvPr/>
        </p:nvSpPr>
        <p:spPr>
          <a:xfrm>
            <a:off x="3079350" y="3022946"/>
            <a:ext cx="2553860" cy="523220"/>
          </a:xfrm>
          <a:prstGeom prst="rect">
            <a:avLst/>
          </a:prstGeom>
          <a:noFill/>
        </p:spPr>
        <p:txBody>
          <a:bodyPr wrap="square">
            <a:spAutoFit/>
          </a:bodyPr>
          <a:lstStyle/>
          <a:p>
            <a:pPr marR="0" lvl="0" algn="ctr" rtl="0">
              <a:lnSpc>
                <a:spcPct val="100000"/>
              </a:lnSpc>
              <a:spcBef>
                <a:spcPts val="0"/>
              </a:spcBef>
              <a:spcAft>
                <a:spcPts val="0"/>
              </a:spcAft>
              <a:buClrTx/>
              <a:buSzPts val="1200"/>
            </a:pPr>
            <a:r>
              <a:rPr lang="es-ES" i="1" dirty="0">
                <a:solidFill>
                  <a:srgbClr val="C00000"/>
                </a:solidFill>
              </a:rPr>
              <a:t>Movilizando las sinergias disponibles en el territorio</a:t>
            </a:r>
            <a:endParaRPr lang="en-US" i="1" dirty="0">
              <a:solidFill>
                <a:srgbClr val="C00000"/>
              </a:solidFill>
            </a:endParaRPr>
          </a:p>
        </p:txBody>
      </p:sp>
      <p:sp>
        <p:nvSpPr>
          <p:cNvPr id="18" name="CaixaDeTexto 17">
            <a:extLst>
              <a:ext uri="{FF2B5EF4-FFF2-40B4-BE49-F238E27FC236}">
                <a16:creationId xmlns:a16="http://schemas.microsoft.com/office/drawing/2014/main" id="{19FCFBD0-8A8D-A2C9-F125-880CEB8867B4}"/>
              </a:ext>
            </a:extLst>
          </p:cNvPr>
          <p:cNvSpPr txBox="1"/>
          <p:nvPr/>
        </p:nvSpPr>
        <p:spPr>
          <a:xfrm>
            <a:off x="6064853" y="3631142"/>
            <a:ext cx="2686830" cy="523220"/>
          </a:xfrm>
          <a:prstGeom prst="rect">
            <a:avLst/>
          </a:prstGeom>
          <a:noFill/>
        </p:spPr>
        <p:txBody>
          <a:bodyPr wrap="square">
            <a:spAutoFit/>
          </a:bodyPr>
          <a:lstStyle/>
          <a:p>
            <a:pPr marR="0" lvl="0" algn="ctr" rtl="0">
              <a:lnSpc>
                <a:spcPct val="100000"/>
              </a:lnSpc>
              <a:spcBef>
                <a:spcPts val="0"/>
              </a:spcBef>
              <a:spcAft>
                <a:spcPts val="0"/>
              </a:spcAft>
              <a:buClrTx/>
              <a:buSzPts val="1200"/>
            </a:pPr>
            <a:r>
              <a:rPr lang="es-ES" i="1" dirty="0">
                <a:solidFill>
                  <a:srgbClr val="C00000"/>
                </a:solidFill>
              </a:rPr>
              <a:t>Identificar áreas prioritarias de intervención</a:t>
            </a:r>
            <a:endParaRPr lang="en-US" i="1" dirty="0">
              <a:solidFill>
                <a:srgbClr val="C00000"/>
              </a:solidFill>
            </a:endParaRPr>
          </a:p>
        </p:txBody>
      </p:sp>
      <p:sp>
        <p:nvSpPr>
          <p:cNvPr id="2" name="Lágrima 1">
            <a:extLst>
              <a:ext uri="{FF2B5EF4-FFF2-40B4-BE49-F238E27FC236}">
                <a16:creationId xmlns:a16="http://schemas.microsoft.com/office/drawing/2014/main" id="{93B17123-B793-1F05-5F23-DAEA920C5EF4}"/>
              </a:ext>
            </a:extLst>
          </p:cNvPr>
          <p:cNvSpPr/>
          <p:nvPr/>
        </p:nvSpPr>
        <p:spPr>
          <a:xfrm rot="21152575">
            <a:off x="6571483" y="1014121"/>
            <a:ext cx="1673570" cy="1167172"/>
          </a:xfrm>
          <a:prstGeom prst="teardrop">
            <a:avLst>
              <a:gd name="adj" fmla="val 66055"/>
            </a:avLst>
          </a:prstGeom>
          <a:solidFill>
            <a:srgbClr val="CC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CaixaDeTexto 2">
            <a:extLst>
              <a:ext uri="{FF2B5EF4-FFF2-40B4-BE49-F238E27FC236}">
                <a16:creationId xmlns:a16="http://schemas.microsoft.com/office/drawing/2014/main" id="{EA452ABE-6CEB-7257-6BFD-E2B5A6371CF3}"/>
              </a:ext>
            </a:extLst>
          </p:cNvPr>
          <p:cNvSpPr txBox="1"/>
          <p:nvPr/>
        </p:nvSpPr>
        <p:spPr>
          <a:xfrm>
            <a:off x="6623513" y="1440081"/>
            <a:ext cx="1581828" cy="307777"/>
          </a:xfrm>
          <a:prstGeom prst="rect">
            <a:avLst/>
          </a:prstGeom>
          <a:noFill/>
        </p:spPr>
        <p:txBody>
          <a:bodyPr wrap="square" rtlCol="0">
            <a:spAutoFit/>
          </a:bodyPr>
          <a:lstStyle/>
          <a:p>
            <a:pPr algn="ctr"/>
            <a:r>
              <a:rPr lang="pt-PT" b="1" dirty="0" err="1">
                <a:solidFill>
                  <a:schemeClr val="bg1"/>
                </a:solidFill>
              </a:rPr>
              <a:t>Territorialisation</a:t>
            </a:r>
            <a:endParaRPr lang="pt-PT" b="1" dirty="0">
              <a:solidFill>
                <a:schemeClr val="bg1"/>
              </a:solidFill>
            </a:endParaRPr>
          </a:p>
        </p:txBody>
      </p:sp>
    </p:spTree>
    <p:extLst>
      <p:ext uri="{BB962C8B-B14F-4D97-AF65-F5344CB8AC3E}">
        <p14:creationId xmlns:p14="http://schemas.microsoft.com/office/powerpoint/2010/main" val="25568410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4" name="Lágrima 3">
            <a:extLst>
              <a:ext uri="{FF2B5EF4-FFF2-40B4-BE49-F238E27FC236}">
                <a16:creationId xmlns:a16="http://schemas.microsoft.com/office/drawing/2014/main" id="{DE472817-ADC5-735B-827B-A8F8F97B5BA0}"/>
              </a:ext>
            </a:extLst>
          </p:cNvPr>
          <p:cNvSpPr/>
          <p:nvPr/>
        </p:nvSpPr>
        <p:spPr>
          <a:xfrm rot="21152575">
            <a:off x="4983701" y="2029144"/>
            <a:ext cx="3328913" cy="2223075"/>
          </a:xfrm>
          <a:prstGeom prst="teardrop">
            <a:avLst>
              <a:gd name="adj" fmla="val 66055"/>
            </a:avLst>
          </a:prstGeom>
          <a:solidFill>
            <a:srgbClr val="CC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7" name="Google Shape;207;p29"/>
          <p:cNvSpPr/>
          <p:nvPr/>
        </p:nvSpPr>
        <p:spPr>
          <a:xfrm>
            <a:off x="-1" y="0"/>
            <a:ext cx="9144000" cy="872020"/>
          </a:xfrm>
          <a:prstGeom prst="rect">
            <a:avLst/>
          </a:prstGeom>
          <a:solidFill>
            <a:srgbClr val="F8A61A"/>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211" name="Google Shape;211;p29"/>
          <p:cNvSpPr txBox="1"/>
          <p:nvPr/>
        </p:nvSpPr>
        <p:spPr>
          <a:xfrm>
            <a:off x="109381" y="161688"/>
            <a:ext cx="3865211" cy="684773"/>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0000"/>
              </a:buClr>
              <a:buSzPts val="2400"/>
              <a:buFont typeface="Arial"/>
              <a:buNone/>
            </a:pPr>
            <a:r>
              <a:rPr lang="en-US" sz="4000" b="1" i="0" u="none" strike="noStrike" cap="none" dirty="0" err="1">
                <a:solidFill>
                  <a:schemeClr val="bg1"/>
                </a:solidFill>
                <a:latin typeface="Arial"/>
                <a:ea typeface="Arial"/>
                <a:cs typeface="Arial"/>
                <a:sym typeface="Arial"/>
              </a:rPr>
              <a:t>inPAR</a:t>
            </a:r>
            <a:endParaRPr lang="en-US" sz="3200" b="1" i="0" u="none" strike="noStrike" cap="none" dirty="0">
              <a:solidFill>
                <a:schemeClr val="bg1"/>
              </a:solidFill>
              <a:latin typeface="Arial"/>
              <a:ea typeface="Arial"/>
              <a:cs typeface="Arial"/>
              <a:sym typeface="Arial"/>
            </a:endParaRPr>
          </a:p>
        </p:txBody>
      </p:sp>
      <p:pic>
        <p:nvPicPr>
          <p:cNvPr id="214" name="Google Shape;214;p29"/>
          <p:cNvPicPr preferRelativeResize="0"/>
          <p:nvPr/>
        </p:nvPicPr>
        <p:blipFill rotWithShape="1">
          <a:blip r:embed="rId3">
            <a:alphaModFix/>
          </a:blip>
          <a:srcRect t="14288" r="20236"/>
          <a:stretch/>
        </p:blipFill>
        <p:spPr>
          <a:xfrm>
            <a:off x="6681917" y="-106334"/>
            <a:ext cx="2462082" cy="2391163"/>
          </a:xfrm>
          <a:prstGeom prst="rect">
            <a:avLst/>
          </a:prstGeom>
          <a:noFill/>
          <a:ln>
            <a:noFill/>
          </a:ln>
        </p:spPr>
      </p:pic>
      <p:sp>
        <p:nvSpPr>
          <p:cNvPr id="215" name="Google Shape;215;p29"/>
          <p:cNvSpPr txBox="1"/>
          <p:nvPr/>
        </p:nvSpPr>
        <p:spPr>
          <a:xfrm>
            <a:off x="3659612" y="4494229"/>
            <a:ext cx="3054000" cy="234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s" sz="800">
                <a:solidFill>
                  <a:srgbClr val="595959"/>
                </a:solidFill>
              </a:rPr>
              <a:t>COPOLAD III es un consorcio formado por: </a:t>
            </a:r>
            <a:endParaRPr sz="800">
              <a:solidFill>
                <a:srgbClr val="595959"/>
              </a:solidFill>
            </a:endParaRPr>
          </a:p>
        </p:txBody>
      </p:sp>
      <p:sp>
        <p:nvSpPr>
          <p:cNvPr id="216" name="Google Shape;216;p29"/>
          <p:cNvSpPr txBox="1"/>
          <p:nvPr/>
        </p:nvSpPr>
        <p:spPr>
          <a:xfrm>
            <a:off x="5950062" y="4494229"/>
            <a:ext cx="3054000" cy="234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s" sz="800">
                <a:solidFill>
                  <a:srgbClr val="595959"/>
                </a:solidFill>
              </a:rPr>
              <a:t>Socios colaboradores:</a:t>
            </a:r>
            <a:endParaRPr sz="800">
              <a:solidFill>
                <a:srgbClr val="595959"/>
              </a:solidFill>
            </a:endParaRPr>
          </a:p>
        </p:txBody>
      </p:sp>
      <p:pic>
        <p:nvPicPr>
          <p:cNvPr id="217" name="Google Shape;217;p29"/>
          <p:cNvPicPr preferRelativeResize="0"/>
          <p:nvPr/>
        </p:nvPicPr>
        <p:blipFill rotWithShape="1">
          <a:blip r:embed="rId4">
            <a:alphaModFix/>
          </a:blip>
          <a:srcRect/>
          <a:stretch/>
        </p:blipFill>
        <p:spPr>
          <a:xfrm>
            <a:off x="276225" y="4741550"/>
            <a:ext cx="1359197" cy="284107"/>
          </a:xfrm>
          <a:prstGeom prst="rect">
            <a:avLst/>
          </a:prstGeom>
          <a:noFill/>
          <a:ln>
            <a:noFill/>
          </a:ln>
        </p:spPr>
      </p:pic>
      <p:pic>
        <p:nvPicPr>
          <p:cNvPr id="218" name="Google Shape;218;p29"/>
          <p:cNvPicPr preferRelativeResize="0"/>
          <p:nvPr/>
        </p:nvPicPr>
        <p:blipFill rotWithShape="1">
          <a:blip r:embed="rId5">
            <a:alphaModFix/>
          </a:blip>
          <a:srcRect/>
          <a:stretch/>
        </p:blipFill>
        <p:spPr>
          <a:xfrm>
            <a:off x="3562215" y="4615270"/>
            <a:ext cx="1359198" cy="564343"/>
          </a:xfrm>
          <a:prstGeom prst="rect">
            <a:avLst/>
          </a:prstGeom>
          <a:noFill/>
          <a:ln>
            <a:noFill/>
          </a:ln>
        </p:spPr>
      </p:pic>
      <p:pic>
        <p:nvPicPr>
          <p:cNvPr id="219" name="Google Shape;219;p29"/>
          <p:cNvPicPr preferRelativeResize="0"/>
          <p:nvPr/>
        </p:nvPicPr>
        <p:blipFill rotWithShape="1">
          <a:blip r:embed="rId6">
            <a:alphaModFix/>
          </a:blip>
          <a:srcRect/>
          <a:stretch/>
        </p:blipFill>
        <p:spPr>
          <a:xfrm>
            <a:off x="1830499" y="4539550"/>
            <a:ext cx="999586" cy="715799"/>
          </a:xfrm>
          <a:prstGeom prst="rect">
            <a:avLst/>
          </a:prstGeom>
          <a:noFill/>
          <a:ln>
            <a:noFill/>
          </a:ln>
        </p:spPr>
      </p:pic>
      <p:pic>
        <p:nvPicPr>
          <p:cNvPr id="220" name="Google Shape;220;p29"/>
          <p:cNvPicPr preferRelativeResize="0"/>
          <p:nvPr/>
        </p:nvPicPr>
        <p:blipFill rotWithShape="1">
          <a:blip r:embed="rId7">
            <a:alphaModFix/>
          </a:blip>
          <a:srcRect/>
          <a:stretch/>
        </p:blipFill>
        <p:spPr>
          <a:xfrm>
            <a:off x="7774222" y="4580808"/>
            <a:ext cx="1048440" cy="586925"/>
          </a:xfrm>
          <a:prstGeom prst="rect">
            <a:avLst/>
          </a:prstGeom>
          <a:noFill/>
          <a:ln>
            <a:noFill/>
          </a:ln>
        </p:spPr>
      </p:pic>
      <p:pic>
        <p:nvPicPr>
          <p:cNvPr id="221" name="Google Shape;221;p29"/>
          <p:cNvPicPr preferRelativeResize="0"/>
          <p:nvPr/>
        </p:nvPicPr>
        <p:blipFill rotWithShape="1">
          <a:blip r:embed="rId8">
            <a:alphaModFix/>
          </a:blip>
          <a:srcRect/>
          <a:stretch/>
        </p:blipFill>
        <p:spPr>
          <a:xfrm>
            <a:off x="5116491" y="4716201"/>
            <a:ext cx="601084" cy="314060"/>
          </a:xfrm>
          <a:prstGeom prst="rect">
            <a:avLst/>
          </a:prstGeom>
          <a:noFill/>
          <a:ln>
            <a:noFill/>
          </a:ln>
        </p:spPr>
      </p:pic>
      <p:pic>
        <p:nvPicPr>
          <p:cNvPr id="222" name="Google Shape;222;p29" descr="Imagen que contiene firmar, viendo, frente, gente&#10;&#10;El contenido generado por IA puede ser incorrecto."/>
          <p:cNvPicPr preferRelativeResize="0"/>
          <p:nvPr/>
        </p:nvPicPr>
        <p:blipFill rotWithShape="1">
          <a:blip r:embed="rId9">
            <a:alphaModFix/>
          </a:blip>
          <a:srcRect/>
          <a:stretch/>
        </p:blipFill>
        <p:spPr>
          <a:xfrm>
            <a:off x="5912653" y="4618088"/>
            <a:ext cx="1666492" cy="531024"/>
          </a:xfrm>
          <a:prstGeom prst="rect">
            <a:avLst/>
          </a:prstGeom>
          <a:noFill/>
          <a:ln>
            <a:noFill/>
          </a:ln>
        </p:spPr>
      </p:pic>
      <p:sp>
        <p:nvSpPr>
          <p:cNvPr id="3" name="CaixaDeTexto 2">
            <a:extLst>
              <a:ext uri="{FF2B5EF4-FFF2-40B4-BE49-F238E27FC236}">
                <a16:creationId xmlns:a16="http://schemas.microsoft.com/office/drawing/2014/main" id="{ADA480C5-8E95-1C36-985A-A6A0218E0999}"/>
              </a:ext>
            </a:extLst>
          </p:cNvPr>
          <p:cNvSpPr txBox="1"/>
          <p:nvPr/>
        </p:nvSpPr>
        <p:spPr>
          <a:xfrm>
            <a:off x="109381" y="886121"/>
            <a:ext cx="8715168" cy="800219"/>
          </a:xfrm>
          <a:prstGeom prst="rect">
            <a:avLst/>
          </a:prstGeom>
          <a:noFill/>
        </p:spPr>
        <p:txBody>
          <a:bodyPr wrap="square">
            <a:spAutoFit/>
          </a:bodyPr>
          <a:lstStyle/>
          <a:p>
            <a:pPr algn="ctr"/>
            <a:r>
              <a:rPr lang="en-US" sz="1200" b="1" dirty="0"/>
              <a:t>Prevention of psychoactive substance use, as well as other health-risk </a:t>
            </a:r>
            <a:r>
              <a:rPr lang="en-US" sz="1200" b="1" dirty="0" err="1"/>
              <a:t>behaviours</a:t>
            </a:r>
            <a:r>
              <a:rPr lang="en-US" sz="1200" b="1" dirty="0"/>
              <a:t>, aimed at the population of the </a:t>
            </a:r>
            <a:r>
              <a:rPr lang="en-US" sz="1200" b="1" dirty="0" err="1"/>
              <a:t>Guarda</a:t>
            </a:r>
            <a:r>
              <a:rPr lang="en-US" sz="1200" b="1" dirty="0"/>
              <a:t> Prison Establishment.</a:t>
            </a:r>
          </a:p>
          <a:p>
            <a:pPr algn="ctr"/>
            <a:r>
              <a:rPr lang="es-ES" sz="1100" i="1" dirty="0">
                <a:solidFill>
                  <a:srgbClr val="C00000"/>
                </a:solidFill>
              </a:rPr>
              <a:t>Prevención del consumo de sustancias psicoactivas, así como de otras conductas de riesgo para la salud, dirigido a la población del Establecimiento Penitenciario de Guarda.</a:t>
            </a:r>
            <a:endParaRPr lang="pt-PT" sz="1100" b="1" i="1" dirty="0">
              <a:solidFill>
                <a:srgbClr val="C00000"/>
              </a:solidFill>
            </a:endParaRPr>
          </a:p>
        </p:txBody>
      </p:sp>
      <p:sp>
        <p:nvSpPr>
          <p:cNvPr id="15" name="Lágrima 14">
            <a:extLst>
              <a:ext uri="{FF2B5EF4-FFF2-40B4-BE49-F238E27FC236}">
                <a16:creationId xmlns:a16="http://schemas.microsoft.com/office/drawing/2014/main" id="{6D46F1F7-41F4-5836-B186-76656548CDB7}"/>
              </a:ext>
            </a:extLst>
          </p:cNvPr>
          <p:cNvSpPr/>
          <p:nvPr/>
        </p:nvSpPr>
        <p:spPr>
          <a:xfrm rot="21152575">
            <a:off x="330377" y="1649858"/>
            <a:ext cx="4301537" cy="2981648"/>
          </a:xfrm>
          <a:prstGeom prst="teardrop">
            <a:avLst>
              <a:gd name="adj" fmla="val 66055"/>
            </a:avLst>
          </a:prstGeom>
          <a:solidFill>
            <a:srgbClr val="CC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Google Shape;209;p29">
            <a:extLst>
              <a:ext uri="{FF2B5EF4-FFF2-40B4-BE49-F238E27FC236}">
                <a16:creationId xmlns:a16="http://schemas.microsoft.com/office/drawing/2014/main" id="{AA318DDD-39BC-96C2-E7FC-8E527ABA415D}"/>
              </a:ext>
            </a:extLst>
          </p:cNvPr>
          <p:cNvSpPr txBox="1"/>
          <p:nvPr/>
        </p:nvSpPr>
        <p:spPr>
          <a:xfrm>
            <a:off x="880942" y="2034504"/>
            <a:ext cx="3185351" cy="623217"/>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FF0000"/>
              </a:buClr>
              <a:buSzPts val="1200"/>
              <a:buFont typeface="Arial"/>
              <a:buNone/>
            </a:pPr>
            <a:r>
              <a:rPr lang="en-US" sz="1200" b="1" i="0" u="none" strike="noStrike" cap="none" dirty="0">
                <a:solidFill>
                  <a:schemeClr val="bg1"/>
                </a:solidFill>
                <a:latin typeface="Arial"/>
                <a:ea typeface="Arial"/>
                <a:cs typeface="Arial"/>
                <a:sym typeface="Arial"/>
              </a:rPr>
              <a:t>Enhancing self-esteem and self-awareness</a:t>
            </a:r>
          </a:p>
          <a:p>
            <a:pPr marL="0" marR="0" lvl="0" indent="0" algn="ctr" rtl="0">
              <a:lnSpc>
                <a:spcPct val="100000"/>
              </a:lnSpc>
              <a:spcBef>
                <a:spcPts val="0"/>
              </a:spcBef>
              <a:spcAft>
                <a:spcPts val="0"/>
              </a:spcAft>
              <a:buClr>
                <a:srgbClr val="FF0000"/>
              </a:buClr>
              <a:buSzPts val="1200"/>
              <a:buFont typeface="Arial"/>
              <a:buNone/>
            </a:pPr>
            <a:r>
              <a:rPr lang="es-ES" sz="1200" i="1" u="none" strike="noStrike" cap="none" dirty="0">
                <a:solidFill>
                  <a:srgbClr val="FAC36A"/>
                </a:solidFill>
                <a:latin typeface="Arial"/>
                <a:ea typeface="Arial"/>
                <a:cs typeface="Arial"/>
                <a:sym typeface="Arial"/>
              </a:rPr>
              <a:t>Mejorar la autoestima y la autoconciencia</a:t>
            </a:r>
            <a:endParaRPr lang="en-US" sz="1200" i="1" u="none" strike="noStrike" cap="none" dirty="0">
              <a:solidFill>
                <a:schemeClr val="tx1"/>
              </a:solidFill>
              <a:latin typeface="Arial"/>
              <a:ea typeface="Arial"/>
              <a:cs typeface="Arial"/>
              <a:sym typeface="Arial"/>
            </a:endParaRPr>
          </a:p>
        </p:txBody>
      </p:sp>
      <p:sp>
        <p:nvSpPr>
          <p:cNvPr id="18" name="CaixaDeTexto 17">
            <a:extLst>
              <a:ext uri="{FF2B5EF4-FFF2-40B4-BE49-F238E27FC236}">
                <a16:creationId xmlns:a16="http://schemas.microsoft.com/office/drawing/2014/main" id="{23579A25-0CE4-BA4C-5E52-9F5568520E0A}"/>
              </a:ext>
            </a:extLst>
          </p:cNvPr>
          <p:cNvSpPr txBox="1"/>
          <p:nvPr/>
        </p:nvSpPr>
        <p:spPr>
          <a:xfrm>
            <a:off x="200548" y="2782417"/>
            <a:ext cx="4652126" cy="461665"/>
          </a:xfrm>
          <a:prstGeom prst="rect">
            <a:avLst/>
          </a:prstGeom>
          <a:noFill/>
        </p:spPr>
        <p:txBody>
          <a:bodyPr wrap="square">
            <a:spAutoFit/>
          </a:bodyPr>
          <a:lstStyle/>
          <a:p>
            <a:pPr marL="0" marR="0" lvl="0" indent="0" algn="ctr" rtl="0">
              <a:lnSpc>
                <a:spcPct val="100000"/>
              </a:lnSpc>
              <a:spcBef>
                <a:spcPts val="0"/>
              </a:spcBef>
              <a:spcAft>
                <a:spcPts val="0"/>
              </a:spcAft>
              <a:buClr>
                <a:srgbClr val="FF0000"/>
              </a:buClr>
              <a:buSzPts val="1200"/>
              <a:buFont typeface="Arial"/>
              <a:buNone/>
            </a:pPr>
            <a:r>
              <a:rPr lang="en-US" sz="1200" b="1" dirty="0">
                <a:solidFill>
                  <a:schemeClr val="bg1"/>
                </a:solidFill>
              </a:rPr>
              <a:t>D</a:t>
            </a:r>
            <a:r>
              <a:rPr lang="en-US" sz="1200" b="1" i="0" u="none" strike="noStrike" cap="none" dirty="0">
                <a:solidFill>
                  <a:schemeClr val="bg1"/>
                </a:solidFill>
                <a:latin typeface="Arial"/>
                <a:ea typeface="Arial"/>
                <a:cs typeface="Arial"/>
                <a:sym typeface="Arial"/>
              </a:rPr>
              <a:t>evelopment of communication and interpersonal skills</a:t>
            </a:r>
          </a:p>
          <a:p>
            <a:pPr marL="0" marR="0" lvl="0" indent="0" algn="ctr" rtl="0">
              <a:lnSpc>
                <a:spcPct val="100000"/>
              </a:lnSpc>
              <a:spcBef>
                <a:spcPts val="0"/>
              </a:spcBef>
              <a:spcAft>
                <a:spcPts val="0"/>
              </a:spcAft>
              <a:buClr>
                <a:srgbClr val="FF0000"/>
              </a:buClr>
              <a:buSzPts val="1200"/>
              <a:buFont typeface="Arial"/>
              <a:buNone/>
            </a:pPr>
            <a:r>
              <a:rPr lang="es-ES" sz="1200" i="1" dirty="0">
                <a:solidFill>
                  <a:srgbClr val="FAC36A"/>
                </a:solidFill>
              </a:rPr>
              <a:t>D</a:t>
            </a:r>
            <a:r>
              <a:rPr lang="es-ES" sz="1200" i="1" u="none" strike="noStrike" cap="none" dirty="0">
                <a:solidFill>
                  <a:srgbClr val="FAC36A"/>
                </a:solidFill>
                <a:latin typeface="Arial"/>
                <a:ea typeface="Arial"/>
                <a:cs typeface="Arial"/>
                <a:sym typeface="Arial"/>
              </a:rPr>
              <a:t>esarrollo de habilidades de comunicación e interpersonales</a:t>
            </a:r>
            <a:endParaRPr lang="pt-PT" sz="1200" dirty="0">
              <a:solidFill>
                <a:srgbClr val="FAC36A"/>
              </a:solidFill>
            </a:endParaRPr>
          </a:p>
        </p:txBody>
      </p:sp>
      <p:sp>
        <p:nvSpPr>
          <p:cNvPr id="25" name="CaixaDeTexto 24">
            <a:extLst>
              <a:ext uri="{FF2B5EF4-FFF2-40B4-BE49-F238E27FC236}">
                <a16:creationId xmlns:a16="http://schemas.microsoft.com/office/drawing/2014/main" id="{7E5471BE-E488-BF5E-9736-1DF4A66D963A}"/>
              </a:ext>
            </a:extLst>
          </p:cNvPr>
          <p:cNvSpPr txBox="1"/>
          <p:nvPr/>
        </p:nvSpPr>
        <p:spPr>
          <a:xfrm>
            <a:off x="-183076" y="3937847"/>
            <a:ext cx="5104489" cy="646331"/>
          </a:xfrm>
          <a:prstGeom prst="rect">
            <a:avLst/>
          </a:prstGeom>
          <a:noFill/>
        </p:spPr>
        <p:txBody>
          <a:bodyPr wrap="square">
            <a:spAutoFit/>
          </a:bodyPr>
          <a:lstStyle/>
          <a:p>
            <a:pPr marL="0" marR="0" lvl="0" indent="0" algn="ctr" rtl="0">
              <a:lnSpc>
                <a:spcPct val="100000"/>
              </a:lnSpc>
              <a:spcBef>
                <a:spcPts val="0"/>
              </a:spcBef>
              <a:spcAft>
                <a:spcPts val="0"/>
              </a:spcAft>
              <a:buClr>
                <a:srgbClr val="FF0000"/>
              </a:buClr>
              <a:buSzPts val="1200"/>
              <a:buFont typeface="Arial"/>
              <a:buNone/>
            </a:pPr>
            <a:r>
              <a:rPr lang="en-US" sz="1200" b="1" i="0" u="none" strike="noStrike" cap="none" dirty="0">
                <a:solidFill>
                  <a:schemeClr val="bg1"/>
                </a:solidFill>
                <a:latin typeface="Arial"/>
                <a:ea typeface="Arial"/>
                <a:cs typeface="Arial"/>
                <a:sym typeface="Arial"/>
              </a:rPr>
              <a:t>Expanding knowledge in various domains</a:t>
            </a:r>
          </a:p>
          <a:p>
            <a:pPr marL="0" marR="0" lvl="0" indent="0" algn="ctr" rtl="0">
              <a:lnSpc>
                <a:spcPct val="100000"/>
              </a:lnSpc>
              <a:spcBef>
                <a:spcPts val="0"/>
              </a:spcBef>
              <a:spcAft>
                <a:spcPts val="0"/>
              </a:spcAft>
              <a:buClr>
                <a:srgbClr val="FF0000"/>
              </a:buClr>
              <a:buSzPts val="1200"/>
              <a:buFont typeface="Arial"/>
              <a:buNone/>
            </a:pPr>
            <a:r>
              <a:rPr lang="es-ES" sz="1200" i="1" u="none" strike="noStrike" cap="none" dirty="0">
                <a:solidFill>
                  <a:srgbClr val="FAC36A"/>
                </a:solidFill>
                <a:latin typeface="Arial"/>
                <a:ea typeface="Arial"/>
                <a:cs typeface="Arial"/>
                <a:sym typeface="Arial"/>
              </a:rPr>
              <a:t>Ampliar el conocimiento en </a:t>
            </a:r>
          </a:p>
          <a:p>
            <a:pPr marL="0" marR="0" lvl="0" indent="0" algn="ctr" rtl="0">
              <a:lnSpc>
                <a:spcPct val="100000"/>
              </a:lnSpc>
              <a:spcBef>
                <a:spcPts val="0"/>
              </a:spcBef>
              <a:spcAft>
                <a:spcPts val="0"/>
              </a:spcAft>
              <a:buClr>
                <a:srgbClr val="FF0000"/>
              </a:buClr>
              <a:buSzPts val="1200"/>
              <a:buFont typeface="Arial"/>
              <a:buNone/>
            </a:pPr>
            <a:r>
              <a:rPr lang="es-ES" sz="1200" i="1" u="none" strike="noStrike" cap="none" dirty="0">
                <a:solidFill>
                  <a:srgbClr val="FAC36A"/>
                </a:solidFill>
                <a:latin typeface="Arial"/>
                <a:ea typeface="Arial"/>
                <a:cs typeface="Arial"/>
                <a:sym typeface="Arial"/>
              </a:rPr>
              <a:t>diversos ámbitos</a:t>
            </a:r>
            <a:endParaRPr lang="pt-PT" sz="1200" dirty="0">
              <a:solidFill>
                <a:srgbClr val="FAC36A"/>
              </a:solidFill>
            </a:endParaRPr>
          </a:p>
        </p:txBody>
      </p:sp>
      <p:sp>
        <p:nvSpPr>
          <p:cNvPr id="27" name="CaixaDeTexto 26">
            <a:extLst>
              <a:ext uri="{FF2B5EF4-FFF2-40B4-BE49-F238E27FC236}">
                <a16:creationId xmlns:a16="http://schemas.microsoft.com/office/drawing/2014/main" id="{6A0C504E-F807-D9E4-30AB-83E2F3F2A25C}"/>
              </a:ext>
            </a:extLst>
          </p:cNvPr>
          <p:cNvSpPr txBox="1"/>
          <p:nvPr/>
        </p:nvSpPr>
        <p:spPr>
          <a:xfrm>
            <a:off x="-896778" y="3369890"/>
            <a:ext cx="6656832" cy="461665"/>
          </a:xfrm>
          <a:prstGeom prst="rect">
            <a:avLst/>
          </a:prstGeom>
          <a:noFill/>
        </p:spPr>
        <p:txBody>
          <a:bodyPr wrap="square">
            <a:spAutoFit/>
          </a:bodyPr>
          <a:lstStyle/>
          <a:p>
            <a:pPr marL="0" marR="0" lvl="0" indent="0" algn="ctr" rtl="0">
              <a:lnSpc>
                <a:spcPct val="100000"/>
              </a:lnSpc>
              <a:spcBef>
                <a:spcPts val="0"/>
              </a:spcBef>
              <a:spcAft>
                <a:spcPts val="0"/>
              </a:spcAft>
              <a:buClr>
                <a:srgbClr val="FF0000"/>
              </a:buClr>
              <a:buSzPts val="1200"/>
              <a:buFont typeface="Arial"/>
              <a:buNone/>
            </a:pPr>
            <a:r>
              <a:rPr lang="en-US" sz="1200" b="1" i="0" u="none" strike="noStrike" cap="none" dirty="0">
                <a:solidFill>
                  <a:schemeClr val="bg1"/>
                </a:solidFill>
                <a:latin typeface="Arial"/>
                <a:ea typeface="Arial"/>
                <a:cs typeface="Arial"/>
                <a:sym typeface="Arial"/>
              </a:rPr>
              <a:t>Promoting physical and mental well-being</a:t>
            </a:r>
          </a:p>
          <a:p>
            <a:pPr marL="0" marR="0" lvl="0" indent="0" algn="ctr" rtl="0">
              <a:lnSpc>
                <a:spcPct val="100000"/>
              </a:lnSpc>
              <a:spcBef>
                <a:spcPts val="0"/>
              </a:spcBef>
              <a:spcAft>
                <a:spcPts val="0"/>
              </a:spcAft>
              <a:buClr>
                <a:srgbClr val="FF0000"/>
              </a:buClr>
              <a:buSzPts val="1200"/>
              <a:buFont typeface="Arial"/>
              <a:buNone/>
            </a:pPr>
            <a:r>
              <a:rPr lang="es-ES" sz="1200" i="1" u="none" strike="noStrike" cap="none" dirty="0">
                <a:solidFill>
                  <a:srgbClr val="FAC36A"/>
                </a:solidFill>
                <a:latin typeface="Arial"/>
                <a:ea typeface="Arial"/>
                <a:cs typeface="Arial"/>
                <a:sym typeface="Arial"/>
              </a:rPr>
              <a:t>Promover el bienestar físico y mental</a:t>
            </a:r>
            <a:endParaRPr lang="pt-PT" dirty="0">
              <a:solidFill>
                <a:srgbClr val="FAC36A"/>
              </a:solidFill>
            </a:endParaRPr>
          </a:p>
        </p:txBody>
      </p:sp>
      <p:sp>
        <p:nvSpPr>
          <p:cNvPr id="5" name="CaixaDeTexto 4">
            <a:extLst>
              <a:ext uri="{FF2B5EF4-FFF2-40B4-BE49-F238E27FC236}">
                <a16:creationId xmlns:a16="http://schemas.microsoft.com/office/drawing/2014/main" id="{E502FC88-C683-45D8-6585-60259276BA5E}"/>
              </a:ext>
            </a:extLst>
          </p:cNvPr>
          <p:cNvSpPr txBox="1"/>
          <p:nvPr/>
        </p:nvSpPr>
        <p:spPr>
          <a:xfrm>
            <a:off x="5411093" y="2137981"/>
            <a:ext cx="2577559" cy="646331"/>
          </a:xfrm>
          <a:prstGeom prst="rect">
            <a:avLst/>
          </a:prstGeom>
          <a:noFill/>
        </p:spPr>
        <p:txBody>
          <a:bodyPr wrap="square">
            <a:spAutoFit/>
          </a:bodyPr>
          <a:lstStyle/>
          <a:p>
            <a:pPr algn="ctr"/>
            <a:r>
              <a:rPr lang="en-US" sz="1200" b="1" dirty="0">
                <a:solidFill>
                  <a:schemeClr val="bg1"/>
                </a:solidFill>
              </a:rPr>
              <a:t>The population </a:t>
            </a:r>
          </a:p>
          <a:p>
            <a:pPr algn="ctr"/>
            <a:r>
              <a:rPr lang="en-US" sz="1200" b="1" dirty="0">
                <a:solidFill>
                  <a:schemeClr val="bg1"/>
                </a:solidFill>
              </a:rPr>
              <a:t>benefits from an integrated response to addictive</a:t>
            </a:r>
          </a:p>
        </p:txBody>
      </p:sp>
      <p:sp>
        <p:nvSpPr>
          <p:cNvPr id="8" name="CaixaDeTexto 7">
            <a:extLst>
              <a:ext uri="{FF2B5EF4-FFF2-40B4-BE49-F238E27FC236}">
                <a16:creationId xmlns:a16="http://schemas.microsoft.com/office/drawing/2014/main" id="{F6C42DE8-81F6-244F-23B3-54D36A32424E}"/>
              </a:ext>
            </a:extLst>
          </p:cNvPr>
          <p:cNvSpPr txBox="1"/>
          <p:nvPr/>
        </p:nvSpPr>
        <p:spPr>
          <a:xfrm>
            <a:off x="5265436" y="3561536"/>
            <a:ext cx="2508786" cy="646331"/>
          </a:xfrm>
          <a:prstGeom prst="rect">
            <a:avLst/>
          </a:prstGeom>
          <a:noFill/>
        </p:spPr>
        <p:txBody>
          <a:bodyPr wrap="square">
            <a:spAutoFit/>
          </a:bodyPr>
          <a:lstStyle/>
          <a:p>
            <a:pPr algn="ctr"/>
            <a:r>
              <a:rPr lang="es-ES" sz="1200" i="1" dirty="0">
                <a:solidFill>
                  <a:srgbClr val="FAC36A"/>
                </a:solidFill>
              </a:rPr>
              <a:t>reduciendo los problemas de dependencia y mejorando las condiciones de vida.</a:t>
            </a:r>
          </a:p>
        </p:txBody>
      </p:sp>
      <p:sp>
        <p:nvSpPr>
          <p:cNvPr id="13" name="CaixaDeTexto 12">
            <a:extLst>
              <a:ext uri="{FF2B5EF4-FFF2-40B4-BE49-F238E27FC236}">
                <a16:creationId xmlns:a16="http://schemas.microsoft.com/office/drawing/2014/main" id="{86CD926B-C78B-4516-1D25-99F209F47805}"/>
              </a:ext>
            </a:extLst>
          </p:cNvPr>
          <p:cNvSpPr txBox="1"/>
          <p:nvPr/>
        </p:nvSpPr>
        <p:spPr>
          <a:xfrm>
            <a:off x="4015992" y="3233052"/>
            <a:ext cx="5264330" cy="461665"/>
          </a:xfrm>
          <a:prstGeom prst="rect">
            <a:avLst/>
          </a:prstGeom>
          <a:noFill/>
        </p:spPr>
        <p:txBody>
          <a:bodyPr wrap="square">
            <a:spAutoFit/>
          </a:bodyPr>
          <a:lstStyle/>
          <a:p>
            <a:pPr algn="ctr"/>
            <a:r>
              <a:rPr lang="es-ES" sz="1200" i="1" dirty="0">
                <a:solidFill>
                  <a:srgbClr val="FAC36A"/>
                </a:solidFill>
              </a:rPr>
              <a:t>La población se beneficia de una respuesta </a:t>
            </a:r>
          </a:p>
          <a:p>
            <a:pPr algn="ctr"/>
            <a:r>
              <a:rPr lang="es-ES" sz="1200" i="1" dirty="0">
                <a:solidFill>
                  <a:srgbClr val="FAC36A"/>
                </a:solidFill>
              </a:rPr>
              <a:t>integrada a los comportamientos adictivos,</a:t>
            </a:r>
          </a:p>
        </p:txBody>
      </p:sp>
      <p:sp>
        <p:nvSpPr>
          <p:cNvPr id="9" name="CaixaDeTexto 8">
            <a:extLst>
              <a:ext uri="{FF2B5EF4-FFF2-40B4-BE49-F238E27FC236}">
                <a16:creationId xmlns:a16="http://schemas.microsoft.com/office/drawing/2014/main" id="{1C5C0086-FBF6-F448-46B9-2F1019F2392E}"/>
              </a:ext>
            </a:extLst>
          </p:cNvPr>
          <p:cNvSpPr txBox="1"/>
          <p:nvPr/>
        </p:nvSpPr>
        <p:spPr>
          <a:xfrm>
            <a:off x="5141895" y="2660426"/>
            <a:ext cx="3143434" cy="461665"/>
          </a:xfrm>
          <a:prstGeom prst="rect">
            <a:avLst/>
          </a:prstGeom>
          <a:noFill/>
        </p:spPr>
        <p:txBody>
          <a:bodyPr wrap="square">
            <a:spAutoFit/>
          </a:bodyPr>
          <a:lstStyle/>
          <a:p>
            <a:pPr algn="ctr"/>
            <a:r>
              <a:rPr lang="en-US" sz="1200" b="1" dirty="0" err="1">
                <a:solidFill>
                  <a:schemeClr val="bg1"/>
                </a:solidFill>
              </a:rPr>
              <a:t>behaviours</a:t>
            </a:r>
            <a:r>
              <a:rPr lang="en-US" sz="1200" b="1" dirty="0">
                <a:solidFill>
                  <a:schemeClr val="bg1"/>
                </a:solidFill>
              </a:rPr>
              <a:t>, reducing dependency issues and improving living conditions.</a:t>
            </a:r>
            <a:endParaRPr lang="pt-PT" sz="1200" b="1" dirty="0">
              <a:solidFill>
                <a:schemeClr val="bg1"/>
              </a:solidFill>
            </a:endParaRPr>
          </a:p>
        </p:txBody>
      </p:sp>
    </p:spTree>
    <p:extLst>
      <p:ext uri="{BB962C8B-B14F-4D97-AF65-F5344CB8AC3E}">
        <p14:creationId xmlns:p14="http://schemas.microsoft.com/office/powerpoint/2010/main" val="33458593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9"/>
          <p:cNvSpPr/>
          <p:nvPr/>
        </p:nvSpPr>
        <p:spPr>
          <a:xfrm>
            <a:off x="-1" y="0"/>
            <a:ext cx="9144000" cy="903981"/>
          </a:xfrm>
          <a:prstGeom prst="rect">
            <a:avLst/>
          </a:prstGeom>
          <a:solidFill>
            <a:srgbClr val="DA3B2A"/>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211" name="Google Shape;211;p29"/>
          <p:cNvSpPr txBox="1"/>
          <p:nvPr/>
        </p:nvSpPr>
        <p:spPr>
          <a:xfrm>
            <a:off x="109381" y="167896"/>
            <a:ext cx="3865211" cy="684773"/>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0000"/>
              </a:buClr>
              <a:buSzPts val="2400"/>
              <a:buFont typeface="Arial"/>
              <a:buNone/>
            </a:pPr>
            <a:r>
              <a:rPr lang="en-US" sz="4000" b="1" i="0" u="none" strike="noStrike" cap="none" dirty="0" err="1">
                <a:solidFill>
                  <a:schemeClr val="bg1"/>
                </a:solidFill>
                <a:latin typeface="Arial"/>
                <a:ea typeface="Arial"/>
                <a:cs typeface="Arial"/>
                <a:sym typeface="Arial"/>
              </a:rPr>
              <a:t>inTEGRA</a:t>
            </a:r>
            <a:endParaRPr lang="en-US" sz="4000" b="1" i="0" u="none" strike="noStrike" cap="none" dirty="0">
              <a:solidFill>
                <a:schemeClr val="bg1"/>
              </a:solidFill>
              <a:latin typeface="Arial"/>
              <a:ea typeface="Arial"/>
              <a:cs typeface="Arial"/>
              <a:sym typeface="Arial"/>
            </a:endParaRPr>
          </a:p>
        </p:txBody>
      </p:sp>
      <p:pic>
        <p:nvPicPr>
          <p:cNvPr id="214" name="Google Shape;214;p29"/>
          <p:cNvPicPr preferRelativeResize="0"/>
          <p:nvPr/>
        </p:nvPicPr>
        <p:blipFill rotWithShape="1">
          <a:blip r:embed="rId3">
            <a:alphaModFix/>
          </a:blip>
          <a:srcRect t="14288" r="20236"/>
          <a:stretch/>
        </p:blipFill>
        <p:spPr>
          <a:xfrm>
            <a:off x="6681917" y="-82646"/>
            <a:ext cx="2462082" cy="2391163"/>
          </a:xfrm>
          <a:prstGeom prst="rect">
            <a:avLst/>
          </a:prstGeom>
          <a:noFill/>
          <a:ln>
            <a:noFill/>
          </a:ln>
        </p:spPr>
      </p:pic>
      <p:sp>
        <p:nvSpPr>
          <p:cNvPr id="215" name="Google Shape;215;p29"/>
          <p:cNvSpPr txBox="1"/>
          <p:nvPr/>
        </p:nvSpPr>
        <p:spPr>
          <a:xfrm>
            <a:off x="3659612" y="4494229"/>
            <a:ext cx="3054000" cy="234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s" sz="800">
                <a:solidFill>
                  <a:srgbClr val="595959"/>
                </a:solidFill>
              </a:rPr>
              <a:t>COPOLAD III es un consorcio formado por: </a:t>
            </a:r>
            <a:endParaRPr sz="800">
              <a:solidFill>
                <a:srgbClr val="595959"/>
              </a:solidFill>
            </a:endParaRPr>
          </a:p>
        </p:txBody>
      </p:sp>
      <p:sp>
        <p:nvSpPr>
          <p:cNvPr id="216" name="Google Shape;216;p29"/>
          <p:cNvSpPr txBox="1"/>
          <p:nvPr/>
        </p:nvSpPr>
        <p:spPr>
          <a:xfrm>
            <a:off x="5950062" y="4494229"/>
            <a:ext cx="3054000" cy="234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s" sz="800">
                <a:solidFill>
                  <a:srgbClr val="595959"/>
                </a:solidFill>
              </a:rPr>
              <a:t>Socios colaboradores:</a:t>
            </a:r>
            <a:endParaRPr sz="800">
              <a:solidFill>
                <a:srgbClr val="595959"/>
              </a:solidFill>
            </a:endParaRPr>
          </a:p>
        </p:txBody>
      </p:sp>
      <p:pic>
        <p:nvPicPr>
          <p:cNvPr id="217" name="Google Shape;217;p29"/>
          <p:cNvPicPr preferRelativeResize="0"/>
          <p:nvPr/>
        </p:nvPicPr>
        <p:blipFill rotWithShape="1">
          <a:blip r:embed="rId4">
            <a:alphaModFix/>
          </a:blip>
          <a:srcRect/>
          <a:stretch/>
        </p:blipFill>
        <p:spPr>
          <a:xfrm>
            <a:off x="276225" y="4741550"/>
            <a:ext cx="1359197" cy="284107"/>
          </a:xfrm>
          <a:prstGeom prst="rect">
            <a:avLst/>
          </a:prstGeom>
          <a:noFill/>
          <a:ln>
            <a:noFill/>
          </a:ln>
        </p:spPr>
      </p:pic>
      <p:pic>
        <p:nvPicPr>
          <p:cNvPr id="218" name="Google Shape;218;p29"/>
          <p:cNvPicPr preferRelativeResize="0"/>
          <p:nvPr/>
        </p:nvPicPr>
        <p:blipFill rotWithShape="1">
          <a:blip r:embed="rId5">
            <a:alphaModFix/>
          </a:blip>
          <a:srcRect/>
          <a:stretch/>
        </p:blipFill>
        <p:spPr>
          <a:xfrm>
            <a:off x="3562215" y="4615270"/>
            <a:ext cx="1359198" cy="564343"/>
          </a:xfrm>
          <a:prstGeom prst="rect">
            <a:avLst/>
          </a:prstGeom>
          <a:noFill/>
          <a:ln>
            <a:noFill/>
          </a:ln>
        </p:spPr>
      </p:pic>
      <p:pic>
        <p:nvPicPr>
          <p:cNvPr id="219" name="Google Shape;219;p29"/>
          <p:cNvPicPr preferRelativeResize="0"/>
          <p:nvPr/>
        </p:nvPicPr>
        <p:blipFill rotWithShape="1">
          <a:blip r:embed="rId6">
            <a:alphaModFix/>
          </a:blip>
          <a:srcRect/>
          <a:stretch/>
        </p:blipFill>
        <p:spPr>
          <a:xfrm>
            <a:off x="1830499" y="4539550"/>
            <a:ext cx="999586" cy="715799"/>
          </a:xfrm>
          <a:prstGeom prst="rect">
            <a:avLst/>
          </a:prstGeom>
          <a:noFill/>
          <a:ln>
            <a:noFill/>
          </a:ln>
        </p:spPr>
      </p:pic>
      <p:pic>
        <p:nvPicPr>
          <p:cNvPr id="220" name="Google Shape;220;p29"/>
          <p:cNvPicPr preferRelativeResize="0"/>
          <p:nvPr/>
        </p:nvPicPr>
        <p:blipFill rotWithShape="1">
          <a:blip r:embed="rId7">
            <a:alphaModFix/>
          </a:blip>
          <a:srcRect/>
          <a:stretch/>
        </p:blipFill>
        <p:spPr>
          <a:xfrm>
            <a:off x="7774222" y="4580808"/>
            <a:ext cx="1048440" cy="586925"/>
          </a:xfrm>
          <a:prstGeom prst="rect">
            <a:avLst/>
          </a:prstGeom>
          <a:noFill/>
          <a:ln>
            <a:noFill/>
          </a:ln>
        </p:spPr>
      </p:pic>
      <p:pic>
        <p:nvPicPr>
          <p:cNvPr id="221" name="Google Shape;221;p29"/>
          <p:cNvPicPr preferRelativeResize="0"/>
          <p:nvPr/>
        </p:nvPicPr>
        <p:blipFill rotWithShape="1">
          <a:blip r:embed="rId8">
            <a:alphaModFix/>
          </a:blip>
          <a:srcRect/>
          <a:stretch/>
        </p:blipFill>
        <p:spPr>
          <a:xfrm>
            <a:off x="5116491" y="4716201"/>
            <a:ext cx="601084" cy="314060"/>
          </a:xfrm>
          <a:prstGeom prst="rect">
            <a:avLst/>
          </a:prstGeom>
          <a:noFill/>
          <a:ln>
            <a:noFill/>
          </a:ln>
        </p:spPr>
      </p:pic>
      <p:pic>
        <p:nvPicPr>
          <p:cNvPr id="222" name="Google Shape;222;p29" descr="Imagen que contiene firmar, viendo, frente, gente&#10;&#10;El contenido generado por IA puede ser incorrecto."/>
          <p:cNvPicPr preferRelativeResize="0"/>
          <p:nvPr/>
        </p:nvPicPr>
        <p:blipFill rotWithShape="1">
          <a:blip r:embed="rId9">
            <a:alphaModFix/>
          </a:blip>
          <a:srcRect/>
          <a:stretch/>
        </p:blipFill>
        <p:spPr>
          <a:xfrm>
            <a:off x="5912653" y="4618088"/>
            <a:ext cx="1666492" cy="531024"/>
          </a:xfrm>
          <a:prstGeom prst="rect">
            <a:avLst/>
          </a:prstGeom>
          <a:noFill/>
          <a:ln>
            <a:noFill/>
          </a:ln>
        </p:spPr>
      </p:pic>
      <p:sp>
        <p:nvSpPr>
          <p:cNvPr id="3" name="CaixaDeTexto 2">
            <a:extLst>
              <a:ext uri="{FF2B5EF4-FFF2-40B4-BE49-F238E27FC236}">
                <a16:creationId xmlns:a16="http://schemas.microsoft.com/office/drawing/2014/main" id="{ADA480C5-8E95-1C36-985A-A6A0218E0999}"/>
              </a:ext>
            </a:extLst>
          </p:cNvPr>
          <p:cNvSpPr txBox="1"/>
          <p:nvPr/>
        </p:nvSpPr>
        <p:spPr>
          <a:xfrm>
            <a:off x="109381" y="929099"/>
            <a:ext cx="8715168" cy="800219"/>
          </a:xfrm>
          <a:prstGeom prst="rect">
            <a:avLst/>
          </a:prstGeom>
          <a:noFill/>
        </p:spPr>
        <p:txBody>
          <a:bodyPr wrap="square">
            <a:spAutoFit/>
          </a:bodyPr>
          <a:lstStyle/>
          <a:p>
            <a:pPr algn="ctr"/>
            <a:r>
              <a:rPr lang="en-US" sz="1200" b="1" dirty="0"/>
              <a:t>A reintegration project targeting the incarcerated population of the </a:t>
            </a:r>
            <a:r>
              <a:rPr lang="en-US" sz="1200" b="1" dirty="0" err="1"/>
              <a:t>Guarda</a:t>
            </a:r>
            <a:r>
              <a:rPr lang="en-US" sz="1200" b="1" dirty="0"/>
              <a:t> Prison, focusing on their social, professional, and family reintegration.</a:t>
            </a:r>
          </a:p>
          <a:p>
            <a:pPr algn="ctr"/>
            <a:r>
              <a:rPr lang="es-ES" sz="1100" i="1" dirty="0">
                <a:solidFill>
                  <a:srgbClr val="C00000"/>
                </a:solidFill>
              </a:rPr>
              <a:t>Proyecto de reinserción dirigido a la población reclusa del Establecimiento Penitenciario de Guarda, centrado en su reinserción social, profesional y familiar.</a:t>
            </a:r>
            <a:endParaRPr lang="pt-PT" sz="1100" b="1" i="1" dirty="0">
              <a:solidFill>
                <a:srgbClr val="C00000"/>
              </a:solidFill>
            </a:endParaRPr>
          </a:p>
        </p:txBody>
      </p:sp>
      <p:sp>
        <p:nvSpPr>
          <p:cNvPr id="15" name="Lágrima 14">
            <a:extLst>
              <a:ext uri="{FF2B5EF4-FFF2-40B4-BE49-F238E27FC236}">
                <a16:creationId xmlns:a16="http://schemas.microsoft.com/office/drawing/2014/main" id="{6D46F1F7-41F4-5836-B186-76656548CDB7}"/>
              </a:ext>
            </a:extLst>
          </p:cNvPr>
          <p:cNvSpPr/>
          <p:nvPr/>
        </p:nvSpPr>
        <p:spPr>
          <a:xfrm rot="21152575">
            <a:off x="266222" y="1625058"/>
            <a:ext cx="4301537" cy="2981648"/>
          </a:xfrm>
          <a:prstGeom prst="teardrop">
            <a:avLst>
              <a:gd name="adj" fmla="val 66055"/>
            </a:avLst>
          </a:prstGeom>
          <a:solidFill>
            <a:srgbClr val="F8A6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Google Shape;209;p29">
            <a:extLst>
              <a:ext uri="{FF2B5EF4-FFF2-40B4-BE49-F238E27FC236}">
                <a16:creationId xmlns:a16="http://schemas.microsoft.com/office/drawing/2014/main" id="{AA318DDD-39BC-96C2-E7FC-8E527ABA415D}"/>
              </a:ext>
            </a:extLst>
          </p:cNvPr>
          <p:cNvSpPr txBox="1"/>
          <p:nvPr/>
        </p:nvSpPr>
        <p:spPr>
          <a:xfrm>
            <a:off x="824314" y="1925625"/>
            <a:ext cx="3185351" cy="777106"/>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FF0000"/>
              </a:buClr>
              <a:buSzPts val="1200"/>
              <a:buFont typeface="Arial"/>
              <a:buNone/>
            </a:pPr>
            <a:r>
              <a:rPr lang="en-US" sz="1200" b="1" i="0" u="none" strike="noStrike" cap="none" dirty="0">
                <a:solidFill>
                  <a:schemeClr val="tx1"/>
                </a:solidFill>
                <a:latin typeface="Arial"/>
                <a:ea typeface="Arial"/>
                <a:cs typeface="Arial"/>
                <a:sym typeface="Arial"/>
              </a:rPr>
              <a:t>Vocational exploration and the development of a professional profile </a:t>
            </a:r>
            <a:r>
              <a:rPr lang="es-ES" sz="1100" i="1" u="none" strike="noStrike" cap="none" dirty="0">
                <a:solidFill>
                  <a:srgbClr val="C00000"/>
                </a:solidFill>
                <a:latin typeface="Arial"/>
                <a:ea typeface="Arial"/>
                <a:cs typeface="Arial"/>
                <a:sym typeface="Arial"/>
              </a:rPr>
              <a:t>Exploración vocacional y desarrollo de un perfil profesional.</a:t>
            </a:r>
            <a:endParaRPr lang="en-US" sz="1100" i="1" u="none" strike="noStrike" cap="none" dirty="0">
              <a:solidFill>
                <a:srgbClr val="C00000"/>
              </a:solidFill>
              <a:latin typeface="Arial"/>
              <a:ea typeface="Arial"/>
              <a:cs typeface="Arial"/>
              <a:sym typeface="Arial"/>
            </a:endParaRPr>
          </a:p>
        </p:txBody>
      </p:sp>
      <p:sp>
        <p:nvSpPr>
          <p:cNvPr id="18" name="CaixaDeTexto 17">
            <a:extLst>
              <a:ext uri="{FF2B5EF4-FFF2-40B4-BE49-F238E27FC236}">
                <a16:creationId xmlns:a16="http://schemas.microsoft.com/office/drawing/2014/main" id="{23579A25-0CE4-BA4C-5E52-9F5568520E0A}"/>
              </a:ext>
            </a:extLst>
          </p:cNvPr>
          <p:cNvSpPr txBox="1"/>
          <p:nvPr/>
        </p:nvSpPr>
        <p:spPr>
          <a:xfrm>
            <a:off x="74102" y="2711991"/>
            <a:ext cx="4652126" cy="800219"/>
          </a:xfrm>
          <a:prstGeom prst="rect">
            <a:avLst/>
          </a:prstGeom>
          <a:noFill/>
        </p:spPr>
        <p:txBody>
          <a:bodyPr wrap="square">
            <a:spAutoFit/>
          </a:bodyPr>
          <a:lstStyle/>
          <a:p>
            <a:pPr marL="0" marR="0" lvl="0" indent="0" algn="ctr" rtl="0">
              <a:lnSpc>
                <a:spcPct val="100000"/>
              </a:lnSpc>
              <a:spcBef>
                <a:spcPts val="0"/>
              </a:spcBef>
              <a:spcAft>
                <a:spcPts val="0"/>
              </a:spcAft>
              <a:buClr>
                <a:srgbClr val="FF0000"/>
              </a:buClr>
              <a:buSzPts val="1200"/>
              <a:buFont typeface="Arial"/>
              <a:buNone/>
            </a:pPr>
            <a:r>
              <a:rPr lang="en-US" sz="1200" b="1" dirty="0">
                <a:solidFill>
                  <a:schemeClr val="tx1"/>
                </a:solidFill>
              </a:rPr>
              <a:t>C</a:t>
            </a:r>
            <a:r>
              <a:rPr lang="en-US" sz="1200" b="1" i="0" u="none" strike="noStrike" cap="none" dirty="0">
                <a:solidFill>
                  <a:schemeClr val="tx1"/>
                </a:solidFill>
                <a:latin typeface="Arial"/>
                <a:ea typeface="Arial"/>
                <a:cs typeface="Arial"/>
                <a:sym typeface="Arial"/>
              </a:rPr>
              <a:t>oordination with social and healthcare services in the community to which individuals </a:t>
            </a:r>
            <a:r>
              <a:rPr lang="en-US" sz="1200" b="1" dirty="0">
                <a:solidFill>
                  <a:schemeClr val="tx1"/>
                </a:solidFill>
              </a:rPr>
              <a:t>will</a:t>
            </a:r>
            <a:r>
              <a:rPr lang="en-US" sz="1200" b="1" i="0" u="none" strike="noStrike" cap="none" dirty="0">
                <a:solidFill>
                  <a:schemeClr val="tx1"/>
                </a:solidFill>
                <a:latin typeface="Arial"/>
                <a:ea typeface="Arial"/>
                <a:cs typeface="Arial"/>
                <a:sym typeface="Arial"/>
              </a:rPr>
              <a:t> return </a:t>
            </a:r>
          </a:p>
          <a:p>
            <a:pPr marL="0" marR="0" lvl="0" indent="0" algn="ctr" rtl="0">
              <a:lnSpc>
                <a:spcPct val="100000"/>
              </a:lnSpc>
              <a:spcBef>
                <a:spcPts val="0"/>
              </a:spcBef>
              <a:spcAft>
                <a:spcPts val="0"/>
              </a:spcAft>
              <a:buClr>
                <a:srgbClr val="FF0000"/>
              </a:buClr>
              <a:buSzPts val="1200"/>
              <a:buFont typeface="Arial"/>
              <a:buNone/>
            </a:pPr>
            <a:r>
              <a:rPr lang="es-ES" sz="1100" i="1" u="none" strike="noStrike" cap="none" dirty="0">
                <a:solidFill>
                  <a:srgbClr val="C00000"/>
                </a:solidFill>
                <a:latin typeface="Arial"/>
                <a:ea typeface="Arial"/>
                <a:cs typeface="Arial"/>
                <a:sym typeface="Arial"/>
              </a:rPr>
              <a:t>Coordinación con los servicios sociales y de salud en la </a:t>
            </a:r>
          </a:p>
          <a:p>
            <a:pPr marL="0" marR="0" lvl="0" indent="0" algn="ctr" rtl="0">
              <a:lnSpc>
                <a:spcPct val="100000"/>
              </a:lnSpc>
              <a:spcBef>
                <a:spcPts val="0"/>
              </a:spcBef>
              <a:spcAft>
                <a:spcPts val="0"/>
              </a:spcAft>
              <a:buClr>
                <a:srgbClr val="FF0000"/>
              </a:buClr>
              <a:buSzPts val="1200"/>
              <a:buFont typeface="Arial"/>
              <a:buNone/>
            </a:pPr>
            <a:r>
              <a:rPr lang="es-ES" sz="1100" i="1" u="none" strike="noStrike" cap="none" dirty="0">
                <a:solidFill>
                  <a:srgbClr val="C00000"/>
                </a:solidFill>
                <a:latin typeface="Arial"/>
                <a:ea typeface="Arial"/>
                <a:cs typeface="Arial"/>
                <a:sym typeface="Arial"/>
              </a:rPr>
              <a:t>comunidad a la que las personas regresarán.</a:t>
            </a:r>
            <a:endParaRPr lang="pt-PT" sz="1100" dirty="0">
              <a:solidFill>
                <a:srgbClr val="C00000"/>
              </a:solidFill>
            </a:endParaRPr>
          </a:p>
        </p:txBody>
      </p:sp>
      <p:sp>
        <p:nvSpPr>
          <p:cNvPr id="21" name="CaixaDeTexto 20">
            <a:extLst>
              <a:ext uri="{FF2B5EF4-FFF2-40B4-BE49-F238E27FC236}">
                <a16:creationId xmlns:a16="http://schemas.microsoft.com/office/drawing/2014/main" id="{BBC24635-59D2-2971-E337-67E3AB009F16}"/>
              </a:ext>
            </a:extLst>
          </p:cNvPr>
          <p:cNvSpPr txBox="1"/>
          <p:nvPr/>
        </p:nvSpPr>
        <p:spPr>
          <a:xfrm>
            <a:off x="-864012" y="3580450"/>
            <a:ext cx="6388608" cy="800219"/>
          </a:xfrm>
          <a:prstGeom prst="rect">
            <a:avLst/>
          </a:prstGeom>
          <a:noFill/>
        </p:spPr>
        <p:txBody>
          <a:bodyPr wrap="square">
            <a:spAutoFit/>
          </a:bodyPr>
          <a:lstStyle/>
          <a:p>
            <a:pPr marL="0" marR="0" lvl="0" indent="0" algn="ctr" rtl="0">
              <a:lnSpc>
                <a:spcPct val="100000"/>
              </a:lnSpc>
              <a:spcBef>
                <a:spcPts val="0"/>
              </a:spcBef>
              <a:spcAft>
                <a:spcPts val="0"/>
              </a:spcAft>
              <a:buClr>
                <a:srgbClr val="FF0000"/>
              </a:buClr>
              <a:buSzPts val="1200"/>
              <a:buFont typeface="Arial"/>
              <a:buNone/>
            </a:pPr>
            <a:r>
              <a:rPr lang="en-US" sz="1200" b="1" i="0" u="none" strike="noStrike" cap="none" dirty="0">
                <a:solidFill>
                  <a:schemeClr val="tx1"/>
                </a:solidFill>
                <a:latin typeface="Arial"/>
                <a:ea typeface="Arial"/>
                <a:cs typeface="Arial"/>
                <a:sym typeface="Arial"/>
              </a:rPr>
              <a:t>Development of personal, social, relational, </a:t>
            </a:r>
          </a:p>
          <a:p>
            <a:pPr marL="0" marR="0" lvl="0" indent="0" algn="ctr" rtl="0">
              <a:lnSpc>
                <a:spcPct val="100000"/>
              </a:lnSpc>
              <a:spcBef>
                <a:spcPts val="0"/>
              </a:spcBef>
              <a:spcAft>
                <a:spcPts val="0"/>
              </a:spcAft>
              <a:buClr>
                <a:srgbClr val="FF0000"/>
              </a:buClr>
              <a:buSzPts val="1200"/>
              <a:buFont typeface="Arial"/>
              <a:buNone/>
            </a:pPr>
            <a:r>
              <a:rPr lang="en-US" sz="1200" b="1" i="0" u="none" strike="noStrike" cap="none" dirty="0">
                <a:solidFill>
                  <a:schemeClr val="tx1"/>
                </a:solidFill>
                <a:latin typeface="Arial"/>
                <a:ea typeface="Arial"/>
                <a:cs typeface="Arial"/>
                <a:sym typeface="Arial"/>
              </a:rPr>
              <a:t>and professional skills </a:t>
            </a:r>
          </a:p>
          <a:p>
            <a:pPr marL="0" marR="0" lvl="0" indent="0" algn="ctr" rtl="0">
              <a:lnSpc>
                <a:spcPct val="100000"/>
              </a:lnSpc>
              <a:spcBef>
                <a:spcPts val="0"/>
              </a:spcBef>
              <a:spcAft>
                <a:spcPts val="0"/>
              </a:spcAft>
              <a:buClr>
                <a:srgbClr val="FF0000"/>
              </a:buClr>
              <a:buSzPts val="1200"/>
              <a:buFont typeface="Arial"/>
              <a:buNone/>
            </a:pPr>
            <a:r>
              <a:rPr lang="es-ES" sz="1100" i="1" u="none" strike="noStrike" cap="none" dirty="0">
                <a:solidFill>
                  <a:srgbClr val="C00000"/>
                </a:solidFill>
                <a:latin typeface="Arial"/>
                <a:ea typeface="Arial"/>
                <a:cs typeface="Arial"/>
                <a:sym typeface="Arial"/>
              </a:rPr>
              <a:t>Desarrollo de habilidades personales, sociales, </a:t>
            </a:r>
          </a:p>
          <a:p>
            <a:pPr marL="0" marR="0" lvl="0" indent="0" algn="ctr" rtl="0">
              <a:lnSpc>
                <a:spcPct val="100000"/>
              </a:lnSpc>
              <a:spcBef>
                <a:spcPts val="0"/>
              </a:spcBef>
              <a:spcAft>
                <a:spcPts val="0"/>
              </a:spcAft>
              <a:buClr>
                <a:srgbClr val="FF0000"/>
              </a:buClr>
              <a:buSzPts val="1200"/>
              <a:buFont typeface="Arial"/>
              <a:buNone/>
            </a:pPr>
            <a:r>
              <a:rPr lang="es-ES" sz="1100" i="1" u="none" strike="noStrike" cap="none" dirty="0">
                <a:solidFill>
                  <a:srgbClr val="C00000"/>
                </a:solidFill>
                <a:latin typeface="Arial"/>
                <a:ea typeface="Arial"/>
                <a:cs typeface="Arial"/>
                <a:sym typeface="Arial"/>
              </a:rPr>
              <a:t>relacionales y profesionales.</a:t>
            </a:r>
            <a:endParaRPr lang="en-US" sz="1100" i="1" u="none" strike="noStrike" cap="none" dirty="0">
              <a:solidFill>
                <a:srgbClr val="C00000"/>
              </a:solidFill>
              <a:latin typeface="Arial"/>
              <a:ea typeface="Arial"/>
              <a:cs typeface="Arial"/>
              <a:sym typeface="Arial"/>
            </a:endParaRPr>
          </a:p>
        </p:txBody>
      </p:sp>
      <p:sp>
        <p:nvSpPr>
          <p:cNvPr id="9" name="Lágrima 8">
            <a:extLst>
              <a:ext uri="{FF2B5EF4-FFF2-40B4-BE49-F238E27FC236}">
                <a16:creationId xmlns:a16="http://schemas.microsoft.com/office/drawing/2014/main" id="{95ADC6CB-CFF8-0F8A-B35A-586C7B2BEB75}"/>
              </a:ext>
            </a:extLst>
          </p:cNvPr>
          <p:cNvSpPr/>
          <p:nvPr/>
        </p:nvSpPr>
        <p:spPr>
          <a:xfrm rot="21152575">
            <a:off x="4983701" y="2029144"/>
            <a:ext cx="3328913" cy="2223075"/>
          </a:xfrm>
          <a:prstGeom prst="teardrop">
            <a:avLst>
              <a:gd name="adj" fmla="val 66055"/>
            </a:avLst>
          </a:prstGeom>
          <a:solidFill>
            <a:srgbClr val="F8A6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CaixaDeTexto 9">
            <a:extLst>
              <a:ext uri="{FF2B5EF4-FFF2-40B4-BE49-F238E27FC236}">
                <a16:creationId xmlns:a16="http://schemas.microsoft.com/office/drawing/2014/main" id="{B5A54897-0D44-FDFD-20B9-DD683730F699}"/>
              </a:ext>
            </a:extLst>
          </p:cNvPr>
          <p:cNvSpPr txBox="1"/>
          <p:nvPr/>
        </p:nvSpPr>
        <p:spPr>
          <a:xfrm>
            <a:off x="5411093" y="2137981"/>
            <a:ext cx="2577559" cy="646331"/>
          </a:xfrm>
          <a:prstGeom prst="rect">
            <a:avLst/>
          </a:prstGeom>
          <a:noFill/>
        </p:spPr>
        <p:txBody>
          <a:bodyPr wrap="square">
            <a:spAutoFit/>
          </a:bodyPr>
          <a:lstStyle/>
          <a:p>
            <a:pPr algn="ctr"/>
            <a:r>
              <a:rPr lang="en-US" sz="1200" b="1" dirty="0">
                <a:solidFill>
                  <a:schemeClr val="tx1"/>
                </a:solidFill>
              </a:rPr>
              <a:t>The population </a:t>
            </a:r>
          </a:p>
          <a:p>
            <a:pPr algn="ctr"/>
            <a:r>
              <a:rPr lang="en-US" sz="1200" b="1" dirty="0">
                <a:solidFill>
                  <a:schemeClr val="tx1"/>
                </a:solidFill>
              </a:rPr>
              <a:t>benefits from an integrated response to addictive</a:t>
            </a:r>
          </a:p>
        </p:txBody>
      </p:sp>
      <p:sp>
        <p:nvSpPr>
          <p:cNvPr id="13" name="CaixaDeTexto 12">
            <a:extLst>
              <a:ext uri="{FF2B5EF4-FFF2-40B4-BE49-F238E27FC236}">
                <a16:creationId xmlns:a16="http://schemas.microsoft.com/office/drawing/2014/main" id="{0B9F6762-1417-0CA4-EF64-7467BD3A5D98}"/>
              </a:ext>
            </a:extLst>
          </p:cNvPr>
          <p:cNvSpPr txBox="1"/>
          <p:nvPr/>
        </p:nvSpPr>
        <p:spPr>
          <a:xfrm>
            <a:off x="5141895" y="2660426"/>
            <a:ext cx="3143434" cy="461665"/>
          </a:xfrm>
          <a:prstGeom prst="rect">
            <a:avLst/>
          </a:prstGeom>
          <a:noFill/>
        </p:spPr>
        <p:txBody>
          <a:bodyPr wrap="square">
            <a:spAutoFit/>
          </a:bodyPr>
          <a:lstStyle/>
          <a:p>
            <a:pPr algn="ctr"/>
            <a:r>
              <a:rPr lang="en-US" sz="1200" b="1" dirty="0" err="1">
                <a:solidFill>
                  <a:schemeClr val="tx1"/>
                </a:solidFill>
              </a:rPr>
              <a:t>behaviours</a:t>
            </a:r>
            <a:r>
              <a:rPr lang="en-US" sz="1200" b="1" dirty="0">
                <a:solidFill>
                  <a:schemeClr val="tx1"/>
                </a:solidFill>
              </a:rPr>
              <a:t>, reducing dependency issues and improving living conditions.</a:t>
            </a:r>
            <a:endParaRPr lang="pt-PT" sz="1200" b="1" dirty="0">
              <a:solidFill>
                <a:schemeClr val="tx1"/>
              </a:solidFill>
            </a:endParaRPr>
          </a:p>
        </p:txBody>
      </p:sp>
      <p:sp>
        <p:nvSpPr>
          <p:cNvPr id="14" name="CaixaDeTexto 13">
            <a:extLst>
              <a:ext uri="{FF2B5EF4-FFF2-40B4-BE49-F238E27FC236}">
                <a16:creationId xmlns:a16="http://schemas.microsoft.com/office/drawing/2014/main" id="{9BC4129F-0025-E7CB-90E1-8BECF2772693}"/>
              </a:ext>
            </a:extLst>
          </p:cNvPr>
          <p:cNvSpPr txBox="1"/>
          <p:nvPr/>
        </p:nvSpPr>
        <p:spPr>
          <a:xfrm>
            <a:off x="4015992" y="3233052"/>
            <a:ext cx="5264330" cy="461665"/>
          </a:xfrm>
          <a:prstGeom prst="rect">
            <a:avLst/>
          </a:prstGeom>
          <a:noFill/>
        </p:spPr>
        <p:txBody>
          <a:bodyPr wrap="square">
            <a:spAutoFit/>
          </a:bodyPr>
          <a:lstStyle/>
          <a:p>
            <a:pPr algn="ctr"/>
            <a:r>
              <a:rPr lang="es-ES" sz="1200" i="1" dirty="0">
                <a:solidFill>
                  <a:srgbClr val="C00000"/>
                </a:solidFill>
              </a:rPr>
              <a:t>La población se beneficia de una respuesta </a:t>
            </a:r>
          </a:p>
          <a:p>
            <a:pPr algn="ctr"/>
            <a:r>
              <a:rPr lang="es-ES" sz="1200" i="1" dirty="0">
                <a:solidFill>
                  <a:srgbClr val="C00000"/>
                </a:solidFill>
              </a:rPr>
              <a:t>integrada a los comportamientos adictivos,</a:t>
            </a:r>
          </a:p>
        </p:txBody>
      </p:sp>
      <p:sp>
        <p:nvSpPr>
          <p:cNvPr id="16" name="CaixaDeTexto 15">
            <a:extLst>
              <a:ext uri="{FF2B5EF4-FFF2-40B4-BE49-F238E27FC236}">
                <a16:creationId xmlns:a16="http://schemas.microsoft.com/office/drawing/2014/main" id="{12158762-FDFF-3E64-183A-42E5D6EE4672}"/>
              </a:ext>
            </a:extLst>
          </p:cNvPr>
          <p:cNvSpPr txBox="1"/>
          <p:nvPr/>
        </p:nvSpPr>
        <p:spPr>
          <a:xfrm>
            <a:off x="5265436" y="3561536"/>
            <a:ext cx="2508786" cy="646331"/>
          </a:xfrm>
          <a:prstGeom prst="rect">
            <a:avLst/>
          </a:prstGeom>
          <a:noFill/>
        </p:spPr>
        <p:txBody>
          <a:bodyPr wrap="square">
            <a:spAutoFit/>
          </a:bodyPr>
          <a:lstStyle/>
          <a:p>
            <a:pPr algn="ctr"/>
            <a:r>
              <a:rPr lang="es-ES" sz="1200" i="1" dirty="0">
                <a:solidFill>
                  <a:srgbClr val="C00000"/>
                </a:solidFill>
              </a:rPr>
              <a:t>reduciendo los problemas de dependencia y mejorando las condiciones de vida.</a:t>
            </a:r>
          </a:p>
        </p:txBody>
      </p:sp>
    </p:spTree>
    <p:extLst>
      <p:ext uri="{BB962C8B-B14F-4D97-AF65-F5344CB8AC3E}">
        <p14:creationId xmlns:p14="http://schemas.microsoft.com/office/powerpoint/2010/main" val="20871652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41DA512BF9E793498E3011D39B1824AC" ma:contentTypeVersion="22" ma:contentTypeDescription="Crear nuevo documento." ma:contentTypeScope="" ma:versionID="fbbdc731cb5e863fb162c96bca32bf01">
  <xsd:schema xmlns:xsd="http://www.w3.org/2001/XMLSchema" xmlns:xs="http://www.w3.org/2001/XMLSchema" xmlns:p="http://schemas.microsoft.com/office/2006/metadata/properties" xmlns:ns2="33d2ceeb-fd15-4065-892e-5be14dece4ff" xmlns:ns3="14feb837-75b8-4da0-839f-eb1c5ea2152d" xmlns:ns4="61c22d5d-bdf7-4cb5-8a9c-6c28073473a9" targetNamespace="http://schemas.microsoft.com/office/2006/metadata/properties" ma:root="true" ma:fieldsID="eedea1f3a0536bbb4199cfb10e6bba52" ns2:_="" ns3:_="" ns4:_="">
    <xsd:import namespace="33d2ceeb-fd15-4065-892e-5be14dece4ff"/>
    <xsd:import namespace="14feb837-75b8-4da0-839f-eb1c5ea2152d"/>
    <xsd:import namespace="61c22d5d-bdf7-4cb5-8a9c-6c28073473a9"/>
    <xsd:element name="properties">
      <xsd:complexType>
        <xsd:sequence>
          <xsd:element name="documentManagement">
            <xsd:complexType>
              <xsd:all>
                <xsd:element ref="ns2:n72767502c1c4e9bae8ce013fdee11cf" minOccurs="0"/>
                <xsd:element ref="ns3:TaxCatchAll" minOccurs="0"/>
                <xsd:element ref="ns2:n4242925c0c540b099bbef476ae0347d" minOccurs="0"/>
                <xsd:element ref="ns2:MediaServiceMetadata" minOccurs="0"/>
                <xsd:element ref="ns2:MediaServiceFastMetadata" minOccurs="0"/>
                <xsd:element ref="ns2:MediaServiceAutoKeyPoints" minOccurs="0"/>
                <xsd:element ref="ns2:MediaServiceKeyPoints" minOccurs="0"/>
                <xsd:element ref="ns4:SharedWithUsers" minOccurs="0"/>
                <xsd:element ref="ns4: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2ceeb-fd15-4065-892e-5be14dece4ff" elementFormDefault="qualified">
    <xsd:import namespace="http://schemas.microsoft.com/office/2006/documentManagement/types"/>
    <xsd:import namespace="http://schemas.microsoft.com/office/infopath/2007/PartnerControls"/>
    <xsd:element name="n72767502c1c4e9bae8ce013fdee11cf" ma:index="9" nillable="true" ma:taxonomy="true" ma:internalName="n72767502c1c4e9bae8ce013fdee11cf" ma:taxonomyFieldName="palabrasclaveempresa" ma:displayName="Palabras clave de FIIAPP" ma:fieldId="{77276750-2c1c-4e9b-ae8c-e013fdee11cf}" ma:taxonomyMulti="true" ma:sspId="0f4afbdf-b431-4932-b70a-70c1915ab58e" ma:termSetId="ef1fcd61-6b57-4f54-bb1f-b9c1166f371e" ma:anchorId="00000000-0000-0000-0000-000000000000" ma:open="false" ma:isKeyword="false">
      <xsd:complexType>
        <xsd:sequence>
          <xsd:element ref="pc:Terms" minOccurs="0" maxOccurs="1"/>
        </xsd:sequence>
      </xsd:complexType>
    </xsd:element>
    <xsd:element name="n4242925c0c540b099bbef476ae0347d" ma:index="12" nillable="true" ma:taxonomy="true" ma:internalName="n4242925c0c540b099bbef476ae0347d" ma:taxonomyFieldName="palabrasclavesitio" ma:displayName="Palabras clave de sitio" ma:fieldId="{74242925-c0c5-40b0-99bb-ef476ae0347d}" ma:taxonomyMulti="true" ma:sspId="0f4afbdf-b431-4932-b70a-70c1915ab58e" ma:termSetId="9543e3d4-bc00-4806-8d2a-8eaffc9c5c55" ma:anchorId="00000000-0000-0000-0000-000000000000" ma:open="false" ma:isKeyword="false">
      <xsd:complexType>
        <xsd:sequence>
          <xsd:element ref="pc:Terms" minOccurs="0" maxOccurs="1"/>
        </xsd:sequence>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AutoTags" ma:index="21" nillable="true" ma:displayName="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5" nillable="true" ma:displayName="Location" ma:internalName="MediaServiceLocation" ma:readOnly="true">
      <xsd:simpleType>
        <xsd:restriction base="dms:Text"/>
      </xsd:simpleType>
    </xsd:element>
    <xsd:element name="lcf76f155ced4ddcb4097134ff3c332f" ma:index="27" nillable="true" ma:taxonomy="true" ma:internalName="lcf76f155ced4ddcb4097134ff3c332f" ma:taxonomyFieldName="MediaServiceImageTags" ma:displayName="Etiquetas de imagen" ma:readOnly="false" ma:fieldId="{5cf76f15-5ced-4ddc-b409-7134ff3c332f}" ma:taxonomyMulti="true" ma:sspId="0f4afbdf-b431-4932-b70a-70c1915ab5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feb837-75b8-4da0-839f-eb1c5ea2152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ba24d67-f076-400f-a89a-89655bed651a}" ma:internalName="TaxCatchAll" ma:showField="CatchAllData" ma:web="14feb837-75b8-4da0-839f-eb1c5ea2152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1c22d5d-bdf7-4cb5-8a9c-6c28073473a9" elementFormDefault="qualified">
    <xsd:import namespace="http://schemas.microsoft.com/office/2006/documentManagement/types"/>
    <xsd:import namespace="http://schemas.microsoft.com/office/infopath/2007/PartnerControls"/>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4feb837-75b8-4da0-839f-eb1c5ea2152d" xsi:nil="true"/>
    <n72767502c1c4e9bae8ce013fdee11cf xmlns="33d2ceeb-fd15-4065-892e-5be14dece4ff">
      <Terms xmlns="http://schemas.microsoft.com/office/infopath/2007/PartnerControls"/>
    </n72767502c1c4e9bae8ce013fdee11cf>
    <n4242925c0c540b099bbef476ae0347d xmlns="33d2ceeb-fd15-4065-892e-5be14dece4ff">
      <Terms xmlns="http://schemas.microsoft.com/office/infopath/2007/PartnerControls"/>
    </n4242925c0c540b099bbef476ae0347d>
    <lcf76f155ced4ddcb4097134ff3c332f xmlns="33d2ceeb-fd15-4065-892e-5be14dece4f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CD3DF12-508C-4BA6-B51B-BD683C6AC004}">
  <ds:schemaRefs>
    <ds:schemaRef ds:uri="http://schemas.microsoft.com/sharepoint/v3/contenttype/forms"/>
  </ds:schemaRefs>
</ds:datastoreItem>
</file>

<file path=customXml/itemProps2.xml><?xml version="1.0" encoding="utf-8"?>
<ds:datastoreItem xmlns:ds="http://schemas.openxmlformats.org/officeDocument/2006/customXml" ds:itemID="{3FB71BCA-3127-4B24-80A9-27113B9EA8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d2ceeb-fd15-4065-892e-5be14dece4ff"/>
    <ds:schemaRef ds:uri="14feb837-75b8-4da0-839f-eb1c5ea2152d"/>
    <ds:schemaRef ds:uri="61c22d5d-bdf7-4cb5-8a9c-6c28073473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0C6FF5-22C4-4E37-A74E-53F2D5A36804}">
  <ds:schemaRefs>
    <ds:schemaRef ds:uri="http://schemas.microsoft.com/office/2006/metadata/properties"/>
    <ds:schemaRef ds:uri="http://purl.org/dc/elements/1.1/"/>
    <ds:schemaRef ds:uri="http://schemas.microsoft.com/office/infopath/2007/PartnerControls"/>
    <ds:schemaRef ds:uri="http://schemas.microsoft.com/office/2006/documentManagement/types"/>
    <ds:schemaRef ds:uri="33d2ceeb-fd15-4065-892e-5be14dece4ff"/>
    <ds:schemaRef ds:uri="http://purl.org/dc/terms/"/>
    <ds:schemaRef ds:uri="http://purl.org/dc/dcmitype/"/>
    <ds:schemaRef ds:uri="http://schemas.openxmlformats.org/package/2006/metadata/core-properties"/>
    <ds:schemaRef ds:uri="61c22d5d-bdf7-4cb5-8a9c-6c28073473a9"/>
    <ds:schemaRef ds:uri="14feb837-75b8-4da0-839f-eb1c5ea2152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2740</TotalTime>
  <Words>2183</Words>
  <Application>Microsoft Office PowerPoint</Application>
  <PresentationFormat>Apresentação no Ecrã (16:9)</PresentationFormat>
  <Paragraphs>183</Paragraphs>
  <Slides>10</Slides>
  <Notes>10</Notes>
  <HiddenSlides>0</HiddenSlides>
  <MMClips>0</MMClips>
  <ScaleCrop>false</ScaleCrop>
  <HeadingPairs>
    <vt:vector size="6" baseType="variant">
      <vt:variant>
        <vt:lpstr>Tipos de letra usados</vt:lpstr>
      </vt:variant>
      <vt:variant>
        <vt:i4>3</vt:i4>
      </vt:variant>
      <vt:variant>
        <vt:lpstr>Tema</vt:lpstr>
      </vt:variant>
      <vt:variant>
        <vt:i4>2</vt:i4>
      </vt:variant>
      <vt:variant>
        <vt:lpstr>Títulos dos diapositivos</vt:lpstr>
      </vt:variant>
      <vt:variant>
        <vt:i4>10</vt:i4>
      </vt:variant>
    </vt:vector>
  </HeadingPairs>
  <TitlesOfParts>
    <vt:vector size="15" baseType="lpstr">
      <vt:lpstr>Arial</vt:lpstr>
      <vt:lpstr>Calibri</vt:lpstr>
      <vt:lpstr>Wingdings</vt:lpstr>
      <vt:lpstr>Simple Light</vt:lpstr>
      <vt:lpstr>Tema de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Mercedes Alonso Segoviano - FIIAPP</dc:creator>
  <cp:lastModifiedBy>Claudia Costa Pereira</cp:lastModifiedBy>
  <cp:revision>31</cp:revision>
  <dcterms:modified xsi:type="dcterms:W3CDTF">2025-03-25T05:48:19Z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0x01010041DA512BF9E793498E3011D39B1824AC</vt:lpwstr>
  </property>
  <property fmtid="{D5CDD505-2E9C-101B-9397-08002B2CF9AE}" pid="3" name="MediaServiceImageTags">
    <vt:lpwstr/>
  </property>
  <property fmtid="{D5CDD505-2E9C-101B-9397-08002B2CF9AE}" pid="4" name="palabrasclavesitio">
    <vt:lpwstr/>
  </property>
  <property fmtid="{D5CDD505-2E9C-101B-9397-08002B2CF9AE}" pid="5" name="palabrasclaveempresa">
    <vt:lpwstr/>
  </property>
  <property fmtid="{D5CDD505-2E9C-101B-9397-08002B2CF9AE}" pid="6" name="MSIP_Label_e6900af5-e1f0-4f7e-8fa0-1e458298ecdf_Enabled">
    <vt:lpwstr>true</vt:lpwstr>
  </property>
  <property fmtid="{D5CDD505-2E9C-101B-9397-08002B2CF9AE}" pid="7" name="MSIP_Label_e6900af5-e1f0-4f7e-8fa0-1e458298ecdf_SetDate">
    <vt:lpwstr>2025-03-17T11:37:05Z</vt:lpwstr>
  </property>
  <property fmtid="{D5CDD505-2E9C-101B-9397-08002B2CF9AE}" pid="8" name="MSIP_Label_e6900af5-e1f0-4f7e-8fa0-1e458298ecdf_Method">
    <vt:lpwstr>Standard</vt:lpwstr>
  </property>
  <property fmtid="{D5CDD505-2E9C-101B-9397-08002B2CF9AE}" pid="9" name="MSIP_Label_e6900af5-e1f0-4f7e-8fa0-1e458298ecdf_Name">
    <vt:lpwstr>defa4170-0d19-0005-0004-bc88714345d2</vt:lpwstr>
  </property>
  <property fmtid="{D5CDD505-2E9C-101B-9397-08002B2CF9AE}" pid="10" name="MSIP_Label_e6900af5-e1f0-4f7e-8fa0-1e458298ecdf_SiteId">
    <vt:lpwstr>d3e2302c-c8b2-4b36-a1f1-b1293ee4b6dd</vt:lpwstr>
  </property>
  <property fmtid="{D5CDD505-2E9C-101B-9397-08002B2CF9AE}" pid="11" name="MSIP_Label_e6900af5-e1f0-4f7e-8fa0-1e458298ecdf_ActionId">
    <vt:lpwstr>fff2d8cc-157c-495b-8a40-c17e0ceb7dc7</vt:lpwstr>
  </property>
  <property fmtid="{D5CDD505-2E9C-101B-9397-08002B2CF9AE}" pid="12" name="MSIP_Label_e6900af5-e1f0-4f7e-8fa0-1e458298ecdf_ContentBits">
    <vt:lpwstr>0</vt:lpwstr>
  </property>
</Properties>
</file>