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9491e1ae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9491e1ae2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491e1ae2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d9491e1ae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49a59502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d949a5950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9491e1ae2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d9491e1ae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9491e1ae2_0_6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d9491e1ae2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941512"/>
            <a:ext cx="9144000" cy="32772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6975" y="1242388"/>
            <a:ext cx="5003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FFFFFF"/>
                </a:solidFill>
              </a:rPr>
              <a:t>COPOLAD III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1600" b="1" dirty="0">
                <a:solidFill>
                  <a:schemeClr val="lt1"/>
                </a:solidFill>
              </a:rPr>
              <a:t>Abordaje de las vulnerabilidades </a:t>
            </a:r>
            <a:endParaRPr lang="es-E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1600" b="1" dirty="0">
                <a:solidFill>
                  <a:schemeClr val="lt1"/>
                </a:solidFill>
              </a:rPr>
              <a:t>relacionadas con las drogas </a:t>
            </a:r>
            <a:endParaRPr lang="es-E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1600" b="1" dirty="0">
                <a:solidFill>
                  <a:schemeClr val="lt1"/>
                </a:solidFill>
              </a:rPr>
              <a:t>en el territorio.</a:t>
            </a:r>
            <a:endParaRPr lang="es-E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50" y="306550"/>
            <a:ext cx="1545701" cy="3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875" y="-180787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 t="23015" r="19723" b="13266"/>
          <a:stretch/>
        </p:blipFill>
        <p:spPr>
          <a:xfrm>
            <a:off x="4572000" y="941500"/>
            <a:ext cx="4571999" cy="3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50" y="4337076"/>
            <a:ext cx="2078356" cy="8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3666" y="4388962"/>
            <a:ext cx="1319942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6069" y="4567876"/>
            <a:ext cx="745504" cy="38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646575" y="42574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COPOLAD III es un consorcio formado por: 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915675" y="42842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Socios colaboradores:</a:t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139" name="Google Shape;139;p25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29742" y="4506950"/>
            <a:ext cx="1642010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352651" y="3327236"/>
            <a:ext cx="40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Puerto España (Trinidad y Tobago)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44517" y="3603868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 al 27 de marzo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129746" y="3345467"/>
            <a:ext cx="272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March, 25th - 27th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5129746" y="3161478"/>
            <a:ext cx="445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i="1" dirty="0">
                <a:solidFill>
                  <a:srgbClr val="FFFFFF"/>
                </a:solidFill>
              </a:rPr>
              <a:t>Port of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i="1" dirty="0">
                <a:solidFill>
                  <a:srgbClr val="FFFFFF"/>
                </a:solidFill>
              </a:rPr>
              <a:t>Spain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(Trinidad and Tobago)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129742" y="2279242"/>
            <a:ext cx="6109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Community Treatment for prisoners </a:t>
            </a:r>
          </a:p>
          <a:p>
            <a:r>
              <a:rPr lang="en-GB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 the Penitentiary Hazard, in the </a:t>
            </a:r>
          </a:p>
          <a:p>
            <a:r>
              <a:rPr lang="en-GB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district of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Nickerie</a:t>
            </a:r>
            <a:r>
              <a:rPr lang="en-GB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Suriname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3659612" y="1444952"/>
            <a:ext cx="5487138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Lack of adequate resources, shortage of trained staff and insufficient attention to the individual needs of inmates contribute to the ineffectiveness of existing programs.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ffectLst/>
                <a:latin typeface="+mj-lt"/>
              </a:rPr>
              <a:t>Although a 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 Rehabilitation Plan exists, the </a:t>
            </a:r>
            <a:r>
              <a:rPr lang="en-US" sz="1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establishment of prevention, education, employment, housing, and psychological care designed to give detainees the tools for reintegration in society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are lacking.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Recidivism rate of about 40-60%/year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Falta de recursos adecuados, escasez de personal capacitado y la insuficiente atención a las necesidades individuales de los reclusos contribuyen a la ineficacia de los programas existentes.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Aunque existe un Plan Nacional de Rehabilitación, faltan programas de prevención, educación, empleo, vivienda y atención psicológica diseñados para dar a los/as detenidos/as las herramientas para su reinserción en la sociedad.</a:t>
            </a:r>
            <a:endParaRPr lang="es-ES" sz="1200" kern="1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Tasa de reincidencia de alrededor del 40-60%/año.</a:t>
            </a:r>
            <a:endParaRPr lang="en-US" sz="1200" kern="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0" y="-8290"/>
            <a:ext cx="9144000" cy="1534244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General objective// </a:t>
            </a:r>
            <a:r>
              <a:rPr lang="en-US" sz="1800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general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Contribute to the </a:t>
            </a:r>
            <a:r>
              <a:rPr lang="en-US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transformation of living conditions inside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prisons and encourage  effective rehabilitation and social reintegration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ES" sz="1600" b="1" dirty="0">
                <a:solidFill>
                  <a:srgbClr val="FFFF00"/>
                </a:solidFill>
                <a:latin typeface="+mj-lt"/>
              </a:rPr>
              <a:t>Contribuir a la transformación de las condiciones de vida dentro las cárceles y fomentar la rehabilitación y la reinserción social efectivas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0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/>
          <p:cNvCxnSpPr/>
          <p:nvPr/>
        </p:nvCxnSpPr>
        <p:spPr>
          <a:xfrm>
            <a:off x="3562215" y="1763458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6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646E1C-F3EE-E098-126C-3B648CED6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63" y="1715763"/>
            <a:ext cx="3460263" cy="24822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/>
        </p:nvSpPr>
        <p:spPr>
          <a:xfrm>
            <a:off x="406028" y="836936"/>
            <a:ext cx="4812951" cy="35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Ministry of Public Health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National Anti-drug Council </a:t>
            </a:r>
            <a:endParaRPr lang="en-US" sz="1200" dirty="0">
              <a:latin typeface="+mj-lt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Ministry of Justice and Police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Ministry of Education, Science and Culture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Ministry of Social Affairs and Housing</a:t>
            </a:r>
          </a:p>
          <a:p>
            <a:pPr>
              <a:buNone/>
            </a:pPr>
            <a:r>
              <a:rPr lang="en-US" sz="1200" dirty="0">
                <a:latin typeface="+mj-lt"/>
                <a:ea typeface="Calibri" panose="020F0502020204030204" pitchFamily="34" charset="0"/>
              </a:rPr>
              <a:t>NGOs: 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Foundation Second Transition Service, Suriname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Prison Fellowship, Foundation Sports Heart Promotion, Beekeeping 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Foundation, </a:t>
            </a:r>
            <a:r>
              <a:rPr lang="en-US" sz="1200" kern="1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Faith-based organizations, Religious leaders, Family and friends</a:t>
            </a:r>
          </a:p>
          <a:p>
            <a:pPr>
              <a:buNone/>
            </a:pPr>
            <a:endParaRPr lang="en-US" sz="1200" kern="1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s-ES" sz="1200" dirty="0">
                <a:solidFill>
                  <a:srgbClr val="DE5141"/>
                </a:solidFill>
              </a:rPr>
              <a:t>Ministerio de Salud Pública</a:t>
            </a:r>
          </a:p>
          <a:p>
            <a:pPr>
              <a:buNone/>
            </a:pPr>
            <a:r>
              <a:rPr lang="es-ES" sz="1200" dirty="0">
                <a:solidFill>
                  <a:srgbClr val="DE5141"/>
                </a:solidFill>
              </a:rPr>
              <a:t>Consejo Nacional Antidroga </a:t>
            </a:r>
          </a:p>
          <a:p>
            <a:pPr>
              <a:buNone/>
            </a:pPr>
            <a:r>
              <a:rPr lang="es-ES" sz="1200" dirty="0">
                <a:solidFill>
                  <a:srgbClr val="DE5141"/>
                </a:solidFill>
              </a:rPr>
              <a:t>Ministerio de Justicia y Policía </a:t>
            </a:r>
          </a:p>
          <a:p>
            <a:pPr>
              <a:buNone/>
            </a:pPr>
            <a:r>
              <a:rPr lang="es-ES" sz="1200" dirty="0">
                <a:solidFill>
                  <a:srgbClr val="DE5141"/>
                </a:solidFill>
              </a:rPr>
              <a:t>Ministerio de Educación, Ciencia y Cultura </a:t>
            </a:r>
          </a:p>
          <a:p>
            <a:pPr>
              <a:buNone/>
            </a:pPr>
            <a:r>
              <a:rPr lang="es-ES" sz="1200" dirty="0">
                <a:solidFill>
                  <a:srgbClr val="DE5141"/>
                </a:solidFill>
              </a:rPr>
              <a:t>Ministerio de Asuntos Sociales y Vivienda</a:t>
            </a:r>
          </a:p>
          <a:p>
            <a:pPr>
              <a:buNone/>
            </a:pPr>
            <a:r>
              <a:rPr lang="es-ES" sz="1200" dirty="0">
                <a:solidFill>
                  <a:srgbClr val="DE5141"/>
                </a:solidFill>
              </a:rPr>
              <a:t>ONG: Fundación Segundo Servicio de Transición, </a:t>
            </a:r>
            <a:r>
              <a:rPr lang="es-ES" sz="1200" dirty="0" err="1">
                <a:solidFill>
                  <a:srgbClr val="DE5141"/>
                </a:solidFill>
              </a:rPr>
              <a:t>Suriname</a:t>
            </a:r>
            <a:r>
              <a:rPr lang="es-ES" sz="1200" dirty="0">
                <a:solidFill>
                  <a:srgbClr val="DE5141"/>
                </a:solidFill>
              </a:rPr>
              <a:t> </a:t>
            </a:r>
            <a:r>
              <a:rPr lang="es-ES" sz="1200" dirty="0" err="1">
                <a:solidFill>
                  <a:srgbClr val="DE5141"/>
                </a:solidFill>
              </a:rPr>
              <a:t>Prison</a:t>
            </a:r>
            <a:r>
              <a:rPr lang="es-ES" sz="1200" dirty="0">
                <a:solidFill>
                  <a:srgbClr val="DE5141"/>
                </a:solidFill>
              </a:rPr>
              <a:t> </a:t>
            </a:r>
            <a:r>
              <a:rPr lang="es-ES" sz="1200" dirty="0" err="1">
                <a:solidFill>
                  <a:srgbClr val="DE5141"/>
                </a:solidFill>
              </a:rPr>
              <a:t>Fellowship</a:t>
            </a:r>
            <a:r>
              <a:rPr lang="es-ES" sz="1200" dirty="0">
                <a:solidFill>
                  <a:srgbClr val="DE5141"/>
                </a:solidFill>
              </a:rPr>
              <a:t>, Fundación Deportes Promoción del Corazón, Fundación Apicultura, Organizaciones confesionales, Líderes religiosos, Familiares y amigos</a:t>
            </a:r>
            <a:endParaRPr sz="1200" dirty="0">
              <a:solidFill>
                <a:srgbClr val="DE5141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485792" y="140564"/>
            <a:ext cx="448660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 of resources and 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-ES" sz="1800" b="1" dirty="0">
                <a:solidFill>
                  <a:srgbClr val="DE5141"/>
                </a:solidFill>
                <a:latin typeface="+mj-lt"/>
              </a:rPr>
              <a:t>Mapa de recursos y servicios</a:t>
            </a:r>
            <a:endParaRPr lang="en-US" sz="1800" b="1" dirty="0">
              <a:solidFill>
                <a:srgbClr val="DE5141"/>
              </a:solidFill>
              <a:latin typeface="+mj-lt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5412907" y="-8290"/>
            <a:ext cx="3731150" cy="42435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5412909" y="0"/>
            <a:ext cx="3731090" cy="362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/>
          <p:cNvCxnSpPr/>
          <p:nvPr/>
        </p:nvCxnSpPr>
        <p:spPr>
          <a:xfrm>
            <a:off x="308630" y="1273350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7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21012D-F65B-A66B-4A9B-0FADB9261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908" y="22376"/>
            <a:ext cx="3791187" cy="4243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0" y="-396158"/>
            <a:ext cx="9144000" cy="1045199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0" y="631099"/>
            <a:ext cx="5831456" cy="4046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172529" y="837107"/>
            <a:ext cx="5545046" cy="385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Establish access to psychological care.</a:t>
            </a:r>
            <a:endParaRPr lang="en-US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Establish access to substance abuse prevention and treatment.</a:t>
            </a:r>
            <a:endParaRPr lang="en-US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Capacity building through education of prisoners based on their talents for social integration and self-sufficiency in the community.</a:t>
            </a:r>
            <a:endParaRPr lang="en-US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Strengthening the capacities of prison management, social workers and external resources for the process and success of the pilot project.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Establecer el acceso a la atención psicológica.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Establecer el acceso a la prevención y el tratamiento del abuso de sustancias.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Fortalecimiento de las capacidades a través de la educación de los presos basada en sus talentos para la integración social y la autosuficiencia en la comunidad.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Reforzar las capacidades de la dirección de la prisión, de los trabajadores sociales y de los recursos externos para el proceso y el éxito del proyecto piloto.</a:t>
            </a:r>
            <a:endParaRPr lang="en-US" sz="1200" kern="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1255225" y="-12350"/>
            <a:ext cx="76878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Priority Actions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of the pilot: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Acciones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prioritarias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del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piloto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:</a:t>
            </a:r>
          </a:p>
        </p:txBody>
      </p:sp>
      <p:sp>
        <p:nvSpPr>
          <p:cNvPr id="195" name="Google Shape;195;p28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3D8F90-7545-DCF2-157E-98CBBD5DFD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1457" y="631091"/>
            <a:ext cx="3312542" cy="4046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0" y="504547"/>
            <a:ext cx="9144000" cy="827833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47165" y="514656"/>
            <a:ext cx="404896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600" kern="0" dirty="0">
                <a:effectLst/>
                <a:latin typeface="+mj-lt"/>
                <a:ea typeface="Times New Roman" panose="02020603050405020304" pitchFamily="18" charset="0"/>
              </a:rPr>
              <a:t>The territorialization plan will be carried out in six stages, using both a top-down and bottom-up approach</a:t>
            </a:r>
            <a:endParaRPr sz="1600" dirty="0">
              <a:latin typeface="+mj-lt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0" y="1332380"/>
            <a:ext cx="4098733" cy="340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AutoNum type="arabicPeriod"/>
              <a:tabLst>
                <a:tab pos="457200" algn="l"/>
              </a:tabLst>
            </a:pPr>
            <a:r>
              <a:rPr lang="en-US" sz="1100" b="1" kern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Needs assessment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of 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</a:rPr>
              <a:t>prisoners who will be released throughout the year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Identify resource networks in community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</a:rPr>
              <a:t>Governmental and non-governmental institutions according to their social roles and the six axes of community treatment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+mj-lt"/>
              </a:rPr>
              <a:t>Workshop: 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</a:rPr>
              <a:t>Establish an operational network linking resource networks to each priority action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dirty="0">
                <a:latin typeface="+mj-lt"/>
                <a:ea typeface="Times New Roman" panose="02020603050405020304" pitchFamily="18" charset="0"/>
              </a:rPr>
              <a:t>Propose an action plan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</a:rPr>
              <a:t>The team and the operational network propose an action plan to decision and policy makers that includes activities corresponding to priority needs and actions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of the action </a:t>
            </a:r>
            <a:r>
              <a:rPr lang="en-US" sz="11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plan: proposed activities are  carried out </a:t>
            </a: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buNone/>
              <a:tabLst>
                <a:tab pos="457200" algn="l"/>
              </a:tabLst>
            </a:pPr>
            <a:r>
              <a:rPr lang="en-US" sz="1100" b="1" kern="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6. Evaluation of achievements and adjustments</a:t>
            </a:r>
            <a:endParaRPr lang="en-US" sz="1100" kern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542279" y="113239"/>
            <a:ext cx="78454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Implementation Stages//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Etapas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de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implementación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4681612" y="1531558"/>
            <a:ext cx="4313746" cy="266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8;p29">
            <a:extLst>
              <a:ext uri="{FF2B5EF4-FFF2-40B4-BE49-F238E27FC236}">
                <a16:creationId xmlns:a16="http://schemas.microsoft.com/office/drawing/2014/main" id="{BC65A489-E8FA-7D51-0751-329ABDC1BEC9}"/>
              </a:ext>
            </a:extLst>
          </p:cNvPr>
          <p:cNvSpPr txBox="1"/>
          <p:nvPr/>
        </p:nvSpPr>
        <p:spPr>
          <a:xfrm>
            <a:off x="4501512" y="602634"/>
            <a:ext cx="4493846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s-ES" sz="16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El plan de territorialización se llevará a cabo en seis etapas, utilizando tanto un enfoque descendente como ascendente</a:t>
            </a:r>
            <a:endParaRPr sz="16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58C1E1-8417-3E13-823D-C3E75117CF1B}"/>
              </a:ext>
            </a:extLst>
          </p:cNvPr>
          <p:cNvSpPr txBox="1"/>
          <p:nvPr/>
        </p:nvSpPr>
        <p:spPr>
          <a:xfrm>
            <a:off x="4176713" y="1303768"/>
            <a:ext cx="4888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1. Evaluación de las necesidades</a:t>
            </a:r>
            <a:r>
              <a:rPr lang="es-ES" sz="1200" dirty="0">
                <a:solidFill>
                  <a:srgbClr val="FF0000"/>
                </a:solidFill>
              </a:rPr>
              <a:t>: de los presos que serán puestos en libertad a lo largo del año.</a:t>
            </a:r>
          </a:p>
          <a:p>
            <a:endParaRPr lang="es-ES" sz="1200" dirty="0">
              <a:solidFill>
                <a:srgbClr val="FF0000"/>
              </a:solidFill>
            </a:endParaRPr>
          </a:p>
          <a:p>
            <a:r>
              <a:rPr lang="es-ES" sz="1200" b="1" dirty="0">
                <a:solidFill>
                  <a:srgbClr val="FF0000"/>
                </a:solidFill>
              </a:rPr>
              <a:t>2. Identificar las redes de recursos en la comunidad: </a:t>
            </a:r>
            <a:r>
              <a:rPr lang="es-ES" sz="1200" dirty="0">
                <a:solidFill>
                  <a:srgbClr val="FF0000"/>
                </a:solidFill>
              </a:rPr>
              <a:t>Instituciones gubernamentales y no gubernamentales según sus funciones sociales y los seis ejes del tratamiento comunitario.   </a:t>
            </a:r>
          </a:p>
          <a:p>
            <a:endParaRPr lang="es-ES" sz="1200" dirty="0">
              <a:solidFill>
                <a:srgbClr val="FF0000"/>
              </a:solidFill>
            </a:endParaRPr>
          </a:p>
          <a:p>
            <a:r>
              <a:rPr lang="es-ES" sz="1200" b="1" dirty="0">
                <a:solidFill>
                  <a:srgbClr val="FF0000"/>
                </a:solidFill>
              </a:rPr>
              <a:t>3. Taller de trabajo: </a:t>
            </a:r>
            <a:r>
              <a:rPr lang="es-ES" sz="1200" dirty="0">
                <a:solidFill>
                  <a:srgbClr val="FF0000"/>
                </a:solidFill>
              </a:rPr>
              <a:t>Establecer una red operativa que vincule las redes de recursos a cada acción prioritaria.</a:t>
            </a:r>
          </a:p>
          <a:p>
            <a:endParaRPr lang="es-ES" sz="1200" dirty="0">
              <a:solidFill>
                <a:srgbClr val="FF0000"/>
              </a:solidFill>
            </a:endParaRPr>
          </a:p>
          <a:p>
            <a:r>
              <a:rPr lang="es-ES" sz="1200" b="1" dirty="0">
                <a:solidFill>
                  <a:srgbClr val="FF0000"/>
                </a:solidFill>
              </a:rPr>
              <a:t>4. Proponer un plan de acción: </a:t>
            </a:r>
            <a:r>
              <a:rPr lang="es-ES" sz="1200" dirty="0">
                <a:solidFill>
                  <a:srgbClr val="FF0000"/>
                </a:solidFill>
              </a:rPr>
              <a:t>El equipo y la red operativa proponen un plan de acción a los responsables políticos y de la toma de decisiones que incluya las actividades correspondientes a las necesidades y acciones prioritarias.</a:t>
            </a:r>
          </a:p>
          <a:p>
            <a:endParaRPr lang="es-ES" sz="1200" dirty="0">
              <a:solidFill>
                <a:srgbClr val="FF0000"/>
              </a:solidFill>
            </a:endParaRPr>
          </a:p>
          <a:p>
            <a:r>
              <a:rPr lang="es-ES" sz="1200" b="1" dirty="0">
                <a:solidFill>
                  <a:srgbClr val="FF0000"/>
                </a:solidFill>
              </a:rPr>
              <a:t>5. Aplicación del plan de acción: </a:t>
            </a:r>
            <a:r>
              <a:rPr lang="es-ES" sz="1200" dirty="0">
                <a:solidFill>
                  <a:srgbClr val="FF0000"/>
                </a:solidFill>
              </a:rPr>
              <a:t>se llevan a cabo las actividades propuestas.</a:t>
            </a:r>
          </a:p>
          <a:p>
            <a:r>
              <a:rPr lang="es-ES" sz="1200" b="1" dirty="0">
                <a:solidFill>
                  <a:srgbClr val="FF0000"/>
                </a:solidFill>
              </a:rPr>
              <a:t>6. Evaluación de los logros y ajustes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/>
          <p:nvPr/>
        </p:nvSpPr>
        <p:spPr>
          <a:xfrm>
            <a:off x="0" y="845550"/>
            <a:ext cx="4505400" cy="339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31260" y="837101"/>
            <a:ext cx="4447977" cy="27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n-US" sz="1400" b="0" kern="0" dirty="0">
                <a:solidFill>
                  <a:schemeClr val="tx1"/>
                </a:solidFill>
                <a:effectLst/>
                <a:latin typeface="Posterama Text SemiBold"/>
                <a:ea typeface="Times New Roman" panose="02020603050405020304" pitchFamily="18" charset="0"/>
              </a:rPr>
              <a:t>Opportunities</a:t>
            </a:r>
          </a:p>
          <a:p>
            <a:pPr marL="171450" marR="0" indent="-171450" algn="just">
              <a:spcBef>
                <a:spcPts val="600"/>
              </a:spcBef>
              <a:buFontTx/>
              <a:buChar char="-"/>
            </a:pPr>
            <a:r>
              <a:rPr lang="en-US" sz="1200" dirty="0">
                <a:latin typeface="+mj-lt"/>
                <a:ea typeface="Times New Roman" panose="02020603050405020304" pitchFamily="18" charset="0"/>
              </a:rPr>
              <a:t>Active participation and n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etworking are stimulated to create essential community resources and community development</a:t>
            </a:r>
          </a:p>
          <a:p>
            <a:pPr marL="171450" indent="-171450">
              <a:buFontTx/>
              <a:buChar char="-"/>
            </a:pPr>
            <a:r>
              <a:rPr lang="en-US" sz="1200" b="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ollaboration </a:t>
            </a:r>
            <a:r>
              <a:rPr lang="en-US" sz="12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between diverse GOs and NGOSs are improved for social inclusion</a:t>
            </a:r>
          </a:p>
          <a:p>
            <a:pPr marL="171450" indent="-171450" algn="l">
              <a:buFontTx/>
              <a:buChar char="-"/>
            </a:pPr>
            <a:r>
              <a:rPr lang="en-US" sz="1200" b="0" i="0" dirty="0">
                <a:solidFill>
                  <a:srgbClr val="141414"/>
                </a:solidFill>
                <a:effectLst/>
                <a:latin typeface="+mj-lt"/>
              </a:rPr>
              <a:t>Amplify awareness and broaden understanding of social</a:t>
            </a:r>
          </a:p>
          <a:p>
            <a:pPr algn="l"/>
            <a:r>
              <a:rPr lang="en-US" sz="1200" dirty="0">
                <a:solidFill>
                  <a:srgbClr val="141414"/>
                </a:solidFill>
                <a:latin typeface="+mj-lt"/>
              </a:rPr>
              <a:t>   </a:t>
            </a:r>
            <a:r>
              <a:rPr lang="en-US" sz="1200" b="0" i="0" dirty="0">
                <a:solidFill>
                  <a:srgbClr val="141414"/>
                </a:solidFill>
                <a:effectLst/>
                <a:latin typeface="+mj-lt"/>
              </a:rPr>
              <a:t> vulnerabilities</a:t>
            </a:r>
          </a:p>
          <a:p>
            <a:endParaRPr lang="en-US" sz="12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</a:p>
          <a:p>
            <a:endParaRPr lang="en-US" sz="12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GB" sz="1200" kern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Changing political environment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Lack of sufficient funding for programs</a:t>
            </a:r>
          </a:p>
          <a:p>
            <a:pPr marL="171450" indent="-171450">
              <a:buFontTx/>
              <a:buChar char="-"/>
            </a:pPr>
            <a:endParaRPr lang="en-GB" sz="1200" kern="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pt-BR" sz="1200" kern="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1255225" y="-12350"/>
            <a:ext cx="7687800" cy="5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and Opportunities// </a:t>
            </a:r>
            <a:r>
              <a:rPr lang="en-US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Desafíos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8D030F-1E5D-12C7-6A80-491B19384D74}"/>
              </a:ext>
            </a:extLst>
          </p:cNvPr>
          <p:cNvSpPr txBox="1"/>
          <p:nvPr/>
        </p:nvSpPr>
        <p:spPr>
          <a:xfrm>
            <a:off x="4521622" y="932121"/>
            <a:ext cx="407407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Oportunidades</a:t>
            </a:r>
          </a:p>
          <a:p>
            <a:r>
              <a:rPr lang="es-ES" dirty="0">
                <a:solidFill>
                  <a:srgbClr val="FF0000"/>
                </a:solidFill>
              </a:rPr>
              <a:t>-Se estimula la participación activa y el trabajo en red para crear recursos comunitarios esenciales y desarrollo comunitario</a:t>
            </a:r>
          </a:p>
          <a:p>
            <a:r>
              <a:rPr lang="es-ES" dirty="0">
                <a:solidFill>
                  <a:srgbClr val="FF0000"/>
                </a:solidFill>
              </a:rPr>
              <a:t>-Se mejora la colaboración entre diversas OG y ONG para la inclusión social</a:t>
            </a:r>
          </a:p>
          <a:p>
            <a:r>
              <a:rPr lang="es-ES" dirty="0">
                <a:solidFill>
                  <a:srgbClr val="FF0000"/>
                </a:solidFill>
              </a:rPr>
              <a:t>-Aumentar la concienciación y ampliar la comprensión de las vulnerabilidades sociales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Desafíos</a:t>
            </a:r>
          </a:p>
          <a:p>
            <a:r>
              <a:rPr lang="es-ES" dirty="0">
                <a:solidFill>
                  <a:srgbClr val="FF0000"/>
                </a:solidFill>
              </a:rPr>
              <a:t>-Entorno político cambiante</a:t>
            </a:r>
          </a:p>
          <a:p>
            <a:r>
              <a:rPr lang="es-ES" dirty="0">
                <a:solidFill>
                  <a:srgbClr val="FF0000"/>
                </a:solidFill>
              </a:rPr>
              <a:t>-Falta de financiación suficiente para los programas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C6FF5-22C4-4E37-A74E-53F2D5A36804}">
  <ds:schemaRefs>
    <ds:schemaRef ds:uri="61c22d5d-bdf7-4cb5-8a9c-6c28073473a9"/>
    <ds:schemaRef ds:uri="14feb837-75b8-4da0-839f-eb1c5ea2152d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33d2ceeb-fd15-4065-892e-5be14dece4ff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D3DF12-508C-4BA6-B51B-BD683C6AC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71BCA-3127-4B24-80A9-27113B9E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957</Words>
  <Application>Microsoft Office PowerPoint</Application>
  <PresentationFormat>Presentación en pantalla (16:9)</PresentationFormat>
  <Paragraphs>97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Posterama Text SemiBold</vt:lpstr>
      <vt:lpstr>Symbol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Mercedes Alonso Segoviano - FIIAPP</dc:creator>
  <cp:lastModifiedBy>Laura Guirao Stern - FIIAPP</cp:lastModifiedBy>
  <cp:revision>37</cp:revision>
  <dcterms:modified xsi:type="dcterms:W3CDTF">2025-03-21T12:06:16Z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