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8" r:id="rId5"/>
    <p:sldId id="261" r:id="rId6"/>
    <p:sldId id="324" r:id="rId7"/>
    <p:sldId id="325" r:id="rId8"/>
    <p:sldId id="311" r:id="rId9"/>
    <p:sldId id="274" r:id="rId10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738"/>
    <a:srgbClr val="111E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4" autoAdjust="0"/>
    <p:restoredTop sz="94364" autoAdjust="0"/>
  </p:normalViewPr>
  <p:slideViewPr>
    <p:cSldViewPr snapToGrid="0">
      <p:cViewPr varScale="1">
        <p:scale>
          <a:sx n="66" d="100"/>
          <a:sy n="66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ACC94-85CD-420A-815E-955B53A930A7}" type="datetimeFigureOut">
              <a:rPr lang="es-SV" smtClean="0"/>
              <a:t>27/5/2025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ECFFD-873E-4B8B-A59C-B1BCE946DF7E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54734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D07670-D20F-4241-BEF0-BBA28ADEC4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32738B-B22A-41FE-B4B7-585D2D536A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54F51D-FBB4-4E02-AE3B-57D345856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27/5/2025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61F4E1-1BF0-4789-A176-51D8B8D8F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5BE5A7-C396-4567-A2F8-BA3FCCEFE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5896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C0261A-1387-45B6-B26C-52F529D3E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01EE9EC-DF06-4DDD-A5D5-760540BC2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BC42A9-49CD-4360-A912-6266A42B2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27/5/2025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B32C18-A77D-4B8F-8D57-B5A42DA11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BC04C9-3588-4276-865B-1DCBA54E1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6035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B2FE598-A71B-4116-8044-CC6DAD830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F766AF-00BB-40B5-A701-353E921B0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E0935E-B7B6-4DF1-B311-56A9C55FA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27/5/2025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B47B7-4360-41C3-A8DC-8F19FFE6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808930-D597-4033-9541-627B71CA1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1057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7A7D55-7042-4683-BCBA-F453EAB6B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F33BF1-30AE-4EF2-A8DA-FEE4514D4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06B33B-EF4D-410D-8A82-09E581C3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27/5/2025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849A31-E884-428D-A5FA-B3C3CBCAA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154CE3-FF16-4216-A826-37A691A50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7039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3A0DA4-D986-40D7-B421-99CA9315F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78C1A0-CD39-4624-933A-52B7D3684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01DF4C-54B0-48A5-A46D-3202C373D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27/5/2025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DAE43D-2183-438F-BAE4-79ADD9F01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FF7322-0FB6-4477-A870-FD290C11A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5920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6F1163-FEA6-47DD-A722-495EBE53F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C004A4-39F1-4A61-A017-B1B76FD89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A99E49C-99F3-4EB0-AB54-5FE6EA643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933BFC-617B-4A75-B838-3C8885F32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27/5/2025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B1DE53-3D42-4D25-8206-1CE8ADF57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43A6FD-2D8B-49E8-8779-38262A899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9704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A55407-13AC-418D-A3F7-591CDBB89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856215-30E9-4841-9A09-0A248C1E2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8281B2-28C7-41A3-B29D-9C4987D76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8025969-B36F-4499-9F59-1D3271CAC7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AD8CB9D-CDA2-4342-8595-33DC2E02C9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96F2AF8-5A46-4ADB-B488-577E2896B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27/5/2025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5167D7E-D00F-4937-8D01-B9965F94B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FC314F9-E5AA-4109-B19F-3B4CC344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3927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971268-E8FB-42C5-AC18-0CA6B21AD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4B28FED-B0ED-4851-AB79-3CC6A338A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27/5/2025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1378153-F9BD-4791-A19F-EB3ADF709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E0FA47C-E779-4FC9-985E-DB5627FA7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806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56CCBA-3B9A-4C65-9F30-9B1FB6DC1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27/5/2025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65B5D6E-5869-47AC-9832-3652F5499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9FEBE36-138D-40F6-98FB-ED3D5F6F1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458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03F9C8-A218-477B-87ED-4CF2C6272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45F092-D122-4BA7-B065-C875D3769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0EFC21-8F3D-4834-B78B-BCA9AB1D6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056A82-6D3B-46AA-A486-D36F57F80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27/5/2025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0A8437-AF64-4355-9AA1-8659C165D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2B8D1F-498B-4F84-B8E0-A6D080BAA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477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AE9FCD-B8C2-46EF-AD34-5B3B6AE97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A0B3B7A-F59A-4C91-AC12-12A7A52839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C4C3FB-4892-409B-8EEB-DD80010559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7F3F72-3B08-4D1C-9BDC-399842987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27/5/2025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A619E4-FA5F-41DB-906F-44DC9955C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A86FA6-FBF9-4F89-8D29-8FC28E8A2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0219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7560301-1F3B-4C16-9C3E-A69BE834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9A7B75-4046-40C5-A0ED-18CBB005F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68E9AC-6916-422F-B64D-C878ED4105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770E0-B254-46C6-80BD-AA41F988AA15}" type="datetimeFigureOut">
              <a:rPr lang="es-SV" smtClean="0"/>
              <a:t>27/5/2025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DFE7B3-FC8D-484D-A337-483FD7F86E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F09B17-93DD-4C7B-8801-B1E7268DF1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10E03-8F58-4CDF-8016-AD714939AAF8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7753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10D89EF-BD38-2047-97FE-BDD4865F2E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E37D7D2-3FFB-094C-AB68-AC670C32404D}"/>
              </a:ext>
            </a:extLst>
          </p:cNvPr>
          <p:cNvSpPr txBox="1"/>
          <p:nvPr/>
        </p:nvSpPr>
        <p:spPr>
          <a:xfrm>
            <a:off x="953177" y="1911266"/>
            <a:ext cx="99460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111E60"/>
                </a:solidFill>
                <a:latin typeface="Museo Sans 900" panose="02000000000000000000" pitchFamily="2" charset="77"/>
              </a:rPr>
              <a:t>ASPECTOS REGULATORIOS PARA EL MANEJO DE SUSTANCIAS, PRECURSORES PRODUCTOS QUÍMICOS EN EL SALVADOR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191355B-D30E-EC4E-AE4C-088CBC45720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59" y="5761524"/>
            <a:ext cx="679270" cy="744783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3248293" y="4640818"/>
            <a:ext cx="535577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2000" b="1" u="sng" dirty="0">
                <a:solidFill>
                  <a:srgbClr val="111E60"/>
                </a:solidFill>
                <a:latin typeface="Museo Sans 300" panose="02000000000000000000" pitchFamily="2" charset="77"/>
              </a:rPr>
              <a:t>Presentador:</a:t>
            </a:r>
          </a:p>
          <a:p>
            <a:pPr algn="ctr">
              <a:lnSpc>
                <a:spcPct val="100000"/>
              </a:lnSpc>
            </a:pPr>
            <a:r>
              <a:rPr lang="es-ES" sz="2000" dirty="0">
                <a:solidFill>
                  <a:srgbClr val="111E60"/>
                </a:solidFill>
                <a:latin typeface="Museo Sans 300" panose="02000000000000000000" pitchFamily="2" charset="77"/>
              </a:rPr>
              <a:t> Lic. José Luis Reyes Zelaya</a:t>
            </a:r>
          </a:p>
          <a:p>
            <a:pPr algn="ctr">
              <a:lnSpc>
                <a:spcPct val="100000"/>
              </a:lnSpc>
            </a:pPr>
            <a:r>
              <a:rPr lang="es-ES" sz="2000" dirty="0">
                <a:solidFill>
                  <a:srgbClr val="111E60"/>
                </a:solidFill>
                <a:latin typeface="Museo Sans 300" panose="02000000000000000000" pitchFamily="2" charset="77"/>
              </a:rPr>
              <a:t>Jefe de Unidad de Estupefacientes</a:t>
            </a:r>
          </a:p>
          <a:p>
            <a:pPr algn="ctr">
              <a:lnSpc>
                <a:spcPct val="100000"/>
              </a:lnSpc>
            </a:pPr>
            <a:r>
              <a:rPr lang="es-ES" sz="2000" dirty="0">
                <a:solidFill>
                  <a:srgbClr val="111E60"/>
                </a:solidFill>
                <a:latin typeface="Museo Sans 300" panose="02000000000000000000" pitchFamily="2" charset="77"/>
              </a:rPr>
              <a:t>DNM</a:t>
            </a:r>
          </a:p>
          <a:p>
            <a:pPr algn="ctr">
              <a:lnSpc>
                <a:spcPct val="100000"/>
              </a:lnSpc>
            </a:pPr>
            <a:r>
              <a:rPr lang="es-ES" sz="2000" dirty="0">
                <a:solidFill>
                  <a:srgbClr val="111E60"/>
                </a:solidFill>
                <a:latin typeface="Museo Sans 300" panose="02000000000000000000" pitchFamily="2" charset="77"/>
              </a:rPr>
              <a:t>Julio 2023</a:t>
            </a:r>
          </a:p>
        </p:txBody>
      </p:sp>
    </p:spTree>
    <p:extLst>
      <p:ext uri="{BB962C8B-B14F-4D97-AF65-F5344CB8AC3E}">
        <p14:creationId xmlns:p14="http://schemas.microsoft.com/office/powerpoint/2010/main" val="803979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D0F81D44-F1DD-6945-BF57-ADD27B8CAA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6C7B0D27-7119-0E49-B16F-B0F70FA0607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59" y="5809266"/>
            <a:ext cx="635727" cy="697041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4307988" y="783771"/>
            <a:ext cx="3576002" cy="79539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rgbClr val="111E60"/>
                </a:solidFill>
                <a:latin typeface="Museo Sans 900" panose="02000000000000000000" pitchFamily="2" charset="77"/>
                <a:ea typeface="+mn-ea"/>
                <a:cs typeface="+mn-cs"/>
              </a:rPr>
              <a:t>BASE LEGAL</a:t>
            </a:r>
            <a:endParaRPr lang="es-ES" sz="4000" b="1" u="sng" dirty="0">
              <a:solidFill>
                <a:srgbClr val="111E60"/>
              </a:solidFill>
              <a:latin typeface="Museo Sans 900" panose="02000000000000000000" pitchFamily="2" charset="77"/>
              <a:ea typeface="+mn-ea"/>
              <a:cs typeface="+mn-cs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609954" y="1962062"/>
            <a:ext cx="897207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s-SV" sz="2000" dirty="0">
                <a:solidFill>
                  <a:srgbClr val="111E60"/>
                </a:solidFill>
                <a:latin typeface="Museo Sans 300" panose="02000000000000000000" pitchFamily="2" charset="77"/>
              </a:rPr>
              <a:t>Ley de Medicamentos: Art. 6 literales “d”, “e” y “q”. </a:t>
            </a:r>
          </a:p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s-SV" sz="2000" dirty="0">
                <a:solidFill>
                  <a:srgbClr val="111E60"/>
                </a:solidFill>
                <a:latin typeface="Museo Sans 300" panose="02000000000000000000" pitchFamily="2" charset="77"/>
              </a:rPr>
              <a:t>Reglamento General de Ley de Medicamentos: Art. 1, 35, 103, 106 y 116. </a:t>
            </a:r>
          </a:p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s-SV" sz="2000" dirty="0">
                <a:solidFill>
                  <a:srgbClr val="111E60"/>
                </a:solidFill>
                <a:latin typeface="Museo Sans 300" panose="02000000000000000000" pitchFamily="2" charset="77"/>
              </a:rPr>
              <a:t>Decreto</a:t>
            </a:r>
            <a:r>
              <a:rPr lang="en-US" sz="2000" dirty="0">
                <a:solidFill>
                  <a:srgbClr val="111E60"/>
                </a:solidFill>
                <a:latin typeface="Museo Sans 300" panose="02000000000000000000" pitchFamily="2" charset="77"/>
              </a:rPr>
              <a:t> </a:t>
            </a:r>
            <a:r>
              <a:rPr lang="es-SV" sz="2000" dirty="0">
                <a:solidFill>
                  <a:srgbClr val="111E60"/>
                </a:solidFill>
                <a:latin typeface="Museo Sans 300" panose="02000000000000000000" pitchFamily="2" charset="77"/>
              </a:rPr>
              <a:t>Legislativo</a:t>
            </a:r>
            <a:r>
              <a:rPr lang="en-US" sz="2000" dirty="0">
                <a:solidFill>
                  <a:srgbClr val="111E60"/>
                </a:solidFill>
                <a:latin typeface="Museo Sans 300" panose="02000000000000000000" pitchFamily="2" charset="77"/>
              </a:rPr>
              <a:t> No. 417: Art. 25 y 27. </a:t>
            </a:r>
          </a:p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s-SV" sz="2000" dirty="0">
                <a:solidFill>
                  <a:srgbClr val="111E60"/>
                </a:solidFill>
                <a:latin typeface="Museo Sans 300" panose="02000000000000000000" pitchFamily="2" charset="77"/>
              </a:rPr>
              <a:t>Reglamento de Estupefacientes, Psicotrópicos, Precursores, Sustancias, Productos Químicos y Agregados. </a:t>
            </a:r>
          </a:p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s-SV" sz="2000" dirty="0">
                <a:solidFill>
                  <a:srgbClr val="111E60"/>
                </a:solidFill>
                <a:latin typeface="Museo Sans 300" panose="02000000000000000000" pitchFamily="2" charset="77"/>
              </a:rPr>
              <a:t>Ley Reguladora de las Actividades Relativas a las Drogas. </a:t>
            </a:r>
          </a:p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s-SV" sz="2000" dirty="0">
                <a:solidFill>
                  <a:srgbClr val="111E60"/>
                </a:solidFill>
                <a:latin typeface="Museo Sans 300" panose="02000000000000000000" pitchFamily="2" charset="77"/>
              </a:rPr>
              <a:t>Convenciones de Naciones Unidas de 1961, 1971, 1988 y sus enmiendas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s-ES" sz="2000" dirty="0">
              <a:solidFill>
                <a:srgbClr val="111E60"/>
              </a:solidFill>
              <a:latin typeface="Museo Sans 300" panose="02000000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09315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0 Imagen">
            <a:extLst>
              <a:ext uri="{FF2B5EF4-FFF2-40B4-BE49-F238E27FC236}">
                <a16:creationId xmlns:a16="http://schemas.microsoft.com/office/drawing/2014/main" id="{1D5561A1-7AE8-46F9-98B2-3B45E5DDDEC6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02" b="12878"/>
          <a:stretch/>
        </p:blipFill>
        <p:spPr>
          <a:xfrm>
            <a:off x="4419600" y="207818"/>
            <a:ext cx="7772400" cy="665018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477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Museo Sans 900" panose="02000000000000000000" pitchFamily="50" charset="0"/>
                <a:cs typeface="Times New Roman" pitchFamily="18" charset="0"/>
              </a:rPr>
              <a:t>CONTROL DE SUSTANCIAS Y PQ</a:t>
            </a:r>
            <a:endParaRPr lang="es-SV" b="1" dirty="0">
              <a:solidFill>
                <a:schemeClr val="accent5">
                  <a:lumMod val="50000"/>
                </a:schemeClr>
              </a:solidFill>
              <a:latin typeface="Museo Sans 900" panose="02000000000000000000" pitchFamily="50" charset="0"/>
            </a:endParaRP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392D33D2-D874-440E-B3BC-92DC072C681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478386" y="6140575"/>
          <a:ext cx="7921208" cy="58934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503420">
                  <a:extLst>
                    <a:ext uri="{9D8B030D-6E8A-4147-A177-3AD203B41FA5}">
                      <a16:colId xmlns:a16="http://schemas.microsoft.com/office/drawing/2014/main" val="2613657909"/>
                    </a:ext>
                  </a:extLst>
                </a:gridCol>
                <a:gridCol w="4417788">
                  <a:extLst>
                    <a:ext uri="{9D8B030D-6E8A-4147-A177-3AD203B41FA5}">
                      <a16:colId xmlns:a16="http://schemas.microsoft.com/office/drawing/2014/main" val="675803220"/>
                    </a:ext>
                  </a:extLst>
                </a:gridCol>
              </a:tblGrid>
              <a:tr h="333856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s-SV" sz="2400" b="1" dirty="0">
                        <a:solidFill>
                          <a:schemeClr val="bg1"/>
                        </a:solidFill>
                        <a:effectLst/>
                        <a:latin typeface="Bembo std" panose="02020605060306020A03" pitchFamily="18" charset="0"/>
                      </a:endParaRPr>
                    </a:p>
                  </a:txBody>
                  <a:tcPr marL="68580" marR="68580" marT="0" marB="0">
                    <a:solidFill>
                      <a:srgbClr val="31394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961198"/>
                  </a:ext>
                </a:extLst>
              </a:tr>
              <a:tr h="96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8196990"/>
                  </a:ext>
                </a:extLst>
              </a:tr>
            </a:tbl>
          </a:graphicData>
        </a:graphic>
      </p:graphicFrame>
      <p:pic>
        <p:nvPicPr>
          <p:cNvPr id="7" name="Imagen 6">
            <a:extLst>
              <a:ext uri="{FF2B5EF4-FFF2-40B4-BE49-F238E27FC236}">
                <a16:creationId xmlns:a16="http://schemas.microsoft.com/office/drawing/2014/main" id="{DAE01FAB-11BA-422F-9AC8-7EAC86B875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2" y="5516548"/>
            <a:ext cx="2148184" cy="1208354"/>
          </a:xfrm>
          <a:prstGeom prst="rect">
            <a:avLst/>
          </a:prstGeom>
        </p:spPr>
      </p:pic>
      <p:sp>
        <p:nvSpPr>
          <p:cNvPr id="12" name="Marcador de contenido 2">
            <a:extLst>
              <a:ext uri="{FF2B5EF4-FFF2-40B4-BE49-F238E27FC236}">
                <a16:creationId xmlns:a16="http://schemas.microsoft.com/office/drawing/2014/main" id="{D4D0E562-62BA-44EA-8EC9-1B307785A382}"/>
              </a:ext>
            </a:extLst>
          </p:cNvPr>
          <p:cNvSpPr txBox="1">
            <a:spLocks/>
          </p:cNvSpPr>
          <p:nvPr/>
        </p:nvSpPr>
        <p:spPr>
          <a:xfrm>
            <a:off x="847632" y="1397209"/>
            <a:ext cx="10515600" cy="3637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s-SV" sz="20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358537" y="2116182"/>
            <a:ext cx="90410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es-ES" dirty="0"/>
          </a:p>
          <a:p>
            <a:pPr lvl="0" algn="just"/>
            <a:endParaRPr lang="es-SV" dirty="0"/>
          </a:p>
        </p:txBody>
      </p:sp>
      <p:sp>
        <p:nvSpPr>
          <p:cNvPr id="4" name="Rectángulo 3"/>
          <p:cNvSpPr/>
          <p:nvPr/>
        </p:nvSpPr>
        <p:spPr>
          <a:xfrm>
            <a:off x="838200" y="1208228"/>
            <a:ext cx="9982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chemeClr val="accent5">
                    <a:lumMod val="50000"/>
                  </a:schemeClr>
                </a:solidFill>
                <a:latin typeface="Museo Sans 900" panose="02000000000000000000" pitchFamily="50" charset="0"/>
                <a:cs typeface="Times New Roman" pitchFamily="18" charset="0"/>
              </a:rPr>
              <a:t>Requisitos para Autorización: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accent5">
                    <a:lumMod val="50000"/>
                  </a:schemeClr>
                </a:solidFill>
                <a:latin typeface="Museo Sans 900" panose="02000000000000000000" pitchFamily="50" charset="0"/>
                <a:cs typeface="Times New Roman" pitchFamily="18" charset="0"/>
              </a:rPr>
              <a:t>El importador se registra en la DNM.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accent5">
                    <a:lumMod val="50000"/>
                  </a:schemeClr>
                </a:solidFill>
                <a:latin typeface="Museo Sans 900" panose="02000000000000000000" pitchFamily="50" charset="0"/>
                <a:cs typeface="Times New Roman" pitchFamily="18" charset="0"/>
              </a:rPr>
              <a:t>Solicita autorización para cada importación a la DNM.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accent5">
                    <a:lumMod val="50000"/>
                  </a:schemeClr>
                </a:solidFill>
                <a:latin typeface="Museo Sans 900" panose="02000000000000000000" pitchFamily="50" charset="0"/>
                <a:cs typeface="Times New Roman" pitchFamily="18" charset="0"/>
              </a:rPr>
              <a:t>Notifica a DNM, el ingreso a bodega del producto importado dentro de las  72 Horas posteriores al ingreso del mismo.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accent5">
                    <a:lumMod val="50000"/>
                  </a:schemeClr>
                </a:solidFill>
                <a:latin typeface="Museo Sans 900" panose="02000000000000000000" pitchFamily="50" charset="0"/>
                <a:cs typeface="Times New Roman" pitchFamily="18" charset="0"/>
              </a:rPr>
              <a:t>Registra el ingreso del producto en el medio de control de entradas y salidas de la empresa o persona natural que importa.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accent5">
                    <a:lumMod val="50000"/>
                  </a:schemeClr>
                </a:solidFill>
                <a:latin typeface="Museo Sans 900" panose="02000000000000000000" pitchFamily="50" charset="0"/>
                <a:cs typeface="Times New Roman" pitchFamily="18" charset="0"/>
              </a:rPr>
              <a:t>Remite vía correo electrónico a la DNM, importaciones, compras y uso de Productos Químicos para revisión y autorización.</a:t>
            </a:r>
          </a:p>
        </p:txBody>
      </p:sp>
    </p:spTree>
    <p:extLst>
      <p:ext uri="{BB962C8B-B14F-4D97-AF65-F5344CB8AC3E}">
        <p14:creationId xmlns:p14="http://schemas.microsoft.com/office/powerpoint/2010/main" val="12987287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 rotWithShape="1">
          <a:blip r:embed="rId2"/>
          <a:srcRect l="1697" t="25357" r="43633" b="8078"/>
          <a:stretch/>
        </p:blipFill>
        <p:spPr bwMode="auto">
          <a:xfrm>
            <a:off x="637308" y="1117601"/>
            <a:ext cx="10626437" cy="5254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637307" y="377371"/>
            <a:ext cx="10626437" cy="5225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accent5">
                    <a:lumMod val="50000"/>
                  </a:schemeClr>
                </a:solidFill>
                <a:latin typeface="Museo Sans 900" panose="02000000000000000000" pitchFamily="50" charset="0"/>
              </a:rPr>
              <a:t>INFORMACIÓN DISPONIBLE EN SISTEMAS </a:t>
            </a:r>
            <a:endParaRPr lang="es-SV" sz="2800" dirty="0">
              <a:solidFill>
                <a:schemeClr val="accent5">
                  <a:lumMod val="50000"/>
                </a:schemeClr>
              </a:solidFill>
              <a:latin typeface="Museo Sans 9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4119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D0F81D44-F1DD-6945-BF57-ADD27B8CAA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6C7B0D27-7119-0E49-B16F-B0F70FA0607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59" y="5809266"/>
            <a:ext cx="635727" cy="697041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1526981" y="986973"/>
            <a:ext cx="9138007" cy="914436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3200" b="1" dirty="0">
                <a:solidFill>
                  <a:srgbClr val="111E60"/>
                </a:solidFill>
                <a:latin typeface="Museo Sans 900" panose="02000000000000000000" pitchFamily="2" charset="77"/>
                <a:ea typeface="+mn-ea"/>
                <a:cs typeface="+mn-cs"/>
              </a:rPr>
              <a:t>Seguimiento a casos de desvío a nivel nacional e internacional</a:t>
            </a:r>
            <a:endParaRPr lang="es-ES" sz="3200" b="1" dirty="0">
              <a:solidFill>
                <a:srgbClr val="111E60"/>
              </a:solidFill>
              <a:latin typeface="Museo Sans 900" panose="02000000000000000000" pitchFamily="2" charset="77"/>
              <a:ea typeface="+mn-ea"/>
              <a:cs typeface="+mn-cs"/>
            </a:endParaRPr>
          </a:p>
        </p:txBody>
      </p:sp>
      <p:sp>
        <p:nvSpPr>
          <p:cNvPr id="3" name="Elipse 2"/>
          <p:cNvSpPr/>
          <p:nvPr/>
        </p:nvSpPr>
        <p:spPr>
          <a:xfrm>
            <a:off x="1422399" y="2017486"/>
            <a:ext cx="2148115" cy="127725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Conocimiento del caso</a:t>
            </a:r>
            <a:endParaRPr lang="es-SV" dirty="0"/>
          </a:p>
        </p:txBody>
      </p:sp>
      <p:sp>
        <p:nvSpPr>
          <p:cNvPr id="4" name="Rectángulo 3"/>
          <p:cNvSpPr/>
          <p:nvPr/>
        </p:nvSpPr>
        <p:spPr>
          <a:xfrm>
            <a:off x="1001485" y="4136571"/>
            <a:ext cx="129177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Denuncias </a:t>
            </a:r>
            <a:endParaRPr lang="es-SV" dirty="0"/>
          </a:p>
        </p:txBody>
      </p:sp>
      <p:sp>
        <p:nvSpPr>
          <p:cNvPr id="8" name="Rectángulo 7"/>
          <p:cNvSpPr/>
          <p:nvPr/>
        </p:nvSpPr>
        <p:spPr>
          <a:xfrm>
            <a:off x="3091543" y="4136572"/>
            <a:ext cx="161108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investigaciones</a:t>
            </a:r>
            <a:endParaRPr lang="es-SV" dirty="0"/>
          </a:p>
        </p:txBody>
      </p:sp>
      <p:sp>
        <p:nvSpPr>
          <p:cNvPr id="9" name="Elipse 8"/>
          <p:cNvSpPr/>
          <p:nvPr/>
        </p:nvSpPr>
        <p:spPr>
          <a:xfrm>
            <a:off x="7518399" y="2235200"/>
            <a:ext cx="2322287" cy="1219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Seguimiento</a:t>
            </a:r>
            <a:endParaRPr lang="es-SV" dirty="0"/>
          </a:p>
        </p:txBody>
      </p:sp>
      <p:sp>
        <p:nvSpPr>
          <p:cNvPr id="10" name="Rectángulo 9"/>
          <p:cNvSpPr/>
          <p:nvPr/>
        </p:nvSpPr>
        <p:spPr>
          <a:xfrm>
            <a:off x="6676571" y="3904343"/>
            <a:ext cx="1785258" cy="1146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Nacional </a:t>
            </a:r>
            <a:endParaRPr lang="es-SV" dirty="0"/>
          </a:p>
        </p:txBody>
      </p:sp>
      <p:sp>
        <p:nvSpPr>
          <p:cNvPr id="11" name="Rectángulo 10"/>
          <p:cNvSpPr/>
          <p:nvPr/>
        </p:nvSpPr>
        <p:spPr>
          <a:xfrm>
            <a:off x="9027886" y="3904343"/>
            <a:ext cx="1637102" cy="1146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Internacional</a:t>
            </a:r>
            <a:endParaRPr lang="es-SV" dirty="0"/>
          </a:p>
        </p:txBody>
      </p:sp>
      <p:cxnSp>
        <p:nvCxnSpPr>
          <p:cNvPr id="13" name="Conector recto de flecha 12"/>
          <p:cNvCxnSpPr/>
          <p:nvPr/>
        </p:nvCxnSpPr>
        <p:spPr>
          <a:xfrm flipH="1">
            <a:off x="1526981" y="3429000"/>
            <a:ext cx="534048" cy="4753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>
            <a:off x="2989943" y="3429000"/>
            <a:ext cx="769257" cy="4753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/>
          <p:nvPr/>
        </p:nvCxnSpPr>
        <p:spPr>
          <a:xfrm flipH="1">
            <a:off x="7242629" y="3294743"/>
            <a:ext cx="449942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/>
          <p:cNvCxnSpPr/>
          <p:nvPr/>
        </p:nvCxnSpPr>
        <p:spPr>
          <a:xfrm>
            <a:off x="9579428" y="3314403"/>
            <a:ext cx="667657" cy="5899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/>
          <p:nvPr/>
        </p:nvCxnSpPr>
        <p:spPr>
          <a:xfrm>
            <a:off x="3897086" y="2656114"/>
            <a:ext cx="33455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79096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animBg="1"/>
      <p:bldP spid="4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10D89EF-BD38-2047-97FE-BDD4865F2E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E37D7D2-3FFB-094C-AB68-AC670C32404D}"/>
              </a:ext>
            </a:extLst>
          </p:cNvPr>
          <p:cNvSpPr txBox="1"/>
          <p:nvPr/>
        </p:nvSpPr>
        <p:spPr>
          <a:xfrm>
            <a:off x="1175658" y="2247474"/>
            <a:ext cx="587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111E60"/>
                </a:solidFill>
                <a:latin typeface="Museo Sans 900" panose="02000000000000000000" pitchFamily="2" charset="77"/>
              </a:rPr>
              <a:t>MUCHAS GRACIAS</a:t>
            </a:r>
            <a:endParaRPr lang="es-SV" sz="4800" b="1" dirty="0">
              <a:solidFill>
                <a:srgbClr val="111E60"/>
              </a:solidFill>
              <a:latin typeface="Museo Sans 900" panose="02000000000000000000" pitchFamily="2" charset="77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191355B-D30E-EC4E-AE4C-088CBC45720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59" y="5761524"/>
            <a:ext cx="679270" cy="744783"/>
          </a:xfrm>
          <a:prstGeom prst="rect">
            <a:avLst/>
          </a:prstGeom>
        </p:spPr>
      </p:pic>
      <p:sp>
        <p:nvSpPr>
          <p:cNvPr id="6" name="Subtítulo 12"/>
          <p:cNvSpPr txBox="1">
            <a:spLocks/>
          </p:cNvSpPr>
          <p:nvPr/>
        </p:nvSpPr>
        <p:spPr>
          <a:xfrm>
            <a:off x="5460999" y="4146698"/>
            <a:ext cx="5664200" cy="133459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None/>
            </a:pPr>
            <a:r>
              <a:rPr lang="es-SV" sz="2000" b="1" u="sng" dirty="0">
                <a:solidFill>
                  <a:srgbClr val="111E60"/>
                </a:solidFill>
                <a:latin typeface="Museo Sans 300" panose="02000000000000000000" pitchFamily="2" charset="77"/>
              </a:rPr>
              <a:t>Lic. José Luis Reyes Zelaya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2000" dirty="0">
                <a:solidFill>
                  <a:srgbClr val="111E60"/>
                </a:solidFill>
                <a:latin typeface="Museo Sans 300" panose="02000000000000000000" pitchFamily="2" charset="77"/>
              </a:rPr>
              <a:t>Jefe de la Unidad de Estupefacientes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2000" dirty="0">
                <a:solidFill>
                  <a:srgbClr val="111E60"/>
                </a:solidFill>
                <a:latin typeface="Museo Sans 300" panose="02000000000000000000" pitchFamily="2" charset="77"/>
              </a:rPr>
              <a:t>Dirección Nacional de Medicamentos </a:t>
            </a:r>
          </a:p>
        </p:txBody>
      </p:sp>
      <p:sp>
        <p:nvSpPr>
          <p:cNvPr id="7" name="Subtítulo 12"/>
          <p:cNvSpPr txBox="1">
            <a:spLocks/>
          </p:cNvSpPr>
          <p:nvPr/>
        </p:nvSpPr>
        <p:spPr>
          <a:xfrm>
            <a:off x="5972627" y="5204871"/>
            <a:ext cx="4640945" cy="77773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1700" b="1" u="sng" dirty="0" err="1">
                <a:solidFill>
                  <a:srgbClr val="111E60"/>
                </a:solidFill>
                <a:latin typeface="Museo Sans 300" panose="02000000000000000000" pitchFamily="2" charset="77"/>
              </a:rPr>
              <a:t>Correo</a:t>
            </a:r>
            <a:r>
              <a:rPr lang="en-US" sz="1700" dirty="0">
                <a:solidFill>
                  <a:srgbClr val="111E60"/>
                </a:solidFill>
                <a:latin typeface="Museo Sans 300" panose="02000000000000000000" pitchFamily="2" charset="77"/>
              </a:rPr>
              <a:t>: jose.reyes@medicamentos.gob.sv</a:t>
            </a:r>
            <a:endParaRPr lang="es-SV" sz="1700" dirty="0">
              <a:solidFill>
                <a:srgbClr val="111E60"/>
              </a:solidFill>
              <a:latin typeface="Museo Sans 300" panose="02000000000000000000" pitchFamily="2" charset="77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s-SV" sz="1700" b="1" u="sng" dirty="0">
                <a:solidFill>
                  <a:srgbClr val="111E60"/>
                </a:solidFill>
                <a:latin typeface="Museo Sans 300" panose="02000000000000000000" pitchFamily="2" charset="77"/>
              </a:rPr>
              <a:t>Teléfono</a:t>
            </a:r>
            <a:r>
              <a:rPr lang="es-SV" sz="1700" dirty="0">
                <a:solidFill>
                  <a:srgbClr val="111E60"/>
                </a:solidFill>
                <a:latin typeface="Museo Sans 300" panose="02000000000000000000" pitchFamily="2" charset="77"/>
              </a:rPr>
              <a:t>: (503) 2522 5017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17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feb837-75b8-4da0-839f-eb1c5ea2152d" xsi:nil="true"/>
    <n72767502c1c4e9bae8ce013fdee11cf xmlns="33d2ceeb-fd15-4065-892e-5be14dece4ff">
      <Terms xmlns="http://schemas.microsoft.com/office/infopath/2007/PartnerControls"/>
    </n72767502c1c4e9bae8ce013fdee11cf>
    <n4242925c0c540b099bbef476ae0347d xmlns="33d2ceeb-fd15-4065-892e-5be14dece4ff">
      <Terms xmlns="http://schemas.microsoft.com/office/infopath/2007/PartnerControls"/>
    </n4242925c0c540b099bbef476ae0347d>
    <lcf76f155ced4ddcb4097134ff3c332f xmlns="33d2ceeb-fd15-4065-892e-5be14dece4ff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1DA512BF9E793498E3011D39B1824AC" ma:contentTypeVersion="22" ma:contentTypeDescription="Crear nuevo documento." ma:contentTypeScope="" ma:versionID="fbbdc731cb5e863fb162c96bca32bf01">
  <xsd:schema xmlns:xsd="http://www.w3.org/2001/XMLSchema" xmlns:xs="http://www.w3.org/2001/XMLSchema" xmlns:p="http://schemas.microsoft.com/office/2006/metadata/properties" xmlns:ns2="33d2ceeb-fd15-4065-892e-5be14dece4ff" xmlns:ns3="14feb837-75b8-4da0-839f-eb1c5ea2152d" xmlns:ns4="61c22d5d-bdf7-4cb5-8a9c-6c28073473a9" targetNamespace="http://schemas.microsoft.com/office/2006/metadata/properties" ma:root="true" ma:fieldsID="eedea1f3a0536bbb4199cfb10e6bba52" ns2:_="" ns3:_="" ns4:_="">
    <xsd:import namespace="33d2ceeb-fd15-4065-892e-5be14dece4ff"/>
    <xsd:import namespace="14feb837-75b8-4da0-839f-eb1c5ea2152d"/>
    <xsd:import namespace="61c22d5d-bdf7-4cb5-8a9c-6c28073473a9"/>
    <xsd:element name="properties">
      <xsd:complexType>
        <xsd:sequence>
          <xsd:element name="documentManagement">
            <xsd:complexType>
              <xsd:all>
                <xsd:element ref="ns2:n72767502c1c4e9bae8ce013fdee11cf" minOccurs="0"/>
                <xsd:element ref="ns3:TaxCatchAll" minOccurs="0"/>
                <xsd:element ref="ns2:n4242925c0c540b099bbef476ae0347d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4:SharedWithUsers" minOccurs="0"/>
                <xsd:element ref="ns4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d2ceeb-fd15-4065-892e-5be14dece4ff" elementFormDefault="qualified">
    <xsd:import namespace="http://schemas.microsoft.com/office/2006/documentManagement/types"/>
    <xsd:import namespace="http://schemas.microsoft.com/office/infopath/2007/PartnerControls"/>
    <xsd:element name="n72767502c1c4e9bae8ce013fdee11cf" ma:index="9" nillable="true" ma:taxonomy="true" ma:internalName="n72767502c1c4e9bae8ce013fdee11cf" ma:taxonomyFieldName="palabrasclaveempresa" ma:displayName="Palabras clave de FIIAPP" ma:fieldId="{77276750-2c1c-4e9b-ae8c-e013fdee11cf}" ma:taxonomyMulti="true" ma:sspId="0f4afbdf-b431-4932-b70a-70c1915ab58e" ma:termSetId="ef1fcd61-6b57-4f54-bb1f-b9c1166f371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4242925c0c540b099bbef476ae0347d" ma:index="12" nillable="true" ma:taxonomy="true" ma:internalName="n4242925c0c540b099bbef476ae0347d" ma:taxonomyFieldName="palabrasclavesitio" ma:displayName="Palabras clave de sitio" ma:fieldId="{74242925-c0c5-40b0-99bb-ef476ae0347d}" ma:taxonomyMulti="true" ma:sspId="0f4afbdf-b431-4932-b70a-70c1915ab58e" ma:termSetId="9543e3d4-bc00-4806-8d2a-8eaffc9c5c5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21" nillable="true" ma:displayName="Tags" ma:internalName="MediaServiceAutoTags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5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7" nillable="true" ma:taxonomy="true" ma:internalName="lcf76f155ced4ddcb4097134ff3c332f" ma:taxonomyFieldName="MediaServiceImageTags" ma:displayName="Etiquetas de imagen" ma:readOnly="false" ma:fieldId="{5cf76f15-5ced-4ddc-b409-7134ff3c332f}" ma:taxonomyMulti="true" ma:sspId="0f4afbdf-b431-4932-b70a-70c1915ab5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feb837-75b8-4da0-839f-eb1c5ea2152d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aba24d67-f076-400f-a89a-89655bed651a}" ma:internalName="TaxCatchAll" ma:showField="CatchAllData" ma:web="14feb837-75b8-4da0-839f-eb1c5ea215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c22d5d-bdf7-4cb5-8a9c-6c28073473a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B4867B-150F-471E-A7AB-CE6EBB6748F3}">
  <ds:schemaRefs>
    <ds:schemaRef ds:uri="http://schemas.microsoft.com/office/2006/metadata/properties"/>
    <ds:schemaRef ds:uri="http://schemas.microsoft.com/office/infopath/2007/PartnerControls"/>
    <ds:schemaRef ds:uri="14feb837-75b8-4da0-839f-eb1c5ea2152d"/>
    <ds:schemaRef ds:uri="33d2ceeb-fd15-4065-892e-5be14dece4ff"/>
  </ds:schemaRefs>
</ds:datastoreItem>
</file>

<file path=customXml/itemProps2.xml><?xml version="1.0" encoding="utf-8"?>
<ds:datastoreItem xmlns:ds="http://schemas.openxmlformats.org/officeDocument/2006/customXml" ds:itemID="{37D61BE9-31F9-4CC7-8F53-20228C1C45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5E6EED-2D7B-4F0D-972C-FD785284E3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d2ceeb-fd15-4065-892e-5be14dece4ff"/>
    <ds:schemaRef ds:uri="14feb837-75b8-4da0-839f-eb1c5ea2152d"/>
    <ds:schemaRef ds:uri="61c22d5d-bdf7-4cb5-8a9c-6c28073473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1002</TotalTime>
  <Words>262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Tema de Office</vt:lpstr>
      <vt:lpstr>PowerPoint Presentation</vt:lpstr>
      <vt:lpstr>PowerPoint Presentation</vt:lpstr>
      <vt:lpstr>CONTROL DE SUSTANCIAS Y PQ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Karen Carias</dc:creator>
  <cp:lastModifiedBy>Jose Luis Reyes Zelaya</cp:lastModifiedBy>
  <cp:revision>57</cp:revision>
  <dcterms:created xsi:type="dcterms:W3CDTF">2020-08-17T23:35:56Z</dcterms:created>
  <dcterms:modified xsi:type="dcterms:W3CDTF">2025-05-27T15:51:51Z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0x01010041DA512BF9E793498E3011D39B1824AC</vt:lpwstr>
  </property>
</Properties>
</file>