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8" r:id="rId5"/>
    <p:sldId id="261" r:id="rId6"/>
    <p:sldId id="324" r:id="rId7"/>
    <p:sldId id="325" r:id="rId8"/>
    <p:sldId id="311" r:id="rId9"/>
    <p:sldId id="274" r:id="rId10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38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4" autoAdjust="0"/>
    <p:restoredTop sz="94364" autoAdjust="0"/>
  </p:normalViewPr>
  <p:slideViewPr>
    <p:cSldViewPr snapToGrid="0">
      <p:cViewPr varScale="1">
        <p:scale>
          <a:sx n="66" d="100"/>
          <a:sy n="66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ACC94-85CD-420A-815E-955B53A930A7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ECFFD-873E-4B8B-A59C-B1BCE946DF7E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4734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27/5/2025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953177" y="1911266"/>
            <a:ext cx="99460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11E60"/>
                </a:solidFill>
                <a:latin typeface="Museo Sans 900" panose="02000000000000000000" pitchFamily="2" charset="77"/>
              </a:rPr>
              <a:t>ASPECTOS REGULATORIOS PARA EL MANEJO DE SUSTANCIAS, PRECURSORES PRODUCTOS QUÍMICOS EN EL SALVADOR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248293" y="4640818"/>
            <a:ext cx="53557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u="sng" dirty="0">
                <a:solidFill>
                  <a:srgbClr val="111E60"/>
                </a:solidFill>
                <a:latin typeface="Museo Sans 300" panose="02000000000000000000" pitchFamily="2" charset="77"/>
              </a:rPr>
              <a:t>Presentador: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 Lic. José Luis Reyes Zelaya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Jefe de Unidad de Estupefacientes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DNM</a:t>
            </a:r>
          </a:p>
          <a:p>
            <a:pPr algn="ctr">
              <a:lnSpc>
                <a:spcPct val="100000"/>
              </a:lnSpc>
            </a:pPr>
            <a:r>
              <a:rPr lang="es-E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Julio 2023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7B0D27-7119-0E49-B16F-B0F70FA0607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809266"/>
            <a:ext cx="635727" cy="697041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307988" y="783771"/>
            <a:ext cx="3576002" cy="7953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111E60"/>
                </a:solidFill>
                <a:latin typeface="Museo Sans 900" panose="02000000000000000000" pitchFamily="2" charset="77"/>
                <a:ea typeface="+mn-ea"/>
                <a:cs typeface="+mn-cs"/>
              </a:rPr>
              <a:t>BASE LEGAL</a:t>
            </a:r>
            <a:endParaRPr lang="es-ES" sz="4000" b="1" u="sng" dirty="0">
              <a:solidFill>
                <a:srgbClr val="111E60"/>
              </a:solidFill>
              <a:latin typeface="Museo Sans 900" panose="02000000000000000000" pitchFamily="2" charset="77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09954" y="1962062"/>
            <a:ext cx="89720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Ley de Medicamentos: Art. 6 literales “d”, “e” y “q”.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Reglamento General de Ley de Medicamentos: Art. 1, 35, 103, 106 y 116.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Decreto</a:t>
            </a:r>
            <a:r>
              <a:rPr lang="en-U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 </a:t>
            </a: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Legislativo</a:t>
            </a:r>
            <a:r>
              <a:rPr lang="en-US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 No. 417: Art. 25 y 27.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Reglamento de Estupefacientes, Psicotrópicos, Precursores, Sustancias, Productos Químicos y Agregados.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Ley Reguladora de las Actividades Relativas a las Drogas.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Convenciones de Naciones Unidas de 1961, 1971, 1988 y sus enmiendas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>
              <a:solidFill>
                <a:srgbClr val="111E60"/>
              </a:solidFill>
              <a:latin typeface="Museo Sans 300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9315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1D5561A1-7AE8-46F9-98B2-3B45E5DDDEC6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77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CONTROL DE SUSTANCIAS Y PQ</a:t>
            </a:r>
            <a:endParaRPr lang="es-SV" b="1" dirty="0">
              <a:solidFill>
                <a:schemeClr val="accent5">
                  <a:lumMod val="50000"/>
                </a:schemeClr>
              </a:solidFill>
              <a:latin typeface="Museo Sans 900" panose="02000000000000000000" pitchFamily="50" charset="0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92D33D2-D874-440E-B3BC-92DC072C68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78386" y="6140575"/>
          <a:ext cx="7921208" cy="5893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503420">
                  <a:extLst>
                    <a:ext uri="{9D8B030D-6E8A-4147-A177-3AD203B41FA5}">
                      <a16:colId xmlns:a16="http://schemas.microsoft.com/office/drawing/2014/main" val="2613657909"/>
                    </a:ext>
                  </a:extLst>
                </a:gridCol>
                <a:gridCol w="4417788">
                  <a:extLst>
                    <a:ext uri="{9D8B030D-6E8A-4147-A177-3AD203B41FA5}">
                      <a16:colId xmlns:a16="http://schemas.microsoft.com/office/drawing/2014/main" val="675803220"/>
                    </a:ext>
                  </a:extLst>
                </a:gridCol>
              </a:tblGrid>
              <a:tr h="333856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SV" sz="2400" b="1" dirty="0">
                        <a:solidFill>
                          <a:schemeClr val="bg1"/>
                        </a:solidFill>
                        <a:effectLst/>
                        <a:latin typeface="Bembo std" panose="02020605060306020A03" pitchFamily="18" charset="0"/>
                      </a:endParaRPr>
                    </a:p>
                  </a:txBody>
                  <a:tcPr marL="68580" marR="68580" marT="0" marB="0">
                    <a:solidFill>
                      <a:srgbClr val="31394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961198"/>
                  </a:ext>
                </a:extLst>
              </a:tr>
              <a:tr h="96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8196990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AE01FAB-11BA-422F-9AC8-7EAC86B875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2" y="5516548"/>
            <a:ext cx="2148184" cy="1208354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D4D0E562-62BA-44EA-8EC9-1B307785A382}"/>
              </a:ext>
            </a:extLst>
          </p:cNvPr>
          <p:cNvSpPr txBox="1">
            <a:spLocks/>
          </p:cNvSpPr>
          <p:nvPr/>
        </p:nvSpPr>
        <p:spPr>
          <a:xfrm>
            <a:off x="847632" y="1397209"/>
            <a:ext cx="10515600" cy="3637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SV" sz="20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58537" y="2116182"/>
            <a:ext cx="9041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dirty="0"/>
          </a:p>
          <a:p>
            <a:pPr lvl="0" algn="just"/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838200" y="1208228"/>
            <a:ext cx="9982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Requisitos para Autorización: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El importador se registra en la DNM.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Solicita autorización para cada importación a la DNM.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Notifica a DNM, el ingreso a bodega del producto importado dentro de las  72 Horas posteriores al ingreso del mismo.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Registra el ingreso del producto en el medio de control de entradas y salidas de la empresa o persona natural que importa.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  <a:cs typeface="Times New Roman" pitchFamily="18" charset="0"/>
              </a:rPr>
              <a:t>Remite vía correo electrónico a la DNM, importaciones, compras y uso de Productos Químicos para revisión y autorización.</a:t>
            </a:r>
          </a:p>
        </p:txBody>
      </p:sp>
    </p:spTree>
    <p:extLst>
      <p:ext uri="{BB962C8B-B14F-4D97-AF65-F5344CB8AC3E}">
        <p14:creationId xmlns:p14="http://schemas.microsoft.com/office/powerpoint/2010/main" val="1298728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1697" t="25357" r="43633" b="8078"/>
          <a:stretch/>
        </p:blipFill>
        <p:spPr bwMode="auto">
          <a:xfrm>
            <a:off x="637308" y="1117601"/>
            <a:ext cx="10626437" cy="5254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637307" y="377371"/>
            <a:ext cx="10626437" cy="5225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Museo Sans 900" panose="02000000000000000000" pitchFamily="50" charset="0"/>
              </a:rPr>
              <a:t>INFORMACIÓN DISPONIBLE EN SISTEMAS </a:t>
            </a:r>
            <a:endParaRPr lang="es-SV" sz="2800" dirty="0">
              <a:solidFill>
                <a:schemeClr val="accent5">
                  <a:lumMod val="50000"/>
                </a:schemeClr>
              </a:solidFill>
              <a:latin typeface="Museo Sans 9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119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7B0D27-7119-0E49-B16F-B0F70FA0607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809266"/>
            <a:ext cx="635727" cy="697041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526981" y="986973"/>
            <a:ext cx="9138007" cy="91443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3200" b="1" dirty="0">
                <a:solidFill>
                  <a:srgbClr val="111E60"/>
                </a:solidFill>
                <a:latin typeface="Museo Sans 900" panose="02000000000000000000" pitchFamily="2" charset="77"/>
                <a:ea typeface="+mn-ea"/>
                <a:cs typeface="+mn-cs"/>
              </a:rPr>
              <a:t>Seguimiento a casos de desvío a nivel nacional e internacional</a:t>
            </a:r>
            <a:endParaRPr lang="es-ES" sz="3200" b="1" dirty="0">
              <a:solidFill>
                <a:srgbClr val="111E60"/>
              </a:solidFill>
              <a:latin typeface="Museo Sans 900" panose="02000000000000000000" pitchFamily="2" charset="77"/>
              <a:ea typeface="+mn-ea"/>
              <a:cs typeface="+mn-cs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1422399" y="2017486"/>
            <a:ext cx="2148115" cy="127725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Conocimiento del caso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1001485" y="4136571"/>
            <a:ext cx="129177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Denuncias </a:t>
            </a:r>
            <a:endParaRPr lang="es-SV" dirty="0"/>
          </a:p>
        </p:txBody>
      </p:sp>
      <p:sp>
        <p:nvSpPr>
          <p:cNvPr id="8" name="Rectángulo 7"/>
          <p:cNvSpPr/>
          <p:nvPr/>
        </p:nvSpPr>
        <p:spPr>
          <a:xfrm>
            <a:off x="3091543" y="4136572"/>
            <a:ext cx="161108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investigaciones</a:t>
            </a:r>
            <a:endParaRPr lang="es-SV" dirty="0"/>
          </a:p>
        </p:txBody>
      </p:sp>
      <p:sp>
        <p:nvSpPr>
          <p:cNvPr id="9" name="Elipse 8"/>
          <p:cNvSpPr/>
          <p:nvPr/>
        </p:nvSpPr>
        <p:spPr>
          <a:xfrm>
            <a:off x="7518399" y="2235200"/>
            <a:ext cx="2322287" cy="1219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Seguimiento</a:t>
            </a:r>
            <a:endParaRPr lang="es-SV" dirty="0"/>
          </a:p>
        </p:txBody>
      </p:sp>
      <p:sp>
        <p:nvSpPr>
          <p:cNvPr id="10" name="Rectángulo 9"/>
          <p:cNvSpPr/>
          <p:nvPr/>
        </p:nvSpPr>
        <p:spPr>
          <a:xfrm>
            <a:off x="6676571" y="3904343"/>
            <a:ext cx="1785258" cy="1146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Nacional </a:t>
            </a:r>
            <a:endParaRPr lang="es-SV" dirty="0"/>
          </a:p>
        </p:txBody>
      </p:sp>
      <p:sp>
        <p:nvSpPr>
          <p:cNvPr id="11" name="Rectángulo 10"/>
          <p:cNvSpPr/>
          <p:nvPr/>
        </p:nvSpPr>
        <p:spPr>
          <a:xfrm>
            <a:off x="9027886" y="3904343"/>
            <a:ext cx="1637102" cy="1146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Internacional</a:t>
            </a:r>
            <a:endParaRPr lang="es-SV" dirty="0"/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1526981" y="3429000"/>
            <a:ext cx="534048" cy="47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989943" y="3429000"/>
            <a:ext cx="769257" cy="47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>
            <a:off x="7242629" y="3294743"/>
            <a:ext cx="449942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9579428" y="3314403"/>
            <a:ext cx="667657" cy="589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897086" y="2656114"/>
            <a:ext cx="334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909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175658" y="2247474"/>
            <a:ext cx="587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111E60"/>
                </a:solidFill>
                <a:latin typeface="Museo Sans 900" panose="02000000000000000000" pitchFamily="2" charset="77"/>
              </a:rPr>
              <a:t>MUCHAS GRACIAS</a:t>
            </a:r>
            <a:endParaRPr lang="es-SV" sz="4800" b="1" dirty="0">
              <a:solidFill>
                <a:srgbClr val="111E60"/>
              </a:solidFill>
              <a:latin typeface="Museo Sans 900" panose="02000000000000000000" pitchFamily="2" charset="77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  <p:sp>
        <p:nvSpPr>
          <p:cNvPr id="6" name="Subtítulo 12"/>
          <p:cNvSpPr txBox="1">
            <a:spLocks/>
          </p:cNvSpPr>
          <p:nvPr/>
        </p:nvSpPr>
        <p:spPr>
          <a:xfrm>
            <a:off x="5460999" y="4146698"/>
            <a:ext cx="5664200" cy="13345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None/>
            </a:pPr>
            <a:r>
              <a:rPr lang="es-SV" sz="2000" b="1" u="sng" dirty="0">
                <a:solidFill>
                  <a:srgbClr val="111E60"/>
                </a:solidFill>
                <a:latin typeface="Museo Sans 300" panose="02000000000000000000" pitchFamily="2" charset="77"/>
              </a:rPr>
              <a:t>Lic. José Luis Reyes Zelaya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Jefe de la Unidad de Estupefacientes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2000" dirty="0">
                <a:solidFill>
                  <a:srgbClr val="111E60"/>
                </a:solidFill>
                <a:latin typeface="Museo Sans 300" panose="02000000000000000000" pitchFamily="2" charset="77"/>
              </a:rPr>
              <a:t>Dirección Nacional de Medicamentos </a:t>
            </a:r>
          </a:p>
        </p:txBody>
      </p:sp>
      <p:sp>
        <p:nvSpPr>
          <p:cNvPr id="7" name="Subtítulo 12"/>
          <p:cNvSpPr txBox="1">
            <a:spLocks/>
          </p:cNvSpPr>
          <p:nvPr/>
        </p:nvSpPr>
        <p:spPr>
          <a:xfrm>
            <a:off x="5972627" y="5204871"/>
            <a:ext cx="4640945" cy="7777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700" b="1" u="sng" dirty="0" err="1">
                <a:solidFill>
                  <a:srgbClr val="111E60"/>
                </a:solidFill>
                <a:latin typeface="Museo Sans 300" panose="02000000000000000000" pitchFamily="2" charset="77"/>
              </a:rPr>
              <a:t>Correo</a:t>
            </a:r>
            <a:r>
              <a:rPr lang="en-US" sz="1700" dirty="0">
                <a:solidFill>
                  <a:srgbClr val="111E60"/>
                </a:solidFill>
                <a:latin typeface="Museo Sans 300" panose="02000000000000000000" pitchFamily="2" charset="77"/>
              </a:rPr>
              <a:t>: jose.reyes@medicamentos.gob.sv</a:t>
            </a:r>
            <a:endParaRPr lang="es-SV" sz="1700" dirty="0">
              <a:solidFill>
                <a:srgbClr val="111E60"/>
              </a:solidFill>
              <a:latin typeface="Museo Sans 300" panose="02000000000000000000" pitchFamily="2" charset="77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SV" sz="1700" b="1" u="sng" dirty="0">
                <a:solidFill>
                  <a:srgbClr val="111E60"/>
                </a:solidFill>
                <a:latin typeface="Museo Sans 300" panose="02000000000000000000" pitchFamily="2" charset="77"/>
              </a:rPr>
              <a:t>Teléfono</a:t>
            </a:r>
            <a:r>
              <a:rPr lang="es-SV" sz="1700" dirty="0">
                <a:solidFill>
                  <a:srgbClr val="111E60"/>
                </a:solidFill>
                <a:latin typeface="Museo Sans 300" panose="02000000000000000000" pitchFamily="2" charset="77"/>
              </a:rPr>
              <a:t>: (503) 2522 5017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17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feb837-75b8-4da0-839f-eb1c5ea2152d" xsi:nil="true"/>
    <n72767502c1c4e9bae8ce013fdee11cf xmlns="33d2ceeb-fd15-4065-892e-5be14dece4ff">
      <Terms xmlns="http://schemas.microsoft.com/office/infopath/2007/PartnerControls"/>
    </n72767502c1c4e9bae8ce013fdee11cf>
    <n4242925c0c540b099bbef476ae0347d xmlns="33d2ceeb-fd15-4065-892e-5be14dece4ff">
      <Terms xmlns="http://schemas.microsoft.com/office/infopath/2007/PartnerControls"/>
    </n4242925c0c540b099bbef476ae0347d>
    <lcf76f155ced4ddcb4097134ff3c332f xmlns="33d2ceeb-fd15-4065-892e-5be14dece4f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DA512BF9E793498E3011D39B1824AC" ma:contentTypeVersion="22" ma:contentTypeDescription="Crear nuevo documento." ma:contentTypeScope="" ma:versionID="fbbdc731cb5e863fb162c96bca32bf01">
  <xsd:schema xmlns:xsd="http://www.w3.org/2001/XMLSchema" xmlns:xs="http://www.w3.org/2001/XMLSchema" xmlns:p="http://schemas.microsoft.com/office/2006/metadata/properties" xmlns:ns2="33d2ceeb-fd15-4065-892e-5be14dece4ff" xmlns:ns3="14feb837-75b8-4da0-839f-eb1c5ea2152d" xmlns:ns4="61c22d5d-bdf7-4cb5-8a9c-6c28073473a9" targetNamespace="http://schemas.microsoft.com/office/2006/metadata/properties" ma:root="true" ma:fieldsID="eedea1f3a0536bbb4199cfb10e6bba52" ns2:_="" ns3:_="" ns4:_="">
    <xsd:import namespace="33d2ceeb-fd15-4065-892e-5be14dece4ff"/>
    <xsd:import namespace="14feb837-75b8-4da0-839f-eb1c5ea2152d"/>
    <xsd:import namespace="61c22d5d-bdf7-4cb5-8a9c-6c28073473a9"/>
    <xsd:element name="properties">
      <xsd:complexType>
        <xsd:sequence>
          <xsd:element name="documentManagement">
            <xsd:complexType>
              <xsd:all>
                <xsd:element ref="ns2:n72767502c1c4e9bae8ce013fdee11cf" minOccurs="0"/>
                <xsd:element ref="ns3:TaxCatchAll" minOccurs="0"/>
                <xsd:element ref="ns2:n4242925c0c540b099bbef476ae0347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2ceeb-fd15-4065-892e-5be14dece4ff" elementFormDefault="qualified">
    <xsd:import namespace="http://schemas.microsoft.com/office/2006/documentManagement/types"/>
    <xsd:import namespace="http://schemas.microsoft.com/office/infopath/2007/PartnerControls"/>
    <xsd:element name="n72767502c1c4e9bae8ce013fdee11cf" ma:index="9" nillable="true" ma:taxonomy="true" ma:internalName="n72767502c1c4e9bae8ce013fdee11cf" ma:taxonomyFieldName="palabrasclaveempresa" ma:displayName="Palabras clave de FIIAPP" ma:fieldId="{77276750-2c1c-4e9b-ae8c-e013fdee11cf}" ma:taxonomyMulti="true" ma:sspId="0f4afbdf-b431-4932-b70a-70c1915ab58e" ma:termSetId="ef1fcd61-6b57-4f54-bb1f-b9c1166f37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4242925c0c540b099bbef476ae0347d" ma:index="12" nillable="true" ma:taxonomy="true" ma:internalName="n4242925c0c540b099bbef476ae0347d" ma:taxonomyFieldName="palabrasclavesitio" ma:displayName="Palabras clave de sitio" ma:fieldId="{74242925-c0c5-40b0-99bb-ef476ae0347d}" ma:taxonomyMulti="true" ma:sspId="0f4afbdf-b431-4932-b70a-70c1915ab58e" ma:termSetId="9543e3d4-bc00-4806-8d2a-8eaffc9c5c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Etiquetas de imagen" ma:readOnly="false" ma:fieldId="{5cf76f15-5ced-4ddc-b409-7134ff3c332f}" ma:taxonomyMulti="true" ma:sspId="0f4afbdf-b431-4932-b70a-70c1915ab5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eb837-75b8-4da0-839f-eb1c5ea2152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ba24d67-f076-400f-a89a-89655bed651a}" ma:internalName="TaxCatchAll" ma:showField="CatchAllData" ma:web="14feb837-75b8-4da0-839f-eb1c5ea215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22d5d-bdf7-4cb5-8a9c-6c28073473a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B4867B-150F-471E-A7AB-CE6EBB6748F3}">
  <ds:schemaRefs>
    <ds:schemaRef ds:uri="http://schemas.microsoft.com/office/2006/metadata/properties"/>
    <ds:schemaRef ds:uri="http://schemas.microsoft.com/office/infopath/2007/PartnerControls"/>
    <ds:schemaRef ds:uri="14feb837-75b8-4da0-839f-eb1c5ea2152d"/>
    <ds:schemaRef ds:uri="33d2ceeb-fd15-4065-892e-5be14dece4ff"/>
  </ds:schemaRefs>
</ds:datastoreItem>
</file>

<file path=customXml/itemProps2.xml><?xml version="1.0" encoding="utf-8"?>
<ds:datastoreItem xmlns:ds="http://schemas.openxmlformats.org/officeDocument/2006/customXml" ds:itemID="{37D61BE9-31F9-4CC7-8F53-20228C1C45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E6EED-2D7B-4F0D-972C-FD785284E3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2ceeb-fd15-4065-892e-5be14dece4ff"/>
    <ds:schemaRef ds:uri="14feb837-75b8-4da0-839f-eb1c5ea2152d"/>
    <ds:schemaRef ds:uri="61c22d5d-bdf7-4cb5-8a9c-6c28073473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</TotalTime>
  <Words>262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PowerPoint Presentation</vt:lpstr>
      <vt:lpstr>PowerPoint Presentation</vt:lpstr>
      <vt:lpstr>CONTROL DE SUSTANCIAS Y PQ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Jose Luis Reyes Zelaya</cp:lastModifiedBy>
  <cp:revision>57</cp:revision>
  <dcterms:created xsi:type="dcterms:W3CDTF">2020-08-17T23:35:56Z</dcterms:created>
  <dcterms:modified xsi:type="dcterms:W3CDTF">2025-05-27T15:51:51Z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0x01010041DA512BF9E793498E3011D39B1824AC</vt:lpwstr>
  </property>
</Properties>
</file>