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1464" r:id="rId6"/>
    <p:sldId id="3078" r:id="rId7"/>
    <p:sldId id="3056" r:id="rId8"/>
    <p:sldId id="3061" r:id="rId9"/>
    <p:sldId id="3058" r:id="rId10"/>
    <p:sldId id="3065" r:id="rId11"/>
    <p:sldId id="1444" r:id="rId12"/>
    <p:sldId id="3055" r:id="rId13"/>
    <p:sldId id="3054" r:id="rId14"/>
    <p:sldId id="3059" r:id="rId15"/>
    <p:sldId id="3073" r:id="rId16"/>
    <p:sldId id="3075" r:id="rId17"/>
    <p:sldId id="3077" r:id="rId18"/>
    <p:sldId id="1297" r:id="rId19"/>
    <p:sldId id="3074" r:id="rId20"/>
    <p:sldId id="30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FF66CC"/>
    <a:srgbClr val="D22068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DF65A-EA88-4F27-845D-AC3636F78F11}" v="4" dt="2023-07-26T14:33:0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8571" autoAdjust="0"/>
  </p:normalViewPr>
  <p:slideViewPr>
    <p:cSldViewPr snapToGrid="0">
      <p:cViewPr>
        <p:scale>
          <a:sx n="100" d="100"/>
          <a:sy n="100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CAB8-5A30-4ACB-AE65-A79AE95E241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5D8B-8F93-4476-8239-DDA47D91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4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7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8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72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1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0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9A3F248-D51C-AA92-8167-813608FFA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4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6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</a:t>
            </a:r>
            <a:r>
              <a:rPr lang="en-US" err="1"/>
              <a:t>mucho</a:t>
            </a:r>
            <a:r>
              <a:rPr lang="en-US"/>
              <a:t> gusto 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4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5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5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6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6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5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45D8B-8F93-4476-8239-DDA47D91FE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8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20FC-3240-2A96-F5A8-0E5F2C9A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5B258-6D75-5E5A-994A-D4F987464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BD03D-5D2F-AB15-5A81-E3615F0F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1A90-EDD9-844E-B301-50E9E4A7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3115-467A-A5AC-063E-AA69A17D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DCB5-A284-227B-7E4F-C8AC8207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96125-48F8-4B93-FD3F-C6DF24EA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98E1-3B7D-9BA1-FDF9-36C0A867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B1564-AC93-6641-A685-EFE0A3DD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B158-591B-4CAA-8B7D-3DD5C2BB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A8AA8-37AE-8294-C5E1-0DDE0B5FE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3B2D0-88C5-5050-41D5-3D7C1844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F551-4737-768B-A485-6013E716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AE0-1EBA-CA9D-3428-B5849B4A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57DE-A4D1-49A8-01FC-1F6D5C96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B170-7D92-8576-2506-E4AC122C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DB94-C5DA-58BC-DFE9-7D20F7C58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B595-5C1F-3228-AAAB-3B41B540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F35D-2ED3-A7EB-DCDB-B7CB5BD6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5E16-9BB2-5F00-BF09-570FE992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0E2C-0151-6485-32F9-1DD23FE0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D84EB-8E99-2B6A-647C-01011A89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4E0E-BFBF-415E-11E2-E0D369A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11DD-0328-5298-75DF-1D07958E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0B6A-CC1F-7B82-3190-B0BCFA67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DE72-FB0D-ADB2-0223-FEE46AEC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09F6-B473-0DDD-7380-AB8EDE3D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217F8-A314-E33D-7AC0-97533B68C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5AF9D-3EB7-8F26-8C6F-C1277E0F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DB5E-848B-465F-E206-8E94798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EA5C3-E253-CF04-67FF-0EF02BC9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DCF3-0F63-1930-5903-F8915C38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466A1-B0B4-0B07-30A9-4E78D71B7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E09DB-E411-980F-6AF3-38EADD13E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46E9F-3DAF-854E-7E13-7D1AAFBA1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A253D-3CC8-3A02-D3A3-00CF05E6E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13AE8-A2E5-DA64-1C8A-457EFF97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41AC5-6A92-F68D-D2E9-32AEF910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92D2D-6C78-47D6-B866-5B4CAB0B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041F-98AC-5B42-0EE7-8AA4874F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5E22B-7794-A51E-9602-8D0C2EB7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E95E9-3E90-1887-67B2-A2971E00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2517-05A2-8140-C790-BB995330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8407C-1C05-D6CA-B620-4B42BE62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63F5B-D734-935C-EBAB-AEA2F1C9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2364-BAAE-9E68-15AE-2F910F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4F3D-1533-201D-806B-F58CECA6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12C5-FCB9-8F6E-5F2A-F7B1612D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E0C7A-80F6-5DB2-831A-27A765B56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E753C-3C98-7117-2596-FCBDACD7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162BC-4407-F97C-0651-035E0D86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01BB8-4825-38DC-692C-326B7E08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4993-D125-5CEF-3EEE-F1096BC6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CE140-2331-3E97-FB99-C0905909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B9E7B-361D-67E4-69E7-3052D75CC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22BC6-20DB-EB5B-AEC5-9B6CE00F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2479-F5AB-184C-8AA8-754D58D5ADDC}" type="datetimeFigureOut">
              <a:rPr lang="en-US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3FDA5-FA89-72E8-74F7-EA76DCBA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DB01E-DDB2-B590-DAAE-161ACB79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A5AC-303C-BC4D-9D0E-BBE3794BE2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7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9139F-238C-0BD5-C328-07CCA6F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251E0-0A5A-6FD0-9B37-ACB8BEF64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338EC-D2DB-FBA2-FB4E-CF5F3D798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2479-F5AB-184C-8AA8-754D58D5ADDC}" type="datetimeFigureOut">
              <a:t>27/05/2025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8860-9A42-3D53-088A-00C778D02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BC12-D7AE-C0D3-852A-5B1877868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A5AC-303C-BC4D-9D0E-BBE3794BE28B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mrich.betko@incb.or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08300-8E11-2C9E-525B-C25D3A90E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9" y="348343"/>
            <a:ext cx="3083378" cy="523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7532F-CA49-0BA0-5B8D-97F1BC6DEB67}"/>
              </a:ext>
            </a:extLst>
          </p:cNvPr>
          <p:cNvSpPr txBox="1"/>
          <p:nvPr/>
        </p:nvSpPr>
        <p:spPr>
          <a:xfrm>
            <a:off x="817250" y="3049241"/>
            <a:ext cx="10793725" cy="12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i="1" dirty="0">
                <a:ea typeface="DengXian" panose="02010600030101010101" pitchFamily="2" charset="-122"/>
              </a:rPr>
              <a:t> </a:t>
            </a:r>
          </a:p>
          <a:p>
            <a:pPr marL="802640" marR="799465" indent="-802640" algn="ctr">
              <a:lnSpc>
                <a:spcPts val="1200"/>
              </a:lnSpc>
              <a:spcAft>
                <a:spcPts val="0"/>
              </a:spcAft>
              <a:tabLst>
                <a:tab pos="648970" algn="r"/>
                <a:tab pos="804545" algn="l"/>
                <a:tab pos="1106170" algn="l"/>
                <a:tab pos="1408430" algn="l"/>
                <a:tab pos="1710055" algn="l"/>
                <a:tab pos="2020570" algn="l"/>
                <a:tab pos="2322830" algn="l"/>
                <a:tab pos="2624455" algn="l"/>
                <a:tab pos="2934970" algn="l"/>
                <a:tab pos="3237230" algn="l"/>
                <a:tab pos="3538855" algn="l"/>
                <a:tab pos="3840480" algn="l"/>
              </a:tabLst>
            </a:pPr>
            <a:endParaRPr lang="en-GB" sz="2000" i="1" cap="small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802640" marR="799465" indent="-802640" algn="ctr">
              <a:lnSpc>
                <a:spcPts val="1200"/>
              </a:lnSpc>
              <a:spcAft>
                <a:spcPts val="0"/>
              </a:spcAft>
              <a:tabLst>
                <a:tab pos="648970" algn="r"/>
                <a:tab pos="804545" algn="l"/>
                <a:tab pos="1106170" algn="l"/>
                <a:tab pos="1408430" algn="l"/>
                <a:tab pos="1710055" algn="l"/>
                <a:tab pos="2020570" algn="l"/>
                <a:tab pos="2322830" algn="l"/>
                <a:tab pos="2624455" algn="l"/>
                <a:tab pos="2934970" algn="l"/>
                <a:tab pos="3237230" algn="l"/>
                <a:tab pos="3538855" algn="l"/>
                <a:tab pos="3840480" algn="l"/>
              </a:tabLst>
            </a:pPr>
            <a:endParaRPr lang="es-ES" sz="2000" i="1" dirty="0"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08BBE-26F3-85A4-C918-AB73B6B5AE49}"/>
              </a:ext>
            </a:extLst>
          </p:cNvPr>
          <p:cNvSpPr txBox="1"/>
          <p:nvPr/>
        </p:nvSpPr>
        <p:spPr>
          <a:xfrm>
            <a:off x="1237255" y="2858579"/>
            <a:ext cx="9717490" cy="1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/>
              <a:t>"International cooperation: communication mechanisms and exchange of intelligence"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9ED96-8B68-8E71-52EB-3BFF2E47F954}"/>
              </a:ext>
            </a:extLst>
          </p:cNvPr>
          <p:cNvSpPr txBox="1"/>
          <p:nvPr/>
        </p:nvSpPr>
        <p:spPr>
          <a:xfrm>
            <a:off x="9267825" y="5866535"/>
            <a:ext cx="234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700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 July 2023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17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5217" y="297634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E50EA-4AF3-C4FE-61F5-EAC5AE469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665"/>
            <a:ext cx="12192000" cy="5924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8EEB58-163C-3948-F733-0E87531F9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668" y="1659207"/>
            <a:ext cx="3170187" cy="5019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47191-3F06-CC82-1160-708C83D13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284" y="2589243"/>
            <a:ext cx="3622883" cy="3059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7EC0A-23AC-0FD0-AE0A-9D4A5552083D}"/>
              </a:ext>
            </a:extLst>
          </p:cNvPr>
          <p:cNvSpPr txBox="1"/>
          <p:nvPr/>
        </p:nvSpPr>
        <p:spPr>
          <a:xfrm flipH="1">
            <a:off x="5852529" y="2219911"/>
            <a:ext cx="202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2020 - 2023</a:t>
            </a:r>
          </a:p>
        </p:txBody>
      </p:sp>
    </p:spTree>
    <p:extLst>
      <p:ext uri="{BB962C8B-B14F-4D97-AF65-F5344CB8AC3E}">
        <p14:creationId xmlns:p14="http://schemas.microsoft.com/office/powerpoint/2010/main" val="111808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D0F110-F1C4-C375-D00A-839971F0B9D3}"/>
              </a:ext>
            </a:extLst>
          </p:cNvPr>
          <p:cNvSpPr txBox="1"/>
          <p:nvPr/>
        </p:nvSpPr>
        <p:spPr>
          <a:xfrm>
            <a:off x="7674123" y="550086"/>
            <a:ext cx="357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Use of 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92236-ABA5-71D6-313A-D8EEB3DCA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45" y="1648693"/>
            <a:ext cx="10640291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DB7C7-87CC-41A3-4C91-2950163C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46" y="4164204"/>
            <a:ext cx="10640290" cy="24182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403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D0F110-F1C4-C375-D00A-839971F0B9D3}"/>
              </a:ext>
            </a:extLst>
          </p:cNvPr>
          <p:cNvSpPr txBox="1"/>
          <p:nvPr/>
        </p:nvSpPr>
        <p:spPr>
          <a:xfrm>
            <a:off x="4392821" y="455225"/>
            <a:ext cx="75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Communication of </a:t>
            </a:r>
            <a:r>
              <a:rPr lang="es-ES" sz="2400" dirty="0" err="1"/>
              <a:t>seizures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countries</a:t>
            </a:r>
            <a:r>
              <a:rPr lang="es-ES" sz="2400" dirty="0"/>
              <a:t> </a:t>
            </a:r>
            <a:r>
              <a:rPr lang="es-ES" sz="2400" dirty="0" err="1"/>
              <a:t>through</a:t>
            </a:r>
            <a:r>
              <a:rPr lang="es-ES" sz="2400" dirty="0"/>
              <a:t> PICS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34AF0-1D33-CA67-D4E2-7B7BEA4F2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756777"/>
            <a:ext cx="1139190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1451"/>
            <a:ext cx="11741566" cy="6712857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1525E7-8EFA-E12B-9754-2D2816531C60}"/>
              </a:ext>
            </a:extLst>
          </p:cNvPr>
          <p:cNvSpPr txBox="1"/>
          <p:nvPr/>
        </p:nvSpPr>
        <p:spPr>
          <a:xfrm>
            <a:off x="8522043" y="1750346"/>
            <a:ext cx="3657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0730" algn="ctr"/>
            <a:r>
              <a:rPr lang="en-GB" dirty="0"/>
              <a:t>         Benefits and challenges   of sharing of information on seizures through the existing platforms (PICS)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2D0B58-4EF6-A3E4-CBF7-BB9F27022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55" y="1329986"/>
            <a:ext cx="3794107" cy="51440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0F4BE3-2742-C959-163A-235ABD61A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088" y="1329986"/>
            <a:ext cx="3772942" cy="51440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B118AD-5DAF-FFC2-0709-629197864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556" y="3325663"/>
            <a:ext cx="3773697" cy="314841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2401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1451"/>
            <a:ext cx="11741566" cy="6712857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1525E7-8EFA-E12B-9754-2D2816531C60}"/>
              </a:ext>
            </a:extLst>
          </p:cNvPr>
          <p:cNvSpPr txBox="1"/>
          <p:nvPr/>
        </p:nvSpPr>
        <p:spPr>
          <a:xfrm>
            <a:off x="9018531" y="339843"/>
            <a:ext cx="32771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0730" algn="ctr"/>
            <a:r>
              <a:rPr lang="en-GB" dirty="0"/>
              <a:t>         Benefits and challenges   of sharing of information on seizures through the existing platforms (PICS)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36CA7-93A6-A12E-D502-FE053CF55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28" y="1375257"/>
            <a:ext cx="3637035" cy="5144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217CAB-EAE6-CE4B-9906-2104BBDC6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174" y="1375257"/>
            <a:ext cx="4241622" cy="5144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DF51F-429C-87BE-CB8F-5CD1320DE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389" y="2057400"/>
            <a:ext cx="3027065" cy="44166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5FF8F2-AE0F-2B94-D45B-405E6B110E20}"/>
              </a:ext>
            </a:extLst>
          </p:cNvPr>
          <p:cNvSpPr txBox="1"/>
          <p:nvPr/>
        </p:nvSpPr>
        <p:spPr>
          <a:xfrm>
            <a:off x="1428500" y="4190552"/>
            <a:ext cx="1102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AWB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C208F-6CFA-56F7-52BE-61DED7650170}"/>
              </a:ext>
            </a:extLst>
          </p:cNvPr>
          <p:cNvSpPr txBox="1"/>
          <p:nvPr/>
        </p:nvSpPr>
        <p:spPr>
          <a:xfrm>
            <a:off x="5638800" y="4198959"/>
            <a:ext cx="16306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</a:defRPr>
            </a:lvl1pPr>
          </a:lstStyle>
          <a:p>
            <a:r>
              <a:rPr lang="es-ES" dirty="0" err="1"/>
              <a:t>Invoice</a:t>
            </a:r>
            <a:endParaRPr lang="es-E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1DC19F-F3CE-1BEC-EAE6-6ACD66EE0072}"/>
              </a:ext>
            </a:extLst>
          </p:cNvPr>
          <p:cNvSpPr txBox="1"/>
          <p:nvPr/>
        </p:nvSpPr>
        <p:spPr>
          <a:xfrm>
            <a:off x="9441692" y="5624697"/>
            <a:ext cx="19763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FF0000"/>
                </a:solidFill>
              </a:rPr>
              <a:t>Pictures</a:t>
            </a:r>
            <a:r>
              <a:rPr lang="es-ES" sz="2000" dirty="0">
                <a:solidFill>
                  <a:srgbClr val="FF0000"/>
                </a:solidFill>
              </a:rPr>
              <a:t> / </a:t>
            </a:r>
            <a:r>
              <a:rPr lang="es-ES" sz="2000" dirty="0" err="1">
                <a:solidFill>
                  <a:srgbClr val="FF0000"/>
                </a:solidFill>
              </a:rPr>
              <a:t>labels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44856" y="352425"/>
            <a:ext cx="11741566" cy="6505575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1525E7-8EFA-E12B-9754-2D2816531C60}"/>
              </a:ext>
            </a:extLst>
          </p:cNvPr>
          <p:cNvSpPr txBox="1"/>
          <p:nvPr/>
        </p:nvSpPr>
        <p:spPr>
          <a:xfrm>
            <a:off x="6586656" y="1943101"/>
            <a:ext cx="5337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0730" algn="r"/>
            <a:r>
              <a:rPr lang="en-GB" sz="2000" kern="7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Benefits and challenges of sharing of information on seizures through PICS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A5F98E-B4DB-1BE1-6926-D7D0ED19F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295" y="3027994"/>
            <a:ext cx="5298024" cy="20037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6963D9-7553-0A59-89DD-7F685E6B8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81" y="1943101"/>
            <a:ext cx="2997727" cy="4173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A2965-4CE2-BA8D-E6C3-F2E90CF73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284" y="1943101"/>
            <a:ext cx="3007959" cy="4173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88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353035" y="333961"/>
            <a:ext cx="11608985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45E97CD-B33F-4EAD-330D-60C573462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057" y="1719086"/>
            <a:ext cx="5619907" cy="4625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87DAD-3D57-A7D0-2804-03FE38C2F277}"/>
              </a:ext>
            </a:extLst>
          </p:cNvPr>
          <p:cNvSpPr txBox="1"/>
          <p:nvPr/>
        </p:nvSpPr>
        <p:spPr>
          <a:xfrm>
            <a:off x="6474915" y="1263343"/>
            <a:ext cx="527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Mexico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80ACAF-F380-D671-552F-D3C74A9A5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80" y="2409825"/>
            <a:ext cx="5866020" cy="3934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486A1C-E7CA-2821-F141-F427B338178D}"/>
              </a:ext>
            </a:extLst>
          </p:cNvPr>
          <p:cNvSpPr txBox="1"/>
          <p:nvPr/>
        </p:nvSpPr>
        <p:spPr>
          <a:xfrm>
            <a:off x="353035" y="1954082"/>
            <a:ext cx="527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159495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684798" y="145143"/>
            <a:ext cx="11741566" cy="6712857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2BDADD7-6D7F-47E2-B9F0-B09BAFBA9868}"/>
              </a:ext>
            </a:extLst>
          </p:cNvPr>
          <p:cNvSpPr txBox="1"/>
          <p:nvPr/>
        </p:nvSpPr>
        <p:spPr>
          <a:xfrm>
            <a:off x="3057524" y="2724150"/>
            <a:ext cx="519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 for your attention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4A938-931C-24FA-41E5-21D5A690643A}"/>
              </a:ext>
            </a:extLst>
          </p:cNvPr>
          <p:cNvSpPr txBox="1"/>
          <p:nvPr/>
        </p:nvSpPr>
        <p:spPr>
          <a:xfrm>
            <a:off x="7941450" y="3896087"/>
            <a:ext cx="4048125" cy="2529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Imrich Betko (Mr.)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Drug Control Officer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Precursors Control Section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Secretariat of the International Narcotics Control Board (INCB)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United Nations Office on Drugs and Crime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 Box 500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1400 Vienna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Austria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Tel.: (43-1) 26060-4166 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Fax: (43-1) 26060-5930</a:t>
            </a:r>
            <a:b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Email: </a:t>
            </a:r>
            <a:r>
              <a:rPr lang="en-GB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imrich.betko@un.org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7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2B03D8-17A1-62DC-C8BA-88CDAED44771}"/>
              </a:ext>
            </a:extLst>
          </p:cNvPr>
          <p:cNvCxnSpPr/>
          <p:nvPr/>
        </p:nvCxnSpPr>
        <p:spPr>
          <a:xfrm flipV="1">
            <a:off x="316230" y="1062990"/>
            <a:ext cx="11308080" cy="91440"/>
          </a:xfrm>
          <a:prstGeom prst="straightConnector1">
            <a:avLst/>
          </a:prstGeom>
          <a:ln>
            <a:solidFill>
              <a:srgbClr val="B8398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A383C7-CDF2-B701-ECF2-542769E98C74}"/>
              </a:ext>
            </a:extLst>
          </p:cNvPr>
          <p:cNvSpPr txBox="1">
            <a:spLocks/>
          </p:cNvSpPr>
          <p:nvPr/>
        </p:nvSpPr>
        <p:spPr>
          <a:xfrm>
            <a:off x="1000124" y="1885950"/>
            <a:ext cx="10353675" cy="356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A cluttered room&#10;&#10;Description automatically generated">
            <a:extLst>
              <a:ext uri="{FF2B5EF4-FFF2-40B4-BE49-F238E27FC236}">
                <a16:creationId xmlns:a16="http://schemas.microsoft.com/office/drawing/2014/main" id="{361ACA23-6EAC-FABD-80B0-93441A193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9" r="1968" b="-4"/>
          <a:stretch/>
        </p:blipFill>
        <p:spPr>
          <a:xfrm>
            <a:off x="9219631" y="2741559"/>
            <a:ext cx="1920240" cy="1920239"/>
          </a:xfrm>
          <a:prstGeom prst="rect">
            <a:avLst/>
          </a:prstGeom>
        </p:spPr>
      </p:pic>
      <p:pic>
        <p:nvPicPr>
          <p:cNvPr id="10" name="Picture 9" descr="A group of colorful buildings&#10;&#10;Description automatically generated">
            <a:extLst>
              <a:ext uri="{FF2B5EF4-FFF2-40B4-BE49-F238E27FC236}">
                <a16:creationId xmlns:a16="http://schemas.microsoft.com/office/drawing/2014/main" id="{7E3D9EB3-728D-A291-A98E-B4C770D8F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0" r="23818" b="-2"/>
          <a:stretch/>
        </p:blipFill>
        <p:spPr>
          <a:xfrm>
            <a:off x="6572538" y="2837980"/>
            <a:ext cx="1920240" cy="1920218"/>
          </a:xfrm>
          <a:prstGeom prst="rect">
            <a:avLst/>
          </a:prstGeom>
        </p:spPr>
      </p:pic>
      <p:pic>
        <p:nvPicPr>
          <p:cNvPr id="12" name="Picture 11" descr="A picture containing cup, table, food&#10;&#10;Description automatically generated">
            <a:extLst>
              <a:ext uri="{FF2B5EF4-FFF2-40B4-BE49-F238E27FC236}">
                <a16:creationId xmlns:a16="http://schemas.microsoft.com/office/drawing/2014/main" id="{55ADB7BF-3735-8638-FD38-77B9399D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29" y="3372994"/>
            <a:ext cx="1920240" cy="1099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35CCF2-AC06-B25B-1019-1915611D13FD}"/>
              </a:ext>
            </a:extLst>
          </p:cNvPr>
          <p:cNvSpPr txBox="1"/>
          <p:nvPr/>
        </p:nvSpPr>
        <p:spPr>
          <a:xfrm>
            <a:off x="3884242" y="1998153"/>
            <a:ext cx="1866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/>
              <a:t>International licit trade &amp; distribution</a:t>
            </a:r>
          </a:p>
          <a:p>
            <a:pPr algn="ctr"/>
            <a:r>
              <a:rPr lang="en-GB" sz="1350" b="1"/>
              <a:t>(diversion attempts)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131970-6B68-AD05-B174-ACBDB1D5AF4F}"/>
              </a:ext>
            </a:extLst>
          </p:cNvPr>
          <p:cNvSpPr txBox="1"/>
          <p:nvPr/>
        </p:nvSpPr>
        <p:spPr>
          <a:xfrm>
            <a:off x="6326366" y="2106460"/>
            <a:ext cx="1930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/>
              <a:t>Transportation (trafficking)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B55C8-4E88-A714-97AA-1393D67B26D3}"/>
              </a:ext>
            </a:extLst>
          </p:cNvPr>
          <p:cNvSpPr txBox="1"/>
          <p:nvPr/>
        </p:nvSpPr>
        <p:spPr>
          <a:xfrm>
            <a:off x="9193125" y="2073285"/>
            <a:ext cx="1866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/>
              <a:t>Clandestine lab</a:t>
            </a:r>
          </a:p>
          <a:p>
            <a:pPr algn="ctr"/>
            <a:r>
              <a:rPr lang="en-GB" sz="1350" b="1"/>
              <a:t>(illicit use</a:t>
            </a:r>
            <a:r>
              <a:rPr lang="en-GB" sz="1350" b="1" u="sng"/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21E8A5-EDBF-41C8-56E7-81CF5A5AB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037" y="2825936"/>
            <a:ext cx="1787012" cy="1892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CEE937-2328-DEDB-BE29-8B69FC59BA34}"/>
              </a:ext>
            </a:extLst>
          </p:cNvPr>
          <p:cNvSpPr txBox="1"/>
          <p:nvPr/>
        </p:nvSpPr>
        <p:spPr>
          <a:xfrm>
            <a:off x="4040037" y="5379511"/>
            <a:ext cx="17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Preventive measures</a:t>
            </a:r>
          </a:p>
          <a:p>
            <a:pPr algn="ctr"/>
            <a:r>
              <a:rPr lang="en-US" sz="1200" i="1"/>
              <a:t>Preferred point of intervention</a:t>
            </a:r>
          </a:p>
          <a:p>
            <a:pPr algn="ctr"/>
            <a:endParaRPr lang="sk-SK" sz="1200" b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443C081-2F1F-366D-48D2-9CEA3949ECBE}"/>
              </a:ext>
            </a:extLst>
          </p:cNvPr>
          <p:cNvSpPr/>
          <p:nvPr/>
        </p:nvSpPr>
        <p:spPr>
          <a:xfrm rot="16200000">
            <a:off x="4704475" y="4933751"/>
            <a:ext cx="451806" cy="230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94920F-6D5E-1879-98E2-7E372B0B4D24}"/>
              </a:ext>
            </a:extLst>
          </p:cNvPr>
          <p:cNvCxnSpPr>
            <a:cxnSpLocks/>
          </p:cNvCxnSpPr>
          <p:nvPr/>
        </p:nvCxnSpPr>
        <p:spPr>
          <a:xfrm>
            <a:off x="3647984" y="2177461"/>
            <a:ext cx="0" cy="2767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6EE265-93E3-3797-EF7F-97E8506736E6}"/>
              </a:ext>
            </a:extLst>
          </p:cNvPr>
          <p:cNvCxnSpPr>
            <a:cxnSpLocks/>
          </p:cNvCxnSpPr>
          <p:nvPr/>
        </p:nvCxnSpPr>
        <p:spPr>
          <a:xfrm>
            <a:off x="6135530" y="2175677"/>
            <a:ext cx="0" cy="2822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29B2BA-4351-861B-4F7A-C9126E1EF3D0}"/>
              </a:ext>
            </a:extLst>
          </p:cNvPr>
          <p:cNvCxnSpPr>
            <a:cxnSpLocks/>
          </p:cNvCxnSpPr>
          <p:nvPr/>
        </p:nvCxnSpPr>
        <p:spPr>
          <a:xfrm>
            <a:off x="8832451" y="2122912"/>
            <a:ext cx="0" cy="2822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CBA0478-62E9-6F1D-7433-9DC8FB934432}"/>
              </a:ext>
            </a:extLst>
          </p:cNvPr>
          <p:cNvSpPr txBox="1"/>
          <p:nvPr/>
        </p:nvSpPr>
        <p:spPr>
          <a:xfrm>
            <a:off x="9526573" y="5360998"/>
            <a:ext cx="153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Backtracking investigations</a:t>
            </a:r>
            <a:endParaRPr lang="sk-SK" sz="1200" b="1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C82169A-EBEE-CAAB-02DD-663A142F3D5B}"/>
              </a:ext>
            </a:extLst>
          </p:cNvPr>
          <p:cNvSpPr/>
          <p:nvPr/>
        </p:nvSpPr>
        <p:spPr>
          <a:xfrm rot="16200000">
            <a:off x="10041955" y="4986715"/>
            <a:ext cx="451806" cy="230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17304-281D-31CC-A526-C5E9AE1FB56E}"/>
              </a:ext>
            </a:extLst>
          </p:cNvPr>
          <p:cNvSpPr txBox="1"/>
          <p:nvPr/>
        </p:nvSpPr>
        <p:spPr>
          <a:xfrm>
            <a:off x="6521028" y="5377357"/>
            <a:ext cx="231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Routine customs checks</a:t>
            </a:r>
          </a:p>
          <a:p>
            <a:pPr algn="ctr"/>
            <a:r>
              <a:rPr lang="en-US" sz="1200" dirty="0"/>
              <a:t>Risk profiling</a:t>
            </a:r>
          </a:p>
          <a:p>
            <a:pPr algn="ctr"/>
            <a:r>
              <a:rPr lang="en-US" sz="1200" dirty="0"/>
              <a:t>Targeted operations</a:t>
            </a:r>
          </a:p>
          <a:p>
            <a:pPr algn="ctr"/>
            <a:r>
              <a:rPr lang="en-US" sz="1200" dirty="0"/>
              <a:t>Voluntary reporting of suspicious circumstances by commercial carriers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5A0E596-9A14-0DA7-FDD4-74A3F7075BD8}"/>
              </a:ext>
            </a:extLst>
          </p:cNvPr>
          <p:cNvSpPr/>
          <p:nvPr/>
        </p:nvSpPr>
        <p:spPr>
          <a:xfrm rot="16200000">
            <a:off x="7371949" y="4952651"/>
            <a:ext cx="451806" cy="230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2D901B1-EE8F-C0AB-E1F0-FF5CBC46C260}"/>
              </a:ext>
            </a:extLst>
          </p:cNvPr>
          <p:cNvSpPr/>
          <p:nvPr/>
        </p:nvSpPr>
        <p:spPr>
          <a:xfrm rot="16200000">
            <a:off x="1789195" y="4772575"/>
            <a:ext cx="451806" cy="230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504D58-A930-019C-8F72-640BF1ACDD19}"/>
              </a:ext>
            </a:extLst>
          </p:cNvPr>
          <p:cNvSpPr txBox="1"/>
          <p:nvPr/>
        </p:nvSpPr>
        <p:spPr>
          <a:xfrm>
            <a:off x="1015797" y="5264208"/>
            <a:ext cx="2112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Preventive measures</a:t>
            </a:r>
          </a:p>
          <a:p>
            <a:pPr algn="ctr"/>
            <a:r>
              <a:rPr lang="en-US" sz="1200" i="1" dirty="0"/>
              <a:t>Preferred point of intervention</a:t>
            </a:r>
          </a:p>
          <a:p>
            <a:pPr algn="ctr"/>
            <a:r>
              <a:rPr lang="en-US" sz="1200" dirty="0"/>
              <a:t>Voluntary reporting of suspicious circumstances by trading companies and carriers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5472E8-11A1-83B4-D456-317478598424}"/>
              </a:ext>
            </a:extLst>
          </p:cNvPr>
          <p:cNvSpPr txBox="1"/>
          <p:nvPr/>
        </p:nvSpPr>
        <p:spPr>
          <a:xfrm>
            <a:off x="1037215" y="2073287"/>
            <a:ext cx="1864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/>
              <a:t>Orders and Inquiries</a:t>
            </a:r>
          </a:p>
          <a:p>
            <a:pPr algn="ctr"/>
            <a:r>
              <a:rPr lang="en-GB" sz="1350" b="1"/>
              <a:t>(diversion attempts)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573ECC-8A8B-3117-7860-B0229ABEF7A3}"/>
              </a:ext>
            </a:extLst>
          </p:cNvPr>
          <p:cNvSpPr txBox="1"/>
          <p:nvPr/>
        </p:nvSpPr>
        <p:spPr>
          <a:xfrm>
            <a:off x="675119" y="345157"/>
            <a:ext cx="10949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Strategies for addressing precursors (and pre-precursors) diversion and trafficking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D38DC07-9723-6638-472F-32B16AC71F93}"/>
              </a:ext>
            </a:extLst>
          </p:cNvPr>
          <p:cNvSpPr txBox="1">
            <a:spLocks/>
          </p:cNvSpPr>
          <p:nvPr/>
        </p:nvSpPr>
        <p:spPr>
          <a:xfrm>
            <a:off x="2445109" y="1257818"/>
            <a:ext cx="7847741" cy="3573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/>
              <a:t>Tentative intervention points </a:t>
            </a:r>
            <a:br>
              <a:rPr lang="en-GB" sz="2400" b="1"/>
            </a:br>
            <a:endParaRPr lang="en-GB" sz="15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97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8BAF-67CF-7E51-387E-0F8F073D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Topics</a:t>
            </a:r>
            <a:r>
              <a:rPr lang="es-E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4F90-E388-A8EE-9CC9-ADEFAEBF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/>
              <a:t>Mandatory</a:t>
            </a:r>
            <a:r>
              <a:rPr lang="es-ES" sz="2400" dirty="0"/>
              <a:t> </a:t>
            </a:r>
            <a:r>
              <a:rPr lang="es-ES" sz="2400" dirty="0" err="1"/>
              <a:t>reporting</a:t>
            </a:r>
            <a:r>
              <a:rPr lang="es-ES" sz="2400" dirty="0"/>
              <a:t> of </a:t>
            </a:r>
            <a:r>
              <a:rPr lang="es-ES" sz="2400" dirty="0" err="1"/>
              <a:t>seizures</a:t>
            </a:r>
            <a:r>
              <a:rPr lang="es-ES" sz="2400" dirty="0"/>
              <a:t> of </a:t>
            </a:r>
            <a:r>
              <a:rPr lang="es-ES" sz="2400" dirty="0" err="1"/>
              <a:t>precursors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form</a:t>
            </a:r>
            <a:r>
              <a:rPr lang="es-ES" sz="2400" dirty="0"/>
              <a:t> D</a:t>
            </a:r>
          </a:p>
          <a:p>
            <a:r>
              <a:rPr lang="es-ES" sz="2400" dirty="0"/>
              <a:t>PEN Online and PEN Online Light</a:t>
            </a:r>
          </a:p>
          <a:p>
            <a:r>
              <a:rPr lang="es-ES" sz="2400" dirty="0"/>
              <a:t>PICS</a:t>
            </a:r>
          </a:p>
          <a:p>
            <a:endParaRPr lang="es-ES" sz="2400" dirty="0"/>
          </a:p>
          <a:p>
            <a:r>
              <a:rPr lang="es-ES" sz="2400" dirty="0"/>
              <a:t>Legal </a:t>
            </a:r>
            <a:r>
              <a:rPr lang="es-ES" sz="2400" dirty="0" err="1"/>
              <a:t>provisions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seizure</a:t>
            </a:r>
            <a:r>
              <a:rPr lang="es-ES" sz="2400" dirty="0"/>
              <a:t> of </a:t>
            </a:r>
            <a:r>
              <a:rPr lang="es-ES" sz="2400" dirty="0" err="1"/>
              <a:t>controlled</a:t>
            </a:r>
            <a:r>
              <a:rPr lang="es-ES" sz="2400" dirty="0"/>
              <a:t> </a:t>
            </a:r>
            <a:r>
              <a:rPr lang="es-ES" sz="2400" dirty="0" err="1"/>
              <a:t>substances</a:t>
            </a:r>
            <a:r>
              <a:rPr lang="es-ES" sz="2400" dirty="0"/>
              <a:t> </a:t>
            </a: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there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evidence</a:t>
            </a:r>
            <a:r>
              <a:rPr lang="es-ES" sz="2400" dirty="0"/>
              <a:t> of </a:t>
            </a:r>
            <a:r>
              <a:rPr lang="es-ES" sz="2400" dirty="0" err="1"/>
              <a:t>their</a:t>
            </a:r>
            <a:r>
              <a:rPr lang="es-ES" sz="2400" dirty="0"/>
              <a:t> </a:t>
            </a:r>
            <a:r>
              <a:rPr lang="es-ES" sz="2400" dirty="0" err="1"/>
              <a:t>intended</a:t>
            </a:r>
            <a:r>
              <a:rPr lang="es-ES" sz="2400" dirty="0"/>
              <a:t> use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illicit</a:t>
            </a:r>
            <a:r>
              <a:rPr lang="es-ES" sz="2400" dirty="0"/>
              <a:t> manufacture of </a:t>
            </a:r>
            <a:r>
              <a:rPr lang="es-ES" sz="2400" dirty="0" err="1"/>
              <a:t>drugs</a:t>
            </a:r>
            <a:r>
              <a:rPr lang="es-ES" sz="2400" dirty="0"/>
              <a:t> (1988 </a:t>
            </a:r>
            <a:r>
              <a:rPr lang="es-ES" sz="2400" dirty="0" err="1"/>
              <a:t>Convetion</a:t>
            </a:r>
            <a:r>
              <a:rPr lang="es-ES" sz="2400" dirty="0"/>
              <a:t>, Art. 9b)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3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AF0403-D0AE-8115-9F67-B173A1E31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71" y="1387096"/>
            <a:ext cx="3718849" cy="528040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D0F110-F1C4-C375-D00A-839971F0B9D3}"/>
              </a:ext>
            </a:extLst>
          </p:cNvPr>
          <p:cNvSpPr txBox="1"/>
          <p:nvPr/>
        </p:nvSpPr>
        <p:spPr>
          <a:xfrm>
            <a:off x="8011675" y="879264"/>
            <a:ext cx="386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Communication of  </a:t>
            </a:r>
            <a:r>
              <a:rPr lang="es-ES" sz="2000" dirty="0" err="1"/>
              <a:t>seizures</a:t>
            </a:r>
            <a:r>
              <a:rPr lang="es-ES" sz="2000" dirty="0"/>
              <a:t>, </a:t>
            </a:r>
            <a:r>
              <a:rPr lang="es-ES" sz="2000" dirty="0" err="1"/>
              <a:t>trafficking</a:t>
            </a:r>
            <a:r>
              <a:rPr lang="es-ES" sz="2000" dirty="0"/>
              <a:t> </a:t>
            </a:r>
            <a:r>
              <a:rPr lang="es-ES" sz="2000" dirty="0" err="1"/>
              <a:t>trends</a:t>
            </a:r>
            <a:r>
              <a:rPr lang="es-ES" sz="2000" dirty="0"/>
              <a:t> and </a:t>
            </a:r>
            <a:r>
              <a:rPr lang="es-ES" sz="2000" dirty="0" err="1"/>
              <a:t>licit</a:t>
            </a:r>
            <a:r>
              <a:rPr lang="es-ES" sz="2000" dirty="0"/>
              <a:t> </a:t>
            </a:r>
            <a:r>
              <a:rPr lang="es-ES" sz="2000" dirty="0" err="1"/>
              <a:t>trade</a:t>
            </a:r>
            <a:r>
              <a:rPr lang="es-ES" sz="2000" dirty="0"/>
              <a:t> </a:t>
            </a:r>
            <a:r>
              <a:rPr lang="es-ES" sz="2000" dirty="0" err="1"/>
              <a:t>patters</a:t>
            </a:r>
            <a:r>
              <a:rPr lang="es-E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91534-4620-3E4F-C025-1BEC97C6B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343" y="2525272"/>
            <a:ext cx="3867086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27580F-9643-E20A-F5E6-8F24FDC30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585" y="513293"/>
            <a:ext cx="3358830" cy="3341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432E14-9B88-1D52-B090-68447DB82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199" y="4051020"/>
            <a:ext cx="7403230" cy="2616480"/>
          </a:xfrm>
          <a:prstGeom prst="rect">
            <a:avLst/>
          </a:prstGeom>
          <a:ln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122517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D0F110-F1C4-C375-D00A-839971F0B9D3}"/>
              </a:ext>
            </a:extLst>
          </p:cNvPr>
          <p:cNvSpPr txBox="1"/>
          <p:nvPr/>
        </p:nvSpPr>
        <p:spPr>
          <a:xfrm>
            <a:off x="4254500" y="739794"/>
            <a:ext cx="699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/>
              <a:t>Mandatory</a:t>
            </a:r>
            <a:r>
              <a:rPr lang="es-ES" sz="2400" dirty="0"/>
              <a:t> </a:t>
            </a:r>
            <a:r>
              <a:rPr lang="es-ES" sz="2400" dirty="0" err="1"/>
              <a:t>reporting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form</a:t>
            </a:r>
            <a:r>
              <a:rPr lang="es-ES" sz="2400" dirty="0"/>
              <a:t> D 2020-2023</a:t>
            </a:r>
          </a:p>
          <a:p>
            <a:pPr algn="ctr"/>
            <a:endParaRPr lang="es-ES" sz="600" dirty="0"/>
          </a:p>
          <a:p>
            <a:pPr algn="ctr"/>
            <a:r>
              <a:rPr lang="es-ES" sz="2400" i="1" dirty="0" err="1"/>
              <a:t>Deadline</a:t>
            </a:r>
            <a:r>
              <a:rPr lang="es-ES" sz="2400" i="1" dirty="0"/>
              <a:t>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form</a:t>
            </a:r>
            <a:r>
              <a:rPr lang="es-ES" sz="2400" i="1" dirty="0"/>
              <a:t> D 2022 </a:t>
            </a:r>
            <a:r>
              <a:rPr lang="es-ES" sz="2400" i="1" dirty="0" err="1"/>
              <a:t>submission</a:t>
            </a:r>
            <a:r>
              <a:rPr lang="es-ES" sz="2400" i="1" dirty="0"/>
              <a:t>: </a:t>
            </a:r>
            <a:r>
              <a:rPr lang="es-ES" sz="2400" i="1" dirty="0" err="1"/>
              <a:t>end</a:t>
            </a:r>
            <a:r>
              <a:rPr lang="es-ES" sz="2400" i="1" dirty="0"/>
              <a:t>-June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0D213-20B1-278D-C2B6-A8E44D301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55" y="2068957"/>
            <a:ext cx="11133345" cy="42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7EE9FA-74A3-E8E9-569B-A0BF35DEF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80" y="2324100"/>
            <a:ext cx="11732042" cy="4288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65EE9-293D-88DF-10C3-602E4D7F94A9}"/>
              </a:ext>
            </a:extLst>
          </p:cNvPr>
          <p:cNvSpPr txBox="1"/>
          <p:nvPr/>
        </p:nvSpPr>
        <p:spPr>
          <a:xfrm>
            <a:off x="4356100" y="867366"/>
            <a:ext cx="699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/>
              <a:t>Mandatory</a:t>
            </a:r>
            <a:r>
              <a:rPr lang="es-ES" sz="2400" dirty="0"/>
              <a:t> </a:t>
            </a:r>
            <a:r>
              <a:rPr lang="es-ES" sz="2400" dirty="0" err="1"/>
              <a:t>reporting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form</a:t>
            </a:r>
            <a:r>
              <a:rPr lang="es-ES" sz="2400" dirty="0"/>
              <a:t> D 2020-2023</a:t>
            </a:r>
          </a:p>
          <a:p>
            <a:pPr algn="ctr"/>
            <a:endParaRPr lang="es-ES" sz="600" dirty="0"/>
          </a:p>
          <a:p>
            <a:pPr algn="ctr"/>
            <a:r>
              <a:rPr lang="es-ES" sz="2400" i="1" dirty="0" err="1"/>
              <a:t>Deadline</a:t>
            </a:r>
            <a:r>
              <a:rPr lang="es-ES" sz="2400" i="1" dirty="0"/>
              <a:t>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form</a:t>
            </a:r>
            <a:r>
              <a:rPr lang="es-ES" sz="2400" i="1" dirty="0"/>
              <a:t> D 2022 </a:t>
            </a:r>
            <a:r>
              <a:rPr lang="es-ES" sz="2400" i="1" dirty="0" err="1"/>
              <a:t>submission</a:t>
            </a:r>
            <a:r>
              <a:rPr lang="es-ES" sz="2400" i="1" dirty="0"/>
              <a:t>: </a:t>
            </a:r>
            <a:r>
              <a:rPr lang="es-ES" sz="2400" i="1" dirty="0" err="1"/>
              <a:t>end</a:t>
            </a:r>
            <a:r>
              <a:rPr lang="es-ES" sz="2400" i="1" dirty="0"/>
              <a:t>-June 2023</a:t>
            </a:r>
          </a:p>
        </p:txBody>
      </p:sp>
    </p:spTree>
    <p:extLst>
      <p:ext uri="{BB962C8B-B14F-4D97-AF65-F5344CB8AC3E}">
        <p14:creationId xmlns:p14="http://schemas.microsoft.com/office/powerpoint/2010/main" val="379235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D0F110-F1C4-C375-D00A-839971F0B9D3}"/>
              </a:ext>
            </a:extLst>
          </p:cNvPr>
          <p:cNvSpPr txBox="1"/>
          <p:nvPr/>
        </p:nvSpPr>
        <p:spPr>
          <a:xfrm>
            <a:off x="3914775" y="354992"/>
            <a:ext cx="804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/>
              <a:t>Investigations</a:t>
            </a:r>
            <a:r>
              <a:rPr lang="es-ES" sz="2400" dirty="0"/>
              <a:t> </a:t>
            </a:r>
            <a:r>
              <a:rPr lang="es-ES" sz="2400" dirty="0" err="1"/>
              <a:t>into</a:t>
            </a:r>
            <a:r>
              <a:rPr lang="es-ES" sz="2400" dirty="0"/>
              <a:t> </a:t>
            </a:r>
            <a:r>
              <a:rPr lang="es-ES" sz="2400" dirty="0" err="1"/>
              <a:t>legitimacy</a:t>
            </a:r>
            <a:r>
              <a:rPr lang="es-ES" sz="2400" dirty="0"/>
              <a:t> of </a:t>
            </a:r>
            <a:r>
              <a:rPr lang="es-ES" sz="2400" dirty="0" err="1"/>
              <a:t>pre-notified</a:t>
            </a:r>
            <a:r>
              <a:rPr lang="es-ES" sz="2400" dirty="0"/>
              <a:t> </a:t>
            </a:r>
            <a:r>
              <a:rPr lang="es-ES" sz="2400" dirty="0" err="1"/>
              <a:t>shipments</a:t>
            </a:r>
            <a:r>
              <a:rPr lang="es-ES" sz="2400" dirty="0"/>
              <a:t>  </a:t>
            </a:r>
            <a:r>
              <a:rPr lang="es-ES" sz="2400" dirty="0" err="1"/>
              <a:t>objected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importing</a:t>
            </a:r>
            <a:r>
              <a:rPr lang="es-ES" sz="2400" dirty="0"/>
              <a:t> </a:t>
            </a:r>
            <a:r>
              <a:rPr lang="es-ES" sz="2400" dirty="0" err="1"/>
              <a:t>countries</a:t>
            </a:r>
            <a:r>
              <a:rPr lang="es-ES" sz="2400" dirty="0"/>
              <a:t> in CA and </a:t>
            </a:r>
            <a:r>
              <a:rPr lang="es-ES" sz="2400" dirty="0" err="1"/>
              <a:t>Caribbean</a:t>
            </a:r>
            <a:endParaRPr lang="es-E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C5E4B-2275-6852-21A5-2EFCE7C9B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8" y="1597209"/>
            <a:ext cx="11890243" cy="5072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5500D-174D-ED04-BEC8-5768EFDCC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256" y="3095625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336312" y="397765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082600-9509-DB0B-229B-CC177152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720" y="1849580"/>
            <a:ext cx="3944298" cy="4879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E9C7D-C857-2409-DDAD-529E9EDEC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281" y="1849580"/>
            <a:ext cx="3941597" cy="4879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1C410-48BF-2A06-B142-4A1E3B56F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456" y="1849582"/>
            <a:ext cx="3719408" cy="4879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EBFB5-6483-61E8-681C-86E600CD55ED}"/>
              </a:ext>
            </a:extLst>
          </p:cNvPr>
          <p:cNvSpPr txBox="1"/>
          <p:nvPr/>
        </p:nvSpPr>
        <p:spPr>
          <a:xfrm>
            <a:off x="4311993" y="474820"/>
            <a:ext cx="7648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/>
              <a:t>Investigations</a:t>
            </a:r>
            <a:r>
              <a:rPr lang="es-ES" sz="2800" dirty="0"/>
              <a:t> </a:t>
            </a:r>
            <a:r>
              <a:rPr lang="es-ES" sz="2800" dirty="0" err="1"/>
              <a:t>into</a:t>
            </a:r>
            <a:r>
              <a:rPr lang="es-ES" sz="2800" dirty="0"/>
              <a:t> </a:t>
            </a:r>
            <a:r>
              <a:rPr lang="es-ES" sz="2800" dirty="0" err="1"/>
              <a:t>legitimacy</a:t>
            </a:r>
            <a:r>
              <a:rPr lang="es-ES" sz="2800" dirty="0"/>
              <a:t> of </a:t>
            </a:r>
            <a:r>
              <a:rPr lang="es-ES" sz="2800" dirty="0" err="1"/>
              <a:t>shipments</a:t>
            </a:r>
            <a:r>
              <a:rPr lang="es-ES" sz="2800" dirty="0"/>
              <a:t> </a:t>
            </a:r>
            <a:r>
              <a:rPr lang="es-ES" sz="2800" dirty="0" err="1"/>
              <a:t>objected</a:t>
            </a:r>
            <a:r>
              <a:rPr lang="es-ES" sz="2800" dirty="0"/>
              <a:t> </a:t>
            </a:r>
            <a:r>
              <a:rPr lang="es-ES" sz="2800" dirty="0" err="1"/>
              <a:t>through</a:t>
            </a:r>
            <a:r>
              <a:rPr lang="es-ES" sz="2800" dirty="0"/>
              <a:t> PEN Online </a:t>
            </a:r>
          </a:p>
        </p:txBody>
      </p:sp>
    </p:spTree>
    <p:extLst>
      <p:ext uri="{BB962C8B-B14F-4D97-AF65-F5344CB8AC3E}">
        <p14:creationId xmlns:p14="http://schemas.microsoft.com/office/powerpoint/2010/main" val="23748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76E17B-5C2E-53BA-89FC-92DC5450F5DC}"/>
              </a:ext>
            </a:extLst>
          </p:cNvPr>
          <p:cNvGrpSpPr/>
          <p:nvPr/>
        </p:nvGrpSpPr>
        <p:grpSpPr>
          <a:xfrm>
            <a:off x="220455" y="333961"/>
            <a:ext cx="11741566" cy="5924336"/>
            <a:chOff x="446768" y="145143"/>
            <a:chExt cx="11741566" cy="6712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3BB7AA-AADB-0AC3-A393-88C1BCE5F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82"/>
            <a:stretch/>
          </p:blipFill>
          <p:spPr>
            <a:xfrm>
              <a:off x="1988457" y="145143"/>
              <a:ext cx="10199877" cy="67128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08300-8E11-2C9E-525B-C25D3A90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68" y="348343"/>
              <a:ext cx="3083378" cy="52384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E5AD21-9DF6-D546-E033-1B3AFC852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4933"/>
            <a:ext cx="12192000" cy="5703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FAFEB-AA6D-CD5C-B0A5-AB123DDDA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209" y="128586"/>
            <a:ext cx="2023931" cy="264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F1DFB-56E4-16B8-84A9-2C4AC2048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7468" y="128586"/>
            <a:ext cx="2181225" cy="6600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8B239-8A31-0AA8-D1DE-F479E2C8D5FB}"/>
              </a:ext>
            </a:extLst>
          </p:cNvPr>
          <p:cNvSpPr txBox="1"/>
          <p:nvPr/>
        </p:nvSpPr>
        <p:spPr>
          <a:xfrm>
            <a:off x="3914775" y="354992"/>
            <a:ext cx="31821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Use of PEN Online Light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countries</a:t>
            </a:r>
            <a:r>
              <a:rPr lang="es-ES" sz="2400" dirty="0"/>
              <a:t> in CA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Caribbean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3875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2ceeb-fd15-4065-892e-5be14dece4ff">
      <Terms xmlns="http://schemas.microsoft.com/office/infopath/2007/PartnerControls"/>
    </lcf76f155ced4ddcb4097134ff3c332f>
    <TaxCatchAll xmlns="14feb837-75b8-4da0-839f-eb1c5ea2152d" xsi:nil="true"/>
    <SharedWithUsers xmlns="61c22d5d-bdf7-4cb5-8a9c-6c28073473a9">
      <UserInfo>
        <DisplayName>Marketa Jackova</DisplayName>
        <AccountId>129</AccountId>
        <AccountType/>
      </UserInfo>
      <UserInfo>
        <DisplayName>Marzia Deflorian</DisplayName>
        <AccountId>68</AccountId>
        <AccountType/>
      </UserInfo>
      <UserInfo>
        <DisplayName>Imrich Betko</DisplayName>
        <AccountId>57</AccountId>
        <AccountType/>
      </UserInfo>
    </SharedWithUsers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</documentManagement>
</p:properties>
</file>

<file path=customXml/itemProps1.xml><?xml version="1.0" encoding="utf-8"?>
<ds:datastoreItem xmlns:ds="http://schemas.openxmlformats.org/officeDocument/2006/customXml" ds:itemID="{C5BC6547-2CC3-495B-997D-811683AE6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B38D77-6A40-431A-9456-43D24ACE4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23F45-A677-4545-9746-35C6DA9AEB5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85ec44e-1bab-4c0b-9df0-6ba128686fc9"/>
    <ds:schemaRef ds:uri="http://purl.org/dc/dcmitype/"/>
    <ds:schemaRef ds:uri="c228f1f2-7ab5-409d-a0ac-8425036e7d3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bb295ad-0e11-4b53-8789-066be0d59d6d"/>
    <ds:schemaRef ds:uri="http://purl.org/dc/elements/1.1/"/>
    <ds:schemaRef ds:uri="33d2ceeb-fd15-4065-892e-5be14dece4ff"/>
    <ds:schemaRef ds:uri="14feb837-75b8-4da0-839f-eb1c5ea2152d"/>
    <ds:schemaRef ds:uri="61c22d5d-bdf7-4cb5-8a9c-6c28073473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374</Words>
  <Application>Microsoft Office PowerPoint</Application>
  <PresentationFormat>Widescreen</PresentationFormat>
  <Paragraphs>71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Topics: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Yamrote Alemu Haileselassie</dc:creator>
  <cp:lastModifiedBy>Imrich Betko</cp:lastModifiedBy>
  <cp:revision>24</cp:revision>
  <dcterms:created xsi:type="dcterms:W3CDTF">2023-03-08T10:45:51Z</dcterms:created>
  <dcterms:modified xsi:type="dcterms:W3CDTF">2025-05-27T15:52:10Z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</Properties>
</file>