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4" r:id="rId9"/>
    <p:sldId id="265" r:id="rId10"/>
    <p:sldId id="263" r:id="rId11"/>
    <p:sldId id="268" r:id="rId12"/>
    <p:sldId id="260" r:id="rId13"/>
    <p:sldId id="269" r:id="rId14"/>
    <p:sldId id="266" r:id="rId15"/>
    <p:sldId id="261" r:id="rId16"/>
    <p:sldId id="282" r:id="rId17"/>
    <p:sldId id="277" r:id="rId18"/>
    <p:sldId id="278" r:id="rId19"/>
    <p:sldId id="284" r:id="rId20"/>
    <p:sldId id="281" r:id="rId21"/>
    <p:sldId id="280" r:id="rId22"/>
    <p:sldId id="279" r:id="rId23"/>
    <p:sldId id="270" r:id="rId24"/>
  </p:sldIdLst>
  <p:sldSz cx="10080625" cy="567055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anose="020B060402020202020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D93D6B-5A31-F2BE-05A5-EFDABE68613A}" v="2" dt="2025-10-24T16:28:24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3" autoAdjust="0"/>
  </p:normalViewPr>
  <p:slideViewPr>
    <p:cSldViewPr>
      <p:cViewPr varScale="1">
        <p:scale>
          <a:sx n="84" d="100"/>
          <a:sy n="84" d="100"/>
        </p:scale>
        <p:origin x="1181" y="28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agros Diego - EXT" userId="S::milagros.diego@ext.copolad.eu::fb0f5778-4826-40d9-b8f0-214aaf644e6a" providerId="AD" clId="Web-{BDD93D6B-5A31-F2BE-05A5-EFDABE68613A}"/>
    <pc:docChg chg="delSld">
      <pc:chgData name="Milagros Diego - EXT" userId="S::milagros.diego@ext.copolad.eu::fb0f5778-4826-40d9-b8f0-214aaf644e6a" providerId="AD" clId="Web-{BDD93D6B-5A31-F2BE-05A5-EFDABE68613A}" dt="2025-10-24T16:28:24.066" v="1"/>
      <pc:docMkLst>
        <pc:docMk/>
      </pc:docMkLst>
      <pc:sldChg chg="del">
        <pc:chgData name="Milagros Diego - EXT" userId="S::milagros.diego@ext.copolad.eu::fb0f5778-4826-40d9-b8f0-214aaf644e6a" providerId="AD" clId="Web-{BDD93D6B-5A31-F2BE-05A5-EFDABE68613A}" dt="2025-10-24T16:28:17.175" v="0"/>
        <pc:sldMkLst>
          <pc:docMk/>
          <pc:sldMk cId="2130816409" sldId="271"/>
        </pc:sldMkLst>
      </pc:sldChg>
      <pc:sldChg chg="del">
        <pc:chgData name="Milagros Diego - EXT" userId="S::milagros.diego@ext.copolad.eu::fb0f5778-4826-40d9-b8f0-214aaf644e6a" providerId="AD" clId="Web-{BDD93D6B-5A31-F2BE-05A5-EFDABE68613A}" dt="2025-10-24T16:28:24.066" v="1"/>
        <pc:sldMkLst>
          <pc:docMk/>
          <pc:sldMk cId="4186265551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CE99DA7D-3F62-6D04-81B6-0AF4D866E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5E936D62-61DA-6189-D5CC-FA66616F3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40A5A070-CB9C-9D04-B33B-CB4011634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E2C061EA-C047-7ED1-895B-5DF7B3D54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054" name="AutoShape 5">
            <a:extLst>
              <a:ext uri="{FF2B5EF4-FFF2-40B4-BE49-F238E27FC236}">
                <a16:creationId xmlns:a16="http://schemas.microsoft.com/office/drawing/2014/main" id="{A3854D62-C2E9-6D80-34A9-01598FA6E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055" name="AutoShape 6">
            <a:extLst>
              <a:ext uri="{FF2B5EF4-FFF2-40B4-BE49-F238E27FC236}">
                <a16:creationId xmlns:a16="http://schemas.microsoft.com/office/drawing/2014/main" id="{8F95517D-4188-BADE-AB16-E6629C5E6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056" name="AutoShape 7">
            <a:extLst>
              <a:ext uri="{FF2B5EF4-FFF2-40B4-BE49-F238E27FC236}">
                <a16:creationId xmlns:a16="http://schemas.microsoft.com/office/drawing/2014/main" id="{D19DFC21-BED4-D65D-9C4F-EB59CF1E3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057" name="AutoShape 8">
            <a:extLst>
              <a:ext uri="{FF2B5EF4-FFF2-40B4-BE49-F238E27FC236}">
                <a16:creationId xmlns:a16="http://schemas.microsoft.com/office/drawing/2014/main" id="{90A1A9AF-BA8F-1095-027D-37B1E86D2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058" name="AutoShape 9">
            <a:extLst>
              <a:ext uri="{FF2B5EF4-FFF2-40B4-BE49-F238E27FC236}">
                <a16:creationId xmlns:a16="http://schemas.microsoft.com/office/drawing/2014/main" id="{BEA07479-9F21-7992-500D-80D21EAF4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059" name="AutoShape 10">
            <a:extLst>
              <a:ext uri="{FF2B5EF4-FFF2-40B4-BE49-F238E27FC236}">
                <a16:creationId xmlns:a16="http://schemas.microsoft.com/office/drawing/2014/main" id="{8DDD4254-7201-2528-4646-699EA5FD9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060" name="Rectangle 11">
            <a:extLst>
              <a:ext uri="{FF2B5EF4-FFF2-40B4-BE49-F238E27FC236}">
                <a16:creationId xmlns:a16="http://schemas.microsoft.com/office/drawing/2014/main" id="{4F224443-C61B-D869-5908-95E935C16C8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76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B0B4DD04-431B-DED3-22F9-2693297318B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ES" noProof="0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51436016-208F-7DA9-78D5-27B90AA8467D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3900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390077E0-829C-9085-712B-41DB2AA35CC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3900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71451804-3630-C245-4E95-A0DCCFD6CBC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63900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064" name="Rectangle 16">
            <a:extLst>
              <a:ext uri="{FF2B5EF4-FFF2-40B4-BE49-F238E27FC236}">
                <a16:creationId xmlns:a16="http://schemas.microsoft.com/office/drawing/2014/main" id="{69958C66-3734-9178-25F3-3C2DD3C1124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63900" cy="5175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EE1FFE4-BEBC-461D-9411-93DCB612393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>
            <a:extLst>
              <a:ext uri="{FF2B5EF4-FFF2-40B4-BE49-F238E27FC236}">
                <a16:creationId xmlns:a16="http://schemas.microsoft.com/office/drawing/2014/main" id="{20696926-8D79-5C19-E2EC-1001B70266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CC3FAE-8BC1-472C-9270-0E1868D3783D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s-ES" altLang="es-ES" sz="1400"/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949AF69E-B6A3-308A-8C6D-5566EE6EA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A89B405C-4B96-6E5A-EF13-8D1ADAFFB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1CD40-E90E-A0BB-2574-4F3DCA3EC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>
            <a:extLst>
              <a:ext uri="{FF2B5EF4-FFF2-40B4-BE49-F238E27FC236}">
                <a16:creationId xmlns:a16="http://schemas.microsoft.com/office/drawing/2014/main" id="{A8EF4AF5-617E-BC9C-6109-8A8A2434C1A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4D9359-F38A-4164-BD00-EFC7D1D0F855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s-ES" altLang="es-ES" sz="1400"/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134310B-DC58-D9B2-A7F1-083E287CE9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35D8CDB-0399-95B1-0686-96E3E7EAD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21071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6388BA-4710-FDFB-D9CF-199844957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>
            <a:extLst>
              <a:ext uri="{FF2B5EF4-FFF2-40B4-BE49-F238E27FC236}">
                <a16:creationId xmlns:a16="http://schemas.microsoft.com/office/drawing/2014/main" id="{85FEB83B-4CC5-943B-F74C-3029C9D7EA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391ADA-6418-4635-940E-E6E0EF1BCEB5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s-ES" altLang="es-ES" sz="1400"/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BE120895-CCAB-1EEE-E92D-E80650143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F5DE34E-63CD-B64A-42AB-9690FE037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81469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E8C30-DE55-CD16-9F6E-B1AE50A56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>
            <a:extLst>
              <a:ext uri="{FF2B5EF4-FFF2-40B4-BE49-F238E27FC236}">
                <a16:creationId xmlns:a16="http://schemas.microsoft.com/office/drawing/2014/main" id="{DE99BA0D-6DCF-0C44-9CDD-086C0723BD4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391ADA-6418-4635-940E-E6E0EF1BCEB5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s-ES" altLang="es-ES" sz="1400"/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874C42AE-47F7-6100-845C-DCC3A3F155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01A0BF87-A056-CFBC-248D-7AF5EDF62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83613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530C10-3A66-2254-3055-CFE8FFA1E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>
            <a:extLst>
              <a:ext uri="{FF2B5EF4-FFF2-40B4-BE49-F238E27FC236}">
                <a16:creationId xmlns:a16="http://schemas.microsoft.com/office/drawing/2014/main" id="{98C527F8-9A7A-3A2E-4DF2-1705EE3B76C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4D9359-F38A-4164-BD00-EFC7D1D0F855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s-ES" altLang="es-ES" sz="1400"/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4434DB0B-97D2-8682-C3FF-D379B41C0D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1AF5CA90-77A6-0909-A9C5-63BB50BF0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76134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9CD625-D68F-98A3-8AF5-D8096D915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>
            <a:extLst>
              <a:ext uri="{FF2B5EF4-FFF2-40B4-BE49-F238E27FC236}">
                <a16:creationId xmlns:a16="http://schemas.microsoft.com/office/drawing/2014/main" id="{3E37A4D1-B214-C4B5-D28C-BE7670495B2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391ADA-6418-4635-940E-E6E0EF1BCEB5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s-ES" altLang="es-ES" sz="1400"/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B8141564-42A2-0416-5B3F-6558E99F1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3EB5DFC3-D105-711E-EC4E-40D84307F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74508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E8ED92-6DB4-08A3-9AE8-5AD36FE53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>
            <a:extLst>
              <a:ext uri="{FF2B5EF4-FFF2-40B4-BE49-F238E27FC236}">
                <a16:creationId xmlns:a16="http://schemas.microsoft.com/office/drawing/2014/main" id="{2A13ABA1-BE0D-93A2-A4B2-7034223C9AE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391ADA-6418-4635-940E-E6E0EF1BCEB5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s-ES" altLang="es-ES" sz="1400"/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7D3216D2-ABB8-37DC-0ECD-5063239723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70EF79B8-75DC-063D-AB0A-E52A53E2F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00421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BEA26A-E592-475E-70D5-597058074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>
            <a:extLst>
              <a:ext uri="{FF2B5EF4-FFF2-40B4-BE49-F238E27FC236}">
                <a16:creationId xmlns:a16="http://schemas.microsoft.com/office/drawing/2014/main" id="{78DFDE5B-302C-05B2-A890-377BCA481E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391ADA-6418-4635-940E-E6E0EF1BCEB5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s-ES" altLang="es-ES" sz="1400"/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247A3ACB-4EED-CFB2-3357-EEF7A73670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54EA98F4-075C-3734-10A7-5AAA072C8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46034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B27B8E-87B5-E5CD-A0DF-63ECAA30A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>
            <a:extLst>
              <a:ext uri="{FF2B5EF4-FFF2-40B4-BE49-F238E27FC236}">
                <a16:creationId xmlns:a16="http://schemas.microsoft.com/office/drawing/2014/main" id="{12D9948B-A326-AFCF-041A-17B9042404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391ADA-6418-4635-940E-E6E0EF1BCEB5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s-ES" altLang="es-ES" sz="1400"/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DEDCD720-844E-5385-6035-A6B6CB6A69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800792A4-8323-11D8-09B1-1D9E79C4AA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78224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DA0F11-15A8-CCF3-51E8-1A8A35880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>
            <a:extLst>
              <a:ext uri="{FF2B5EF4-FFF2-40B4-BE49-F238E27FC236}">
                <a16:creationId xmlns:a16="http://schemas.microsoft.com/office/drawing/2014/main" id="{46E180BD-960B-B4B5-E34B-C52DE484419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391ADA-6418-4635-940E-E6E0EF1BCEB5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s-ES" altLang="es-ES" sz="1400"/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E102A023-0691-58FF-0E2C-4CC803D776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FAE8564D-40BC-5300-A08C-4CBF09B45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196313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B3EBE-AD5C-8C53-F9B1-FC7AA43E1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>
            <a:extLst>
              <a:ext uri="{FF2B5EF4-FFF2-40B4-BE49-F238E27FC236}">
                <a16:creationId xmlns:a16="http://schemas.microsoft.com/office/drawing/2014/main" id="{48CC816C-81F0-D4A6-FA9D-33E8CF4B48E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391ADA-6418-4635-940E-E6E0EF1BCEB5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s-ES" altLang="es-ES" sz="1400"/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AF2B1463-868F-1CA2-7F49-799EBDF7E7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8E69219C-B3C1-61E9-4786-369C0EBD0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41579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>
            <a:extLst>
              <a:ext uri="{FF2B5EF4-FFF2-40B4-BE49-F238E27FC236}">
                <a16:creationId xmlns:a16="http://schemas.microsoft.com/office/drawing/2014/main" id="{7FD75F46-0483-4421-E7BA-0316E319D4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4D9359-F38A-4164-BD00-EFC7D1D0F855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s-ES" altLang="es-ES" sz="1400"/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AF0D36A8-8B2B-71C5-47E6-9B1AFE5F04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E89C240A-0945-F1A2-9B0B-F9AC34618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F98EE4-4760-0651-80F9-CF19602A7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>
            <a:extLst>
              <a:ext uri="{FF2B5EF4-FFF2-40B4-BE49-F238E27FC236}">
                <a16:creationId xmlns:a16="http://schemas.microsoft.com/office/drawing/2014/main" id="{965C7FCE-6DA0-F927-C952-58FF24DA71C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4D9359-F38A-4164-BD00-EFC7D1D0F855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s-ES" altLang="es-ES" sz="1400"/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B27E90CF-8DAA-A9C1-66CF-CA6F5838DB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AAEAF1E6-E188-3DC7-8460-9C81E7A8BD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17760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6">
            <a:extLst>
              <a:ext uri="{FF2B5EF4-FFF2-40B4-BE49-F238E27FC236}">
                <a16:creationId xmlns:a16="http://schemas.microsoft.com/office/drawing/2014/main" id="{EE6A01BF-78AE-95E6-0B71-B64182E8577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0DB969-8458-4946-911F-4CDC67101603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" altLang="es-ES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31EEFB98-DD74-EB45-C814-6455F087B3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EB0444D8-0A4A-0FAC-2725-49599D558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>
            <a:extLst>
              <a:ext uri="{FF2B5EF4-FFF2-40B4-BE49-F238E27FC236}">
                <a16:creationId xmlns:a16="http://schemas.microsoft.com/office/drawing/2014/main" id="{80821591-AAB4-B343-ABFF-E1207042F3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391ADA-6418-4635-940E-E6E0EF1BCEB5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s-ES" altLang="es-ES" sz="1400"/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FE8EBA3F-4254-F5F6-AEA5-802200B9A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CE70CF96-FE02-8B9A-385F-E6DD64E26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A7B9B7-2D33-83B2-CD98-79DAE2F27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>
            <a:extLst>
              <a:ext uri="{FF2B5EF4-FFF2-40B4-BE49-F238E27FC236}">
                <a16:creationId xmlns:a16="http://schemas.microsoft.com/office/drawing/2014/main" id="{32A179CA-0ABA-07D0-358C-F2ADE167301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391ADA-6418-4635-940E-E6E0EF1BCEB5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s-ES" altLang="es-ES" sz="1400"/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0C891B99-CD59-E226-E46C-F68705DA4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A78920D4-2F79-185A-65F2-DA4FAA142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0256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7E4689-696B-C449-664A-5DB91DB22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>
            <a:extLst>
              <a:ext uri="{FF2B5EF4-FFF2-40B4-BE49-F238E27FC236}">
                <a16:creationId xmlns:a16="http://schemas.microsoft.com/office/drawing/2014/main" id="{FC9EAFD9-E54C-5620-6D2A-BF04CD42CD1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391ADA-6418-4635-940E-E6E0EF1BCEB5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s-ES" altLang="es-ES" sz="1400"/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F92BBDFF-AC77-96FC-48EA-95F79B12E5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B92A55E9-C3BD-B235-9467-7ADFB5D0C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060362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F67A4C-2027-3CBD-80A5-0A35D9FEA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>
            <a:extLst>
              <a:ext uri="{FF2B5EF4-FFF2-40B4-BE49-F238E27FC236}">
                <a16:creationId xmlns:a16="http://schemas.microsoft.com/office/drawing/2014/main" id="{03518596-F61D-C238-C7A4-493A82E87D5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391ADA-6418-4635-940E-E6E0EF1BCEB5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s-ES" altLang="es-ES" sz="1400"/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DBE9DFA0-B9AA-6DEB-4A3F-2D5FCE2405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E824E0CD-97A9-FE81-6BDB-CAFEA52C5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02823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A80C33-339D-7351-74DA-F8D795EC7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>
            <a:extLst>
              <a:ext uri="{FF2B5EF4-FFF2-40B4-BE49-F238E27FC236}">
                <a16:creationId xmlns:a16="http://schemas.microsoft.com/office/drawing/2014/main" id="{B85C29F8-E38F-BB41-5625-08E2671DA9B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391ADA-6418-4635-940E-E6E0EF1BCEB5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s-ES" altLang="es-ES" sz="1400"/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B713B5F0-0EC3-B36F-A73B-2F8DFE302E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5EF47C63-DD21-601A-4ECD-7B7F18BF3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80651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6">
            <a:extLst>
              <a:ext uri="{FF2B5EF4-FFF2-40B4-BE49-F238E27FC236}">
                <a16:creationId xmlns:a16="http://schemas.microsoft.com/office/drawing/2014/main" id="{3C2DB956-230E-A1F8-3A8D-C9D8B0179D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405519-BBD5-41EE-B5AC-658DAD3A837E}" type="slidenum">
              <a:rPr lang="es-ES" altLang="es-ES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s-ES" altLang="es-ES" sz="1400"/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F4C27A45-604B-9B80-CF40-47E2E284EE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2D4A8BC8-61F6-F7B0-A690-37CC37075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1EA0A4-2253-710C-801C-B8A8B8A55B1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618EB2-E436-D441-9281-B9C22197ED0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0ECEC2-F72A-1D77-EA29-382D91968CC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5DC4-C366-4582-9C98-C57828CE17B9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2316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6448B4-538A-2BBF-2A1F-A11087D17DF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618FF-4338-FD1D-036E-970F95278D6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9F467E-269B-6436-04E2-69DD749D3F8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0BC4B-F2FB-44E4-98B0-D73C6DF612A1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8148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94563" y="225425"/>
            <a:ext cx="2262187" cy="4826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38925" cy="48260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42BF06-1E3D-D5DC-E4F0-C977422BFA2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CA46B6-99B0-7E02-1E4D-51B7E53512E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27D566-A533-3F7D-35A8-B2EFD2019A2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C16B7-211C-42A3-A46B-7A61B61E8B2F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4308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B408BA-812C-DF9C-8FA8-D646483882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D161FC-1846-DC5B-3C45-37D410CAE57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509D86-1C7F-BEAE-D247-E233C1EAA50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EB3B2-3C1A-490A-B4E2-9B75B828D1A0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5022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88CF0F-2137-B3AA-F411-52673AE72F5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AB5C46-F48D-8E5B-2F9A-FFECD762AA2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BB0AFA-283F-ECB0-10A5-384749576BC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7C4DD-0882-4183-984D-147258C6A909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2180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49762" cy="37242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05400" y="1327150"/>
            <a:ext cx="4451350" cy="37242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9AC397A-A250-A01C-F9A5-20F1D376C6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2FEBEBB-C6E1-B659-F95B-5F16851DF61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0861725-A6E7-F90D-0B12-BEF29AD6CF7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8C8AF-CD43-424A-9B02-02088986494C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305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91D23EB-7B83-B64F-375C-81099EDF23A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9A07E32-7C3C-86B1-20B0-5DC69FD269C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4ACC349-27D4-1AAE-6771-F967397DECF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CFCF2-2BD6-4DBA-B0DB-A09B5ECD349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0273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DAEABF8-618A-03B3-3916-6F6DB0DB234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87A929-BB16-01B5-3713-BEACE7C9652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38525D-69F3-2EC8-D8CF-AD6BC46BD74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D5FC0-1DC9-4C75-8C75-BC8E695A2DA6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2056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F1ACE02-32E2-D240-AFEF-71E7ED2292C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09B8463-E788-D3BF-D04A-93111BDE882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22CE8B-6C2C-BD19-C077-2DC1D88E482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223D-5A8A-4F87-843D-8B06693D739E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8594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C27E145-D422-9F5A-65F9-2B499532AD4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4E93F0A-8254-3C50-75B1-B7E9A4F6B50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6B21138-A0D0-2B97-C463-2B9618FF854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95778-FA2D-43D9-A285-3DC14B768157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2023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2FEFDDC-4F23-9B79-75D9-C8F975EEB3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FCA0751-B125-BB8D-7ECA-6297EEEAE40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896E806-33F7-027C-0155-131BC7B2B52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44400-A34E-411B-8F17-9A76F2558AD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4048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C13723B6-0C6B-3582-1722-51B2D6D1B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53512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7DC48BBC-5DEB-1B67-2D9A-CF4DE5A2A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53512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los formatos del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  <a:p>
            <a:pPr lvl="4"/>
            <a:r>
              <a:rPr lang="en-GB" altLang="es-ES"/>
              <a:t>Octavo nivel del esquema</a:t>
            </a:r>
          </a:p>
          <a:p>
            <a:pPr lvl="4"/>
            <a:r>
              <a:rPr lang="en-GB" altLang="es-ES"/>
              <a:t>Noveno nivel del esquema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13E23D3-57E3-EDF9-34B9-B79C92906D5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30450" cy="37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0DB10D-6129-000C-F9EB-73FB972BA97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78175" cy="37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363AC9F-1F46-4AEB-4331-E4EF6559006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30450" cy="37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13775DE-B298-4A93-80B1-3BD53C42CC45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06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425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anose="02020603050405020304" pitchFamily="18" charset="0"/>
        <a:defRPr sz="15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E50FAFAC-AADC-D902-365C-F3C6FFCC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20"/>
          <a:stretch>
            <a:fillRect/>
          </a:stretch>
        </p:blipFill>
        <p:spPr bwMode="auto">
          <a:xfrm>
            <a:off x="26988" y="7938"/>
            <a:ext cx="10077450" cy="455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812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AutoShape 2">
            <a:extLst>
              <a:ext uri="{FF2B5EF4-FFF2-40B4-BE49-F238E27FC236}">
                <a16:creationId xmlns:a16="http://schemas.microsoft.com/office/drawing/2014/main" id="{3938BAE2-5E0B-9D8E-9A16-B986475FD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0963"/>
            <a:ext cx="10080625" cy="2970212"/>
          </a:xfrm>
          <a:prstGeom prst="roundRect">
            <a:avLst>
              <a:gd name="adj" fmla="val 51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3076" name="AutoShape 3">
            <a:extLst>
              <a:ext uri="{FF2B5EF4-FFF2-40B4-BE49-F238E27FC236}">
                <a16:creationId xmlns:a16="http://schemas.microsoft.com/office/drawing/2014/main" id="{9C97025F-8BAC-4826-9F69-74B1711FC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1350963"/>
            <a:ext cx="2762250" cy="2970212"/>
          </a:xfrm>
          <a:prstGeom prst="roundRect">
            <a:avLst>
              <a:gd name="adj" fmla="val 51"/>
            </a:avLst>
          </a:prstGeom>
          <a:solidFill>
            <a:srgbClr val="FFC6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5BAFD01E-FE37-FC28-491C-943F3B04D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1733549"/>
            <a:ext cx="709295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dirty="0">
                <a:solidFill>
                  <a:srgbClr val="FFFFFF"/>
                </a:solidFill>
                <a:latin typeface="+mn-lt"/>
                <a:cs typeface="Calibri" panose="020F0502020204030204" pitchFamily="34" charset="0"/>
              </a:rPr>
              <a:t>Taller de Precursores Químicos: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dirty="0">
                <a:solidFill>
                  <a:srgbClr val="FFFFFF"/>
                </a:solidFill>
                <a:latin typeface="+mn-lt"/>
                <a:cs typeface="Calibri" panose="020F0502020204030204" pitchFamily="34" charset="0"/>
              </a:rPr>
              <a:t>Logros y Acción Estratégica UE-ALC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es-ES" altLang="es-ES" dirty="0">
              <a:solidFill>
                <a:srgbClr val="FFFFFF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dirty="0">
                <a:solidFill>
                  <a:srgbClr val="FFFFFF"/>
                </a:solidFill>
              </a:rPr>
              <a:t>Chemical </a:t>
            </a:r>
            <a:r>
              <a:rPr lang="es-ES" altLang="es-ES" dirty="0" err="1">
                <a:solidFill>
                  <a:srgbClr val="FFFFFF"/>
                </a:solidFill>
              </a:rPr>
              <a:t>Precursors</a:t>
            </a:r>
            <a:r>
              <a:rPr lang="es-ES" altLang="es-ES" dirty="0">
                <a:solidFill>
                  <a:srgbClr val="FFFFFF"/>
                </a:solidFill>
              </a:rPr>
              <a:t> Workshop: 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dirty="0" err="1">
                <a:solidFill>
                  <a:srgbClr val="FFFFFF"/>
                </a:solidFill>
              </a:rPr>
              <a:t>Achievements</a:t>
            </a:r>
            <a:r>
              <a:rPr lang="es-ES" altLang="es-ES" dirty="0">
                <a:solidFill>
                  <a:srgbClr val="FFFFFF"/>
                </a:solidFill>
              </a:rPr>
              <a:t> and </a:t>
            </a:r>
            <a:r>
              <a:rPr lang="es-ES" altLang="es-ES" dirty="0" err="1">
                <a:solidFill>
                  <a:srgbClr val="FFFFFF"/>
                </a:solidFill>
              </a:rPr>
              <a:t>Strategic</a:t>
            </a:r>
            <a:r>
              <a:rPr lang="es-ES" altLang="es-ES" dirty="0">
                <a:solidFill>
                  <a:srgbClr val="FFFFFF"/>
                </a:solidFill>
              </a:rPr>
              <a:t> </a:t>
            </a:r>
            <a:r>
              <a:rPr lang="es-ES" altLang="es-ES" dirty="0" err="1">
                <a:solidFill>
                  <a:srgbClr val="FFFFFF"/>
                </a:solidFill>
              </a:rPr>
              <a:t>Action</a:t>
            </a:r>
            <a:r>
              <a:rPr lang="es-ES" altLang="es-ES" dirty="0">
                <a:solidFill>
                  <a:srgbClr val="FFFFFF"/>
                </a:solidFill>
              </a:rPr>
              <a:t> EU-LAC</a:t>
            </a:r>
          </a:p>
        </p:txBody>
      </p:sp>
      <p:pic>
        <p:nvPicPr>
          <p:cNvPr id="3078" name="Picture 5">
            <a:extLst>
              <a:ext uri="{FF2B5EF4-FFF2-40B4-BE49-F238E27FC236}">
                <a16:creationId xmlns:a16="http://schemas.microsoft.com/office/drawing/2014/main" id="{503070D7-8DF0-8DC8-CD07-066CA48D3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16" y="1350963"/>
            <a:ext cx="4021659" cy="29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Text Box 6">
            <a:extLst>
              <a:ext uri="{FF2B5EF4-FFF2-40B4-BE49-F238E27FC236}">
                <a16:creationId xmlns:a16="http://schemas.microsoft.com/office/drawing/2014/main" id="{6CAEBB25-7874-330D-D693-979EB6DC3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700" y="3060700"/>
            <a:ext cx="2160588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sz="1800">
                <a:solidFill>
                  <a:srgbClr val="034EA2"/>
                </a:solidFill>
              </a:rPr>
              <a:t>Madrid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es-ES" altLang="es-ES" sz="1800">
              <a:solidFill>
                <a:srgbClr val="034EA2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sz="1800">
                <a:solidFill>
                  <a:srgbClr val="034EA2"/>
                </a:solidFill>
              </a:rPr>
              <a:t>27-28 oct 2025</a:t>
            </a:r>
          </a:p>
        </p:txBody>
      </p:sp>
      <p:sp>
        <p:nvSpPr>
          <p:cNvPr id="3080" name="AutoShape 7">
            <a:extLst>
              <a:ext uri="{FF2B5EF4-FFF2-40B4-BE49-F238E27FC236}">
                <a16:creationId xmlns:a16="http://schemas.microsoft.com/office/drawing/2014/main" id="{4714EA57-CFBF-5853-33AD-20672340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700" y="3563938"/>
            <a:ext cx="2160588" cy="350837"/>
          </a:xfrm>
          <a:prstGeom prst="roundRect">
            <a:avLst>
              <a:gd name="adj" fmla="val 454"/>
            </a:avLst>
          </a:prstGeom>
          <a:noFill/>
          <a:ln w="12600">
            <a:solidFill>
              <a:srgbClr val="034E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pic>
        <p:nvPicPr>
          <p:cNvPr id="3081" name="Imagen 4">
            <a:extLst>
              <a:ext uri="{FF2B5EF4-FFF2-40B4-BE49-F238E27FC236}">
                <a16:creationId xmlns:a16="http://schemas.microsoft.com/office/drawing/2014/main" id="{66D7F769-32AC-44B3-FDA5-9A0220232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9" r="62424" b="2695"/>
          <a:stretch>
            <a:fillRect/>
          </a:stretch>
        </p:blipFill>
        <p:spPr bwMode="auto">
          <a:xfrm>
            <a:off x="6116638" y="4648200"/>
            <a:ext cx="30321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Imagen 6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01109A90-FDD3-C33B-35F1-64C1414A3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4540250"/>
            <a:ext cx="118903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ECF34C-7803-9A06-6652-C61901A09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77C9FB1B-663A-B0F2-F7B1-E6E14F394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7" r="9880"/>
          <a:stretch>
            <a:fillRect/>
          </a:stretch>
        </p:blipFill>
        <p:spPr bwMode="auto">
          <a:xfrm>
            <a:off x="5328344" y="0"/>
            <a:ext cx="4772919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977" r="98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4">
            <a:extLst>
              <a:ext uri="{FF2B5EF4-FFF2-40B4-BE49-F238E27FC236}">
                <a16:creationId xmlns:a16="http://schemas.microsoft.com/office/drawing/2014/main" id="{ACF43AE7-568C-DF18-2C9B-58D05B283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027"/>
            <a:ext cx="10115550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4FE1F40-35CE-47D7-89C6-4623AE86D42C}"/>
              </a:ext>
            </a:extLst>
          </p:cNvPr>
          <p:cNvSpPr txBox="1"/>
          <p:nvPr/>
        </p:nvSpPr>
        <p:spPr>
          <a:xfrm>
            <a:off x="4312" y="2504852"/>
            <a:ext cx="3659033" cy="117238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543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 sz="1800" b="1" u="sng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</a:lstStyle>
          <a:p>
            <a:pPr algn="l" defTabSz="914400" eaLnBrk="1" hangingPunct="1">
              <a:lnSpc>
                <a:spcPct val="12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Líneas estratégicas para la extensión de COPOLAD III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02771E-E571-0A4C-1126-BC110ABD0DB1}"/>
              </a:ext>
            </a:extLst>
          </p:cNvPr>
          <p:cNvSpPr txBox="1"/>
          <p:nvPr/>
        </p:nvSpPr>
        <p:spPr>
          <a:xfrm>
            <a:off x="71760" y="4051707"/>
            <a:ext cx="3816424" cy="101581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defTabSz="914400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defRPr sz="4000" b="1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  <a:sym typeface="Arial"/>
              </a:rPr>
              <a:t>Strategic Lines for COPOLAD III Top-up: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C96647-9584-6FA6-BF13-E65035A6C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664" y="3447057"/>
            <a:ext cx="5905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832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11F436-835C-1D17-4AFA-69407C722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>
            <a:extLst>
              <a:ext uri="{FF2B5EF4-FFF2-40B4-BE49-F238E27FC236}">
                <a16:creationId xmlns:a16="http://schemas.microsoft.com/office/drawing/2014/main" id="{430E3452-E9A4-F51A-E144-182636AB8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0"/>
            <a:ext cx="5065712" cy="5670550"/>
          </a:xfrm>
          <a:prstGeom prst="roundRect">
            <a:avLst>
              <a:gd name="adj" fmla="val 51"/>
            </a:avLst>
          </a:prstGeom>
          <a:solidFill>
            <a:srgbClr val="FFC6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sz="1800"/>
              <a:t> </a:t>
            </a:r>
          </a:p>
        </p:txBody>
      </p:sp>
      <p:sp>
        <p:nvSpPr>
          <p:cNvPr id="9219" name="AutoShape 2">
            <a:extLst>
              <a:ext uri="{FF2B5EF4-FFF2-40B4-BE49-F238E27FC236}">
                <a16:creationId xmlns:a16="http://schemas.microsoft.com/office/drawing/2014/main" id="{7A5DD349-AE93-53FD-B765-8FD7E0B28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06025" cy="1295400"/>
          </a:xfrm>
          <a:prstGeom prst="roundRect">
            <a:avLst>
              <a:gd name="adj" fmla="val 120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5329A1BF-5848-883B-86FE-2FEA6074A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5905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B1FD20D0-49B2-3CBC-C934-69F474514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360363"/>
            <a:ext cx="5905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4" name="Oval 7">
            <a:extLst>
              <a:ext uri="{FF2B5EF4-FFF2-40B4-BE49-F238E27FC236}">
                <a16:creationId xmlns:a16="http://schemas.microsoft.com/office/drawing/2014/main" id="{5A70A069-5CF2-E0D9-8354-75718B8F7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26" y="1956990"/>
            <a:ext cx="144463" cy="144463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60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4C5E45B-3EFB-249F-FE98-27802F914395}"/>
              </a:ext>
            </a:extLst>
          </p:cNvPr>
          <p:cNvSpPr txBox="1"/>
          <p:nvPr/>
        </p:nvSpPr>
        <p:spPr>
          <a:xfrm>
            <a:off x="503808" y="1859944"/>
            <a:ext cx="37510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err="1">
                <a:solidFill>
                  <a:srgbClr val="000000"/>
                </a:solidFill>
                <a:cs typeface="+mn-cs"/>
              </a:rPr>
              <a:t>Consolidar</a:t>
            </a:r>
            <a:r>
              <a:rPr lang="en-US" sz="1600" kern="0" dirty="0">
                <a:solidFill>
                  <a:srgbClr val="000000"/>
                </a:solidFill>
                <a:cs typeface="+mn-cs"/>
              </a:rPr>
              <a:t> los </a:t>
            </a:r>
            <a:r>
              <a:rPr lang="en-US" sz="1600" kern="0" dirty="0" err="1">
                <a:solidFill>
                  <a:srgbClr val="000000"/>
                </a:solidFill>
                <a:cs typeface="+mn-cs"/>
              </a:rPr>
              <a:t>progresos</a:t>
            </a:r>
            <a:r>
              <a:rPr lang="en-US" sz="1600" kern="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cs typeface="+mn-cs"/>
              </a:rPr>
              <a:t>logrados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01306F-EE51-AF7C-DD4C-2062F5ABEDD4}"/>
              </a:ext>
            </a:extLst>
          </p:cNvPr>
          <p:cNvSpPr txBox="1"/>
          <p:nvPr/>
        </p:nvSpPr>
        <p:spPr>
          <a:xfrm>
            <a:off x="997859" y="504492"/>
            <a:ext cx="7642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0" marR="0" lvl="0" indent="0" algn="ctr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cs"/>
              </a:rPr>
              <a:t>ESTRATEGIA</a:t>
            </a:r>
            <a:r>
              <a:rPr kumimoji="0" lang="en-US" sz="2800" b="1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cs"/>
              </a:rPr>
              <a:t>                          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cs"/>
              </a:rPr>
              <a:t>STRATEGY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E3D5E8-68F3-351D-FECA-B120D4187A44}"/>
              </a:ext>
            </a:extLst>
          </p:cNvPr>
          <p:cNvSpPr txBox="1"/>
          <p:nvPr/>
        </p:nvSpPr>
        <p:spPr>
          <a:xfrm>
            <a:off x="503808" y="2606758"/>
            <a:ext cx="44644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kern="0" dirty="0">
                <a:solidFill>
                  <a:srgbClr val="000000"/>
                </a:solidFill>
                <a:cs typeface="+mn-cs"/>
              </a:rPr>
              <a:t>Fortalecer una respuesta integral y sostenible frente al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ES" sz="1600" kern="0" dirty="0">
                <a:solidFill>
                  <a:srgbClr val="000000"/>
                </a:solidFill>
                <a:cs typeface="+mn-cs"/>
              </a:rPr>
              <a:t>desvío,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ES" sz="1600" kern="0" dirty="0">
                <a:solidFill>
                  <a:srgbClr val="000000"/>
                </a:solidFill>
                <a:cs typeface="+mn-cs"/>
              </a:rPr>
              <a:t>uso ilícito,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kern="0" dirty="0">
              <a:solidFill>
                <a:srgbClr val="000000"/>
              </a:solidFill>
              <a:cs typeface="+mn-cs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ES" sz="1600" kern="0" dirty="0">
                <a:solidFill>
                  <a:srgbClr val="000000"/>
                </a:solidFill>
                <a:cs typeface="+mn-cs"/>
              </a:rPr>
              <a:t>gestión ambiental de estas sustancias, mediante un enfoque multidimensional y colaborativo. 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DF2B22E-31F9-DF3C-C607-16717FA11C21}"/>
              </a:ext>
            </a:extLst>
          </p:cNvPr>
          <p:cNvSpPr txBox="1"/>
          <p:nvPr/>
        </p:nvSpPr>
        <p:spPr>
          <a:xfrm>
            <a:off x="5246192" y="1859944"/>
            <a:ext cx="39832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To consolidate the progress made.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4B918C0-5AC1-2832-5693-44B968CAF668}"/>
              </a:ext>
            </a:extLst>
          </p:cNvPr>
          <p:cNvSpPr txBox="1"/>
          <p:nvPr/>
        </p:nvSpPr>
        <p:spPr>
          <a:xfrm>
            <a:off x="5246192" y="2606758"/>
            <a:ext cx="47624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Strengthen a comprehensive and sustainable response to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the diversion, 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illicit use, 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600" kern="0" dirty="0">
              <a:solidFill>
                <a:srgbClr val="000000"/>
              </a:solidFill>
              <a:cs typeface="+mn-cs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environmental management of controlled chemical substances in Latin America and the Caribbean.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B1C87567-F28A-8A42-3A99-92532FC3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25" y="2696982"/>
            <a:ext cx="144463" cy="144463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1600"/>
          </a:p>
        </p:txBody>
      </p:sp>
      <p:sp>
        <p:nvSpPr>
          <p:cNvPr id="2" name="Line 17">
            <a:extLst>
              <a:ext uri="{FF2B5EF4-FFF2-40B4-BE49-F238E27FC236}">
                <a16:creationId xmlns:a16="http://schemas.microsoft.com/office/drawing/2014/main" id="{3C478D49-4119-39F0-7BB0-BD9A4F87C0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5966" y="2339071"/>
            <a:ext cx="4486873" cy="62764"/>
          </a:xfrm>
          <a:prstGeom prst="line">
            <a:avLst/>
          </a:prstGeom>
          <a:noFill/>
          <a:ln w="19080">
            <a:solidFill>
              <a:srgbClr val="FF32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25162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CD2D19-8A2D-1891-9D6C-DC6331330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>
            <a:extLst>
              <a:ext uri="{FF2B5EF4-FFF2-40B4-BE49-F238E27FC236}">
                <a16:creationId xmlns:a16="http://schemas.microsoft.com/office/drawing/2014/main" id="{CFB78DA9-693D-166C-2E75-A5575AB59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1292" y="0"/>
            <a:ext cx="5065712" cy="5670550"/>
          </a:xfrm>
          <a:prstGeom prst="roundRect">
            <a:avLst>
              <a:gd name="adj" fmla="val 51"/>
            </a:avLst>
          </a:prstGeom>
          <a:solidFill>
            <a:srgbClr val="FFC6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sz="1800"/>
              <a:t> </a:t>
            </a:r>
          </a:p>
        </p:txBody>
      </p:sp>
      <p:sp>
        <p:nvSpPr>
          <p:cNvPr id="9219" name="AutoShape 2">
            <a:extLst>
              <a:ext uri="{FF2B5EF4-FFF2-40B4-BE49-F238E27FC236}">
                <a16:creationId xmlns:a16="http://schemas.microsoft.com/office/drawing/2014/main" id="{8C32F287-4B98-268F-A58C-01236E93E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06025" cy="1295400"/>
          </a:xfrm>
          <a:prstGeom prst="roundRect">
            <a:avLst>
              <a:gd name="adj" fmla="val 120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53149024-F1AF-1FA1-87F4-71D1FA323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" y="73132"/>
            <a:ext cx="5905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8769B034-71D2-2FA6-FD5F-689AC4AA4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800" y="66302"/>
            <a:ext cx="5905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Line 16">
            <a:extLst>
              <a:ext uri="{FF2B5EF4-FFF2-40B4-BE49-F238E27FC236}">
                <a16:creationId xmlns:a16="http://schemas.microsoft.com/office/drawing/2014/main" id="{9F2AEBF8-37DC-CE6A-5E4B-898CCF9FF8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6490" y="2338643"/>
            <a:ext cx="4032250" cy="1587"/>
          </a:xfrm>
          <a:prstGeom prst="line">
            <a:avLst/>
          </a:prstGeom>
          <a:noFill/>
          <a:ln w="19080">
            <a:solidFill>
              <a:srgbClr val="FF32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AA1D4DE-077D-A976-6C85-CEF2CFCD8504}"/>
              </a:ext>
            </a:extLst>
          </p:cNvPr>
          <p:cNvSpPr txBox="1"/>
          <p:nvPr/>
        </p:nvSpPr>
        <p:spPr>
          <a:xfrm>
            <a:off x="417212" y="646032"/>
            <a:ext cx="8856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marL="0" marR="0" lvl="0" indent="0" algn="ctr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cs"/>
              </a:rPr>
              <a:t>PRINCIPALES DESAFÍOS                     MAIN CHALLENGES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396E357-53E1-8228-402E-039AC162E302}"/>
              </a:ext>
            </a:extLst>
          </p:cNvPr>
          <p:cNvSpPr txBox="1"/>
          <p:nvPr/>
        </p:nvSpPr>
        <p:spPr>
          <a:xfrm>
            <a:off x="5395987" y="1678989"/>
            <a:ext cx="40341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Regulatory fragmentation and legal divergences.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A15E814-57B0-AB33-1811-01ADE6D442A7}"/>
              </a:ext>
            </a:extLst>
          </p:cNvPr>
          <p:cNvSpPr txBox="1"/>
          <p:nvPr/>
        </p:nvSpPr>
        <p:spPr>
          <a:xfrm>
            <a:off x="5463758" y="2580460"/>
            <a:ext cx="2017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Institutional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limitations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DCABA75-EEE2-F151-5D63-B74224A5F98A}"/>
              </a:ext>
            </a:extLst>
          </p:cNvPr>
          <p:cNvSpPr txBox="1"/>
          <p:nvPr/>
        </p:nvSpPr>
        <p:spPr>
          <a:xfrm>
            <a:off x="973580" y="3470654"/>
            <a:ext cx="4375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latin typeface="+mn-lt"/>
              </a:rPr>
              <a:t>Insuficiente intercambio de información e inteligencia.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B5FBD64-3B3B-A4BB-58F9-D412644A791F}"/>
              </a:ext>
            </a:extLst>
          </p:cNvPr>
          <p:cNvSpPr txBox="1"/>
          <p:nvPr/>
        </p:nvSpPr>
        <p:spPr>
          <a:xfrm>
            <a:off x="5395987" y="4106228"/>
            <a:ext cx="4477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Environmental and safety risks in the handling of seized substances.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FB1E9E7-EAF6-D462-E737-D16D63633432}"/>
              </a:ext>
            </a:extLst>
          </p:cNvPr>
          <p:cNvSpPr txBox="1"/>
          <p:nvPr/>
        </p:nvSpPr>
        <p:spPr>
          <a:xfrm>
            <a:off x="5580702" y="5024518"/>
            <a:ext cx="18019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Criminal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innovation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.</a:t>
            </a:r>
          </a:p>
        </p:txBody>
      </p:sp>
      <p:pic>
        <p:nvPicPr>
          <p:cNvPr id="18" name="Picture 2" descr="What you need to know about handling hazardous substances | DENIOS">
            <a:extLst>
              <a:ext uri="{FF2B5EF4-FFF2-40B4-BE49-F238E27FC236}">
                <a16:creationId xmlns:a16="http://schemas.microsoft.com/office/drawing/2014/main" id="{E81A9F7E-0DFA-1B36-DF3E-4AC230B94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8" y="3995480"/>
            <a:ext cx="698302" cy="69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ntercambio Automático de Información Tributaria">
            <a:extLst>
              <a:ext uri="{FF2B5EF4-FFF2-40B4-BE49-F238E27FC236}">
                <a16:creationId xmlns:a16="http://schemas.microsoft.com/office/drawing/2014/main" id="{A5C83B25-8347-B4C6-FC5E-5958A31E4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0" y="3314050"/>
            <a:ext cx="820510" cy="49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0C9BDF8-692E-2C2A-1180-AEF5547893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262" y="2465711"/>
            <a:ext cx="820510" cy="574153"/>
          </a:xfrm>
          <a:prstGeom prst="rect">
            <a:avLst/>
          </a:prstGeom>
        </p:spPr>
      </p:pic>
      <p:pic>
        <p:nvPicPr>
          <p:cNvPr id="21" name="Picture 8" descr="Métodos de producción de drogas sintéticas: una guía">
            <a:extLst>
              <a:ext uri="{FF2B5EF4-FFF2-40B4-BE49-F238E27FC236}">
                <a16:creationId xmlns:a16="http://schemas.microsoft.com/office/drawing/2014/main" id="{04259567-3E80-B506-8238-F36166C02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2" y="4853971"/>
            <a:ext cx="837072" cy="53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6778213-4AC7-691F-E520-83B54CAD77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089" y="1488532"/>
            <a:ext cx="870573" cy="715667"/>
          </a:xfrm>
          <a:prstGeom prst="rect">
            <a:avLst/>
          </a:prstGeom>
        </p:spPr>
      </p:pic>
      <p:sp>
        <p:nvSpPr>
          <p:cNvPr id="23" name="Line 15">
            <a:extLst>
              <a:ext uri="{FF2B5EF4-FFF2-40B4-BE49-F238E27FC236}">
                <a16:creationId xmlns:a16="http://schemas.microsoft.com/office/drawing/2014/main" id="{9BA25912-D541-6BE3-9840-20A629845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3091" y="4799206"/>
            <a:ext cx="4032250" cy="1588"/>
          </a:xfrm>
          <a:prstGeom prst="line">
            <a:avLst/>
          </a:prstGeom>
          <a:noFill/>
          <a:ln w="19080">
            <a:solidFill>
              <a:srgbClr val="FF32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F0EBE665-18A9-3907-46C4-BF4012177A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5987" y="4008452"/>
            <a:ext cx="4032250" cy="1587"/>
          </a:xfrm>
          <a:prstGeom prst="line">
            <a:avLst/>
          </a:prstGeom>
          <a:noFill/>
          <a:ln w="19080">
            <a:solidFill>
              <a:srgbClr val="FF32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7" name="Line 17">
            <a:extLst>
              <a:ext uri="{FF2B5EF4-FFF2-40B4-BE49-F238E27FC236}">
                <a16:creationId xmlns:a16="http://schemas.microsoft.com/office/drawing/2014/main" id="{A3D21FC0-D6DF-DBC7-91CD-001C4EA831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9737" y="3184583"/>
            <a:ext cx="4032250" cy="1587"/>
          </a:xfrm>
          <a:prstGeom prst="line">
            <a:avLst/>
          </a:prstGeom>
          <a:noFill/>
          <a:ln w="19080">
            <a:solidFill>
              <a:srgbClr val="FF32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+mn-lt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04F064A-6843-7DC6-1AC0-16E2579C8CD4}"/>
              </a:ext>
            </a:extLst>
          </p:cNvPr>
          <p:cNvSpPr txBox="1"/>
          <p:nvPr/>
        </p:nvSpPr>
        <p:spPr>
          <a:xfrm>
            <a:off x="973580" y="1689296"/>
            <a:ext cx="40341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>
                <a:solidFill>
                  <a:srgbClr val="000000"/>
                </a:solidFill>
                <a:latin typeface="+mn-lt"/>
                <a:cs typeface="+mn-cs"/>
              </a:rPr>
              <a:t>Fragmentación normativa y divergencias legales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157803E-1D45-7341-371F-594AC461D325}"/>
              </a:ext>
            </a:extLst>
          </p:cNvPr>
          <p:cNvSpPr txBox="1"/>
          <p:nvPr/>
        </p:nvSpPr>
        <p:spPr>
          <a:xfrm>
            <a:off x="1018793" y="2598898"/>
            <a:ext cx="2448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es-ES" altLang="es-ES" sz="1400" dirty="0">
                <a:solidFill>
                  <a:srgbClr val="000000"/>
                </a:solidFill>
                <a:latin typeface="+mn-lt"/>
              </a:rPr>
              <a:t>Limitaciones institucionales.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EBCC09F5-CA50-82CC-0AEE-949DD04EAB11}"/>
              </a:ext>
            </a:extLst>
          </p:cNvPr>
          <p:cNvSpPr txBox="1"/>
          <p:nvPr/>
        </p:nvSpPr>
        <p:spPr>
          <a:xfrm>
            <a:off x="5410229" y="3415498"/>
            <a:ext cx="43751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Insufficient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exchange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of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information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 and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intelligence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71D1785-FB25-85F3-6BDA-3AB9CD2E8692}"/>
              </a:ext>
            </a:extLst>
          </p:cNvPr>
          <p:cNvSpPr txBox="1"/>
          <p:nvPr/>
        </p:nvSpPr>
        <p:spPr>
          <a:xfrm>
            <a:off x="922624" y="4076428"/>
            <a:ext cx="4477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>
                <a:solidFill>
                  <a:srgbClr val="000000"/>
                </a:solidFill>
                <a:latin typeface="+mn-lt"/>
                <a:cs typeface="+mn-cs"/>
              </a:rPr>
              <a:t>Riesgos serios ambientales y de seguridad en la manipulación de las sustancias incautadas.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3CF6CCF-DE6D-B83A-D224-734626A52453}"/>
              </a:ext>
            </a:extLst>
          </p:cNvPr>
          <p:cNvSpPr txBox="1"/>
          <p:nvPr/>
        </p:nvSpPr>
        <p:spPr>
          <a:xfrm>
            <a:off x="1146088" y="4996661"/>
            <a:ext cx="18019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>
                <a:solidFill>
                  <a:srgbClr val="000000"/>
                </a:solidFill>
                <a:latin typeface="+mn-lt"/>
                <a:cs typeface="+mn-cs"/>
              </a:rPr>
              <a:t>Innovación delictiva.</a:t>
            </a:r>
          </a:p>
        </p:txBody>
      </p:sp>
    </p:spTree>
    <p:extLst>
      <p:ext uri="{BB962C8B-B14F-4D97-AF65-F5344CB8AC3E}">
        <p14:creationId xmlns:p14="http://schemas.microsoft.com/office/powerpoint/2010/main" val="80635547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9A71F4-FDAB-C3D5-5495-07AC2570C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37DE9617-D402-7206-97C3-9390842D4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7" r="9880"/>
          <a:stretch>
            <a:fillRect/>
          </a:stretch>
        </p:blipFill>
        <p:spPr bwMode="auto">
          <a:xfrm>
            <a:off x="5328344" y="0"/>
            <a:ext cx="4772919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977" r="98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4">
            <a:extLst>
              <a:ext uri="{FF2B5EF4-FFF2-40B4-BE49-F238E27FC236}">
                <a16:creationId xmlns:a16="http://schemas.microsoft.com/office/drawing/2014/main" id="{03982B0D-0309-0CB2-0697-08387DFFB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027"/>
            <a:ext cx="10115550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7670FD1-9A1F-F275-5E92-402B8A588990}"/>
              </a:ext>
            </a:extLst>
          </p:cNvPr>
          <p:cNvSpPr txBox="1"/>
          <p:nvPr/>
        </p:nvSpPr>
        <p:spPr>
          <a:xfrm>
            <a:off x="287784" y="2657522"/>
            <a:ext cx="3659033" cy="117238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543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 sz="1800" b="1" u="sng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</a:lstStyle>
          <a:p>
            <a:pPr algn="l" defTabSz="914400" eaLnBrk="1" hangingPunct="1">
              <a:lnSpc>
                <a:spcPct val="12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Líneas estratégicas de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acción</a:t>
            </a:r>
            <a:endParaRPr lang="en-US" sz="28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523474-840A-CBC4-1D30-0A2AC0C744B4}"/>
              </a:ext>
            </a:extLst>
          </p:cNvPr>
          <p:cNvSpPr txBox="1"/>
          <p:nvPr/>
        </p:nvSpPr>
        <p:spPr>
          <a:xfrm>
            <a:off x="287784" y="4131419"/>
            <a:ext cx="3816424" cy="101581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r" defTabSz="914400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100000"/>
              <a:defRPr sz="4000" b="1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  <a:sym typeface="Arial"/>
              </a:rPr>
              <a:t>Strategic Lines of 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C81E78-C0A8-FAF3-6BC5-03CC1234E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664" y="3447057"/>
            <a:ext cx="5905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687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C1FFB8-8EAF-EBE5-0FA2-C48E2E201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>
            <a:extLst>
              <a:ext uri="{FF2B5EF4-FFF2-40B4-BE49-F238E27FC236}">
                <a16:creationId xmlns:a16="http://schemas.microsoft.com/office/drawing/2014/main" id="{E1F47A8E-D110-88B3-0B4C-DECE450C9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351" y="0"/>
            <a:ext cx="4705673" cy="5670550"/>
          </a:xfrm>
          <a:prstGeom prst="roundRect">
            <a:avLst>
              <a:gd name="adj" fmla="val 51"/>
            </a:avLst>
          </a:prstGeom>
          <a:solidFill>
            <a:srgbClr val="FFC6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sz="1800"/>
              <a:t> </a:t>
            </a:r>
          </a:p>
        </p:txBody>
      </p:sp>
      <p:sp>
        <p:nvSpPr>
          <p:cNvPr id="9219" name="AutoShape 2">
            <a:extLst>
              <a:ext uri="{FF2B5EF4-FFF2-40B4-BE49-F238E27FC236}">
                <a16:creationId xmlns:a16="http://schemas.microsoft.com/office/drawing/2014/main" id="{8566D051-30A3-4A6B-2947-FA1A1D3A0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06025" cy="1295400"/>
          </a:xfrm>
          <a:prstGeom prst="roundRect">
            <a:avLst>
              <a:gd name="adj" fmla="val 120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91BD1A05-4CAA-FB11-C82F-63765155B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3" y="58738"/>
            <a:ext cx="5905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696AC59D-D6B2-5319-9FCA-5EE04D54A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815" y="117349"/>
            <a:ext cx="436241" cy="43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4B151AE-C4C0-858B-BF6D-3307926AE1D2}"/>
              </a:ext>
            </a:extLst>
          </p:cNvPr>
          <p:cNvSpPr txBox="1"/>
          <p:nvPr/>
        </p:nvSpPr>
        <p:spPr>
          <a:xfrm>
            <a:off x="5831183" y="512848"/>
            <a:ext cx="4068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cs"/>
              </a:rPr>
              <a:t>Regulatory harmonization and </a:t>
            </a:r>
          </a:p>
          <a:p>
            <a:pPr marR="0" lvl="0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kern="0" dirty="0">
                <a:cs typeface="+mn-cs"/>
              </a:rPr>
              <a:t>	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cs"/>
              </a:rPr>
              <a:t>institutional strengthening.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E4A0C2-CE85-B911-B8BB-CF67DB237132}"/>
              </a:ext>
            </a:extLst>
          </p:cNvPr>
          <p:cNvSpPr txBox="1"/>
          <p:nvPr/>
        </p:nvSpPr>
        <p:spPr>
          <a:xfrm>
            <a:off x="5910345" y="2013755"/>
            <a:ext cx="38910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Updating and harmonizing national regulations in accordance with the provisions of the CICAD Model Regulations.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7E1349-038B-A473-4633-C1FDE12EE39B}"/>
              </a:ext>
            </a:extLst>
          </p:cNvPr>
          <p:cNvSpPr txBox="1"/>
          <p:nvPr/>
        </p:nvSpPr>
        <p:spPr>
          <a:xfrm>
            <a:off x="5910345" y="4141318"/>
            <a:ext cx="34862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Improve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inter-institutional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coordination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502C78-5AFE-E026-411A-CDF9A9E31E03}"/>
              </a:ext>
            </a:extLst>
          </p:cNvPr>
          <p:cNvSpPr txBox="1"/>
          <p:nvPr/>
        </p:nvSpPr>
        <p:spPr>
          <a:xfrm>
            <a:off x="5859070" y="3067607"/>
            <a:ext cx="39977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Consolidate legal frameworks that incorporate generic controls and agile updating procedures in the control of drug precursors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8CF2CD-5B37-7F61-5CAC-F09475DB971D}"/>
              </a:ext>
            </a:extLst>
          </p:cNvPr>
          <p:cNvSpPr txBox="1"/>
          <p:nvPr/>
        </p:nvSpPr>
        <p:spPr>
          <a:xfrm>
            <a:off x="830719" y="512849"/>
            <a:ext cx="4068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cs"/>
              </a:rPr>
              <a:t>Armonización regulatoria y fortalecimiento institucional.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2EF206F-841C-0AE1-7716-AA7579652AE1}"/>
              </a:ext>
            </a:extLst>
          </p:cNvPr>
          <p:cNvSpPr txBox="1"/>
          <p:nvPr/>
        </p:nvSpPr>
        <p:spPr>
          <a:xfrm>
            <a:off x="536532" y="4213292"/>
            <a:ext cx="50520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0" i="0" dirty="0">
                <a:solidFill>
                  <a:srgbClr val="111111"/>
                </a:solidFill>
                <a:effectLst/>
                <a:latin typeface="+mj-lt"/>
              </a:rPr>
              <a:t>Mejorar la coordinación interinstitucional.</a:t>
            </a:r>
            <a:endParaRPr lang="es-ES" sz="1400" dirty="0"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F9108AB-3A2D-1FDF-5787-C239C7416F19}"/>
              </a:ext>
            </a:extLst>
          </p:cNvPr>
          <p:cNvSpPr txBox="1"/>
          <p:nvPr/>
        </p:nvSpPr>
        <p:spPr>
          <a:xfrm>
            <a:off x="510543" y="3104369"/>
            <a:ext cx="46386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tx1"/>
                </a:solidFill>
              </a:rPr>
              <a:t>Consolidar marcos legales que incorporen controles genéricos y procedimientos ágiles de actualización en el control de precursores de drogas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3FB51F4-1718-C676-CD40-AE3654A2606A}"/>
              </a:ext>
            </a:extLst>
          </p:cNvPr>
          <p:cNvSpPr txBox="1"/>
          <p:nvPr/>
        </p:nvSpPr>
        <p:spPr>
          <a:xfrm>
            <a:off x="438417" y="2070714"/>
            <a:ext cx="46401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b="0" i="0" dirty="0">
                <a:solidFill>
                  <a:srgbClr val="111111"/>
                </a:solidFill>
                <a:effectLst/>
                <a:latin typeface="+mj-lt"/>
              </a:rPr>
              <a:t>Actualizar y armonizar las regulaciones nacionales de acuerdo con las disposiciones del Reglamento Modelo de la CICAD.</a:t>
            </a:r>
            <a:endParaRPr lang="es-ES" sz="1400" dirty="0">
              <a:latin typeface="+mj-lt"/>
            </a:endParaRP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08A6A0A4-1A6F-A199-22AA-0554279A5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38" y="2151120"/>
            <a:ext cx="144463" cy="144463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BCD9AF50-47E1-09D6-F164-4A822A504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188" y="4295207"/>
            <a:ext cx="144463" cy="144463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C780A3EC-04BB-5DF8-BDB0-FF681A7F1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200" y="3182206"/>
            <a:ext cx="144463" cy="144463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2" name="Line 16">
            <a:extLst>
              <a:ext uri="{FF2B5EF4-FFF2-40B4-BE49-F238E27FC236}">
                <a16:creationId xmlns:a16="http://schemas.microsoft.com/office/drawing/2014/main" id="{D7385B71-6117-C7AB-116E-6E506971F1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6102" y="2960631"/>
            <a:ext cx="4032250" cy="1587"/>
          </a:xfrm>
          <a:prstGeom prst="line">
            <a:avLst/>
          </a:prstGeom>
          <a:noFill/>
          <a:ln w="19080">
            <a:solidFill>
              <a:srgbClr val="FF32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3" name="Line 16">
            <a:extLst>
              <a:ext uri="{FF2B5EF4-FFF2-40B4-BE49-F238E27FC236}">
                <a16:creationId xmlns:a16="http://schemas.microsoft.com/office/drawing/2014/main" id="{5879771C-8D86-6F94-E967-D2D53CAAF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7022" y="3931519"/>
            <a:ext cx="4032250" cy="1587"/>
          </a:xfrm>
          <a:prstGeom prst="line">
            <a:avLst/>
          </a:prstGeom>
          <a:noFill/>
          <a:ln w="19080">
            <a:solidFill>
              <a:srgbClr val="FF32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" name="Line 16">
            <a:extLst>
              <a:ext uri="{FF2B5EF4-FFF2-40B4-BE49-F238E27FC236}">
                <a16:creationId xmlns:a16="http://schemas.microsoft.com/office/drawing/2014/main" id="{6D37F21A-41AE-E9A4-76B0-0A58A7E9E6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1136" y="4779491"/>
            <a:ext cx="4032250" cy="1587"/>
          </a:xfrm>
          <a:prstGeom prst="line">
            <a:avLst/>
          </a:prstGeom>
          <a:noFill/>
          <a:ln w="19080">
            <a:solidFill>
              <a:srgbClr val="FF32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B87C37A2-F01E-D725-D230-8DCDC6E5A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210" y="17952"/>
            <a:ext cx="1149628" cy="1318691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59702771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5602D0-2BCC-9D47-E8E3-A64377E62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>
            <a:extLst>
              <a:ext uri="{FF2B5EF4-FFF2-40B4-BE49-F238E27FC236}">
                <a16:creationId xmlns:a16="http://schemas.microsoft.com/office/drawing/2014/main" id="{32448EA3-A9F8-ABB5-8122-038249970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351" y="0"/>
            <a:ext cx="4705673" cy="5670550"/>
          </a:xfrm>
          <a:prstGeom prst="roundRect">
            <a:avLst>
              <a:gd name="adj" fmla="val 51"/>
            </a:avLst>
          </a:prstGeom>
          <a:solidFill>
            <a:srgbClr val="FFC6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sz="1800" dirty="0"/>
              <a:t> </a:t>
            </a:r>
          </a:p>
        </p:txBody>
      </p:sp>
      <p:sp>
        <p:nvSpPr>
          <p:cNvPr id="9219" name="AutoShape 2">
            <a:extLst>
              <a:ext uri="{FF2B5EF4-FFF2-40B4-BE49-F238E27FC236}">
                <a16:creationId xmlns:a16="http://schemas.microsoft.com/office/drawing/2014/main" id="{B18ED4BF-0638-748F-3C34-0A6AADCC3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06025" cy="1295400"/>
          </a:xfrm>
          <a:prstGeom prst="roundRect">
            <a:avLst>
              <a:gd name="adj" fmla="val 120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24A7E558-EFD2-5DE4-C0C7-32879BA08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" y="27884"/>
            <a:ext cx="275011" cy="27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7DAE8BE3-72C4-830E-23B6-7E5289493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832" y="72600"/>
            <a:ext cx="337386" cy="33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5DC80E0-3763-4F6C-8C35-9FF88069432F}"/>
              </a:ext>
            </a:extLst>
          </p:cNvPr>
          <p:cNvSpPr txBox="1"/>
          <p:nvPr/>
        </p:nvSpPr>
        <p:spPr>
          <a:xfrm>
            <a:off x="5586436" y="1991904"/>
            <a:ext cx="448694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Adapt and apply the COPOLAD III Treatment Manuals for the Management and Final Disposal of Precursors and Chemical Substances.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B01480-D8F0-3763-2D45-6C3DCD5931D2}"/>
              </a:ext>
            </a:extLst>
          </p:cNvPr>
          <p:cNvSpPr txBox="1"/>
          <p:nvPr/>
        </p:nvSpPr>
        <p:spPr>
          <a:xfrm>
            <a:off x="5708936" y="2967419"/>
            <a:ext cx="4069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Promote safe facilities for storage, transportation and destruction.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82C950-95C6-C522-14AB-145361383EAD}"/>
              </a:ext>
            </a:extLst>
          </p:cNvPr>
          <p:cNvSpPr txBox="1"/>
          <p:nvPr/>
        </p:nvSpPr>
        <p:spPr>
          <a:xfrm>
            <a:off x="5708936" y="3771379"/>
            <a:ext cx="41983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Incorporate environmental criteria into operations to control and dismantle illegal laboratories.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E40F718-A7FB-511D-DF65-0DA21C0748D5}"/>
              </a:ext>
            </a:extLst>
          </p:cNvPr>
          <p:cNvSpPr txBox="1"/>
          <p:nvPr/>
        </p:nvSpPr>
        <p:spPr>
          <a:xfrm>
            <a:off x="442860" y="2049089"/>
            <a:ext cx="478022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>
                <a:solidFill>
                  <a:srgbClr val="000000"/>
                </a:solidFill>
                <a:cs typeface="+mn-cs"/>
              </a:rPr>
              <a:t>Adaptar y aplicar los Manuales de Tratamiento COPOLAD III para la Gestión y Eliminación Final de Precursores y Sustancias Químicas.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6D37EDF-0DD6-2348-AF1D-D3C257BE7FA9}"/>
              </a:ext>
            </a:extLst>
          </p:cNvPr>
          <p:cNvSpPr txBox="1"/>
          <p:nvPr/>
        </p:nvSpPr>
        <p:spPr>
          <a:xfrm>
            <a:off x="442859" y="2973640"/>
            <a:ext cx="37866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>
                <a:solidFill>
                  <a:srgbClr val="000000"/>
                </a:solidFill>
                <a:cs typeface="+mn-cs"/>
              </a:rPr>
              <a:t>Promocionar de instalaciones seguras para el almacenamiento y destrucción de sustancias.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F5C8153-031D-3183-3D9B-3E9638F75243}"/>
              </a:ext>
            </a:extLst>
          </p:cNvPr>
          <p:cNvSpPr txBox="1"/>
          <p:nvPr/>
        </p:nvSpPr>
        <p:spPr>
          <a:xfrm>
            <a:off x="503641" y="3771379"/>
            <a:ext cx="37866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>
                <a:solidFill>
                  <a:srgbClr val="000000"/>
                </a:solidFill>
                <a:cs typeface="+mn-cs"/>
              </a:rPr>
              <a:t>Incorporar de criterios ambientales en las operaciones de control y desmantelamiento de laboratorios ilegales.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DE254F32-08A8-3EE8-DF9C-ABE92DA6C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96" y="2140799"/>
            <a:ext cx="144463" cy="144463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BDA0A9E7-CF8E-7DC8-F8BE-411EB693A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205" y="3032211"/>
            <a:ext cx="144463" cy="144463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46BF9C43-160D-DC4F-8F98-83EF09123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27" y="3888526"/>
            <a:ext cx="144463" cy="144463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4" name="Line 16">
            <a:extLst>
              <a:ext uri="{FF2B5EF4-FFF2-40B4-BE49-F238E27FC236}">
                <a16:creationId xmlns:a16="http://schemas.microsoft.com/office/drawing/2014/main" id="{CE7B1FBA-4160-FBCC-71E1-BF16D255A7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6150" y="4510043"/>
            <a:ext cx="4032250" cy="1587"/>
          </a:xfrm>
          <a:prstGeom prst="line">
            <a:avLst/>
          </a:prstGeom>
          <a:noFill/>
          <a:ln w="19080">
            <a:solidFill>
              <a:srgbClr val="FF32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F48396C8-BD21-1EAC-73A7-7F0FD97692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8936" y="3662864"/>
            <a:ext cx="4032250" cy="1587"/>
          </a:xfrm>
          <a:prstGeom prst="line">
            <a:avLst/>
          </a:prstGeom>
          <a:noFill/>
          <a:ln w="19080">
            <a:solidFill>
              <a:srgbClr val="FF32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7" name="Line 16">
            <a:extLst>
              <a:ext uri="{FF2B5EF4-FFF2-40B4-BE49-F238E27FC236}">
                <a16:creationId xmlns:a16="http://schemas.microsoft.com/office/drawing/2014/main" id="{D009B82C-0A1E-F674-6C0F-0C761C8114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951" y="2866765"/>
            <a:ext cx="4032250" cy="1587"/>
          </a:xfrm>
          <a:prstGeom prst="line">
            <a:avLst/>
          </a:prstGeom>
          <a:noFill/>
          <a:ln w="19080">
            <a:solidFill>
              <a:srgbClr val="FF32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3CF4B3FC-8297-8C66-1000-712B20864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605" y="72600"/>
            <a:ext cx="2848785" cy="1282154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9559373-DD74-7DBC-819F-1DA87980D821}"/>
              </a:ext>
            </a:extLst>
          </p:cNvPr>
          <p:cNvSpPr txBox="1"/>
          <p:nvPr/>
        </p:nvSpPr>
        <p:spPr>
          <a:xfrm>
            <a:off x="271213" y="307297"/>
            <a:ext cx="3529657" cy="982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9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cs"/>
              </a:rPr>
              <a:t>2.	</a:t>
            </a:r>
            <a:r>
              <a:rPr kumimoji="0" lang="es-ES" sz="1929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cs"/>
              </a:rPr>
              <a:t>Gestión y eliminación ambientalmente segura de sustancias químicas</a:t>
            </a:r>
            <a:r>
              <a:rPr kumimoji="0" lang="en-US" sz="1929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cs"/>
              </a:rPr>
              <a:t>.</a:t>
            </a:r>
            <a:endParaRPr kumimoji="0" lang="es-ES" sz="1929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436EAC7-B1AD-C74D-6C62-660E0BB99E12}"/>
              </a:ext>
            </a:extLst>
          </p:cNvPr>
          <p:cNvSpPr txBox="1"/>
          <p:nvPr/>
        </p:nvSpPr>
        <p:spPr>
          <a:xfrm>
            <a:off x="6483114" y="325268"/>
            <a:ext cx="3825635" cy="982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9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cs"/>
              </a:rPr>
              <a:t>2.	Environmentally safe management and disposal of chemical substances.</a:t>
            </a:r>
            <a:endParaRPr kumimoji="0" lang="es-ES" sz="1929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2680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E811D1-B765-C46B-C6F5-EDBA55373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>
            <a:extLst>
              <a:ext uri="{FF2B5EF4-FFF2-40B4-BE49-F238E27FC236}">
                <a16:creationId xmlns:a16="http://schemas.microsoft.com/office/drawing/2014/main" id="{A6FC59A7-4553-4A24-F023-483461F8B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1770" y="0"/>
            <a:ext cx="5034254" cy="5670550"/>
          </a:xfrm>
          <a:prstGeom prst="roundRect">
            <a:avLst>
              <a:gd name="adj" fmla="val 51"/>
            </a:avLst>
          </a:prstGeom>
          <a:solidFill>
            <a:srgbClr val="FFC6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sz="1800"/>
              <a:t> </a:t>
            </a:r>
          </a:p>
        </p:txBody>
      </p:sp>
      <p:sp>
        <p:nvSpPr>
          <p:cNvPr id="9219" name="AutoShape 2">
            <a:extLst>
              <a:ext uri="{FF2B5EF4-FFF2-40B4-BE49-F238E27FC236}">
                <a16:creationId xmlns:a16="http://schemas.microsoft.com/office/drawing/2014/main" id="{581AF337-1932-BAEA-E1AD-16E0C34D9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06025" cy="1295400"/>
          </a:xfrm>
          <a:prstGeom prst="roundRect">
            <a:avLst>
              <a:gd name="adj" fmla="val 120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5FA9F98A-D0BE-8917-8B9F-0CD93D246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" y="80276"/>
            <a:ext cx="319127" cy="31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4A66F26A-DFEF-6FB8-2984-8F244D8B6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382" y="43842"/>
            <a:ext cx="324320" cy="32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3C27C74-7A1A-3ED7-3A2E-A0A7D5880D3D}"/>
              </a:ext>
            </a:extLst>
          </p:cNvPr>
          <p:cNvSpPr txBox="1"/>
          <p:nvPr/>
        </p:nvSpPr>
        <p:spPr>
          <a:xfrm>
            <a:off x="627549" y="2087015"/>
            <a:ext cx="4274335" cy="18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b="1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HITOS A CONSEGUIR </a:t>
            </a: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: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endParaRPr lang="es-ES" sz="1400" dirty="0">
              <a:solidFill>
                <a:srgbClr val="000000"/>
              </a:solidFill>
              <a:ea typeface="Arial Unicode MS" panose="020B0604020202020204" pitchFamily="34" charset="-128"/>
              <a:cs typeface="Arial"/>
              <a:sym typeface="Arial"/>
            </a:endParaRPr>
          </a:p>
          <a:p>
            <a:pPr marL="285750" indent="-285750" algn="just" defTabSz="543339"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Incorporación en la política de drogas.</a:t>
            </a:r>
          </a:p>
          <a:p>
            <a:pPr marL="285750" indent="-285750" algn="just" defTabSz="543339"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endParaRPr lang="es-ES" sz="1400" dirty="0">
              <a:solidFill>
                <a:srgbClr val="000000"/>
              </a:solidFill>
              <a:ea typeface="Arial Unicode MS" panose="020B0604020202020204" pitchFamily="34" charset="-128"/>
              <a:cs typeface="Arial"/>
              <a:sym typeface="Arial"/>
            </a:endParaRPr>
          </a:p>
          <a:p>
            <a:pPr marL="285750" indent="-285750" algn="just" defTabSz="543339"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Apoyar técnicamente a otros países.</a:t>
            </a:r>
          </a:p>
          <a:p>
            <a:pPr marL="285750" indent="-285750" algn="just" defTabSz="543339"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endParaRPr lang="es-ES" sz="1400" dirty="0">
              <a:solidFill>
                <a:srgbClr val="000000"/>
              </a:solidFill>
              <a:ea typeface="Arial Unicode MS" panose="020B0604020202020204" pitchFamily="34" charset="-128"/>
              <a:cs typeface="Arial"/>
              <a:sym typeface="Arial"/>
            </a:endParaRPr>
          </a:p>
          <a:p>
            <a:pPr marL="285750" indent="-285750" algn="just" defTabSz="543339"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Formación a las autoridades encargadas de la gestión y disposición final de los precursores y a las autoridades judiciales 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786C7B6-D758-565B-DF9D-568080644554}"/>
              </a:ext>
            </a:extLst>
          </p:cNvPr>
          <p:cNvSpPr txBox="1"/>
          <p:nvPr/>
        </p:nvSpPr>
        <p:spPr>
          <a:xfrm>
            <a:off x="5689712" y="2087015"/>
            <a:ext cx="3592586" cy="209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n-US" sz="1400" b="1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MILESTONES TO BE ACHIEVED: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endParaRPr lang="en-US" sz="1400" b="1" dirty="0">
              <a:solidFill>
                <a:srgbClr val="000000"/>
              </a:solidFill>
              <a:ea typeface="Arial Unicode MS" panose="020B0604020202020204" pitchFamily="34" charset="-128"/>
              <a:cs typeface="Arial"/>
              <a:sym typeface="Arial"/>
            </a:endParaRPr>
          </a:p>
          <a:p>
            <a:pPr marL="285750" indent="-285750" algn="just" defTabSz="543339"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U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Incorporation into drug policy.</a:t>
            </a:r>
          </a:p>
          <a:p>
            <a:pPr algn="just"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endParaRPr lang="en-US" sz="1400" dirty="0">
              <a:solidFill>
                <a:srgbClr val="000000"/>
              </a:solidFill>
              <a:ea typeface="Arial Unicode MS" panose="020B0604020202020204" pitchFamily="34" charset="-128"/>
              <a:cs typeface="Arial"/>
              <a:sym typeface="Arial"/>
            </a:endParaRPr>
          </a:p>
          <a:p>
            <a:pPr marL="285750" indent="-285750" algn="just" defTabSz="543339"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U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Provide technical support to other countries.</a:t>
            </a:r>
          </a:p>
          <a:p>
            <a:pPr algn="just"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endParaRPr lang="en-US" sz="1400" dirty="0">
              <a:solidFill>
                <a:srgbClr val="000000"/>
              </a:solidFill>
              <a:ea typeface="Arial Unicode MS" panose="020B0604020202020204" pitchFamily="34" charset="-128"/>
              <a:cs typeface="Arial"/>
              <a:sym typeface="Arial"/>
            </a:endParaRPr>
          </a:p>
          <a:p>
            <a:pPr marL="285750" indent="-285750" algn="just" defTabSz="543339"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U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Training for authorities responsible for the management and final disposal of precursors and for judicial authorities.</a:t>
            </a:r>
            <a:endParaRPr lang="es-ES" sz="1400" dirty="0">
              <a:solidFill>
                <a:srgbClr val="000000"/>
              </a:solidFill>
              <a:ea typeface="Arial Unicode MS" panose="020B0604020202020204" pitchFamily="34" charset="-128"/>
              <a:cs typeface="Arial"/>
              <a:sym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ACADA1E-472A-C667-462A-36136473C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00" y="16963"/>
            <a:ext cx="1779233" cy="1292144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CDAD4FF-EA02-335D-989C-7AB1BDDB2A64}"/>
              </a:ext>
            </a:extLst>
          </p:cNvPr>
          <p:cNvSpPr txBox="1"/>
          <p:nvPr/>
        </p:nvSpPr>
        <p:spPr>
          <a:xfrm>
            <a:off x="-31717" y="205566"/>
            <a:ext cx="4406484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543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 sz="1800" b="1" u="sng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</a:lstStyle>
          <a:p>
            <a:pPr eaLnBrk="1">
              <a:buClr>
                <a:srgbClr val="000000"/>
              </a:buClr>
              <a:buFont typeface="Arial"/>
              <a:buNone/>
            </a:pPr>
            <a:r>
              <a:rPr lang="es-ES" dirty="0">
                <a:solidFill>
                  <a:schemeClr val="bg1"/>
                </a:solidFill>
                <a:cs typeface="Arial"/>
                <a:sym typeface="Arial"/>
              </a:rPr>
              <a:t>ASISTENCIA TÉCNICA EN</a:t>
            </a:r>
          </a:p>
          <a:p>
            <a:pPr eaLnBrk="1">
              <a:buClr>
                <a:srgbClr val="000000"/>
              </a:buClr>
              <a:buFont typeface="Arial"/>
              <a:buNone/>
            </a:pPr>
            <a:r>
              <a:rPr lang="es-ES" dirty="0">
                <a:solidFill>
                  <a:schemeClr val="bg1"/>
                </a:solidFill>
                <a:cs typeface="Arial"/>
                <a:sym typeface="Arial"/>
              </a:rPr>
              <a:t>Gestión y disposición final de precursores y sustancias químicas incautadas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9360D71-60C5-6F15-3DB4-BF99A7C4D2E6}"/>
              </a:ext>
            </a:extLst>
          </p:cNvPr>
          <p:cNvSpPr txBox="1"/>
          <p:nvPr/>
        </p:nvSpPr>
        <p:spPr>
          <a:xfrm>
            <a:off x="5779260" y="195900"/>
            <a:ext cx="3880040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defTabSz="543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 sz="1800" b="1" u="sng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</a:lstStyle>
          <a:p>
            <a:pPr algn="ctr" eaLnBrk="1"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chemeClr val="bg1"/>
                </a:solidFill>
                <a:cs typeface="Arial"/>
                <a:sym typeface="Arial"/>
              </a:rPr>
              <a:t>TECHNICAL ASSISTANCE IN</a:t>
            </a:r>
          </a:p>
          <a:p>
            <a:pPr algn="ctr" eaLnBrk="1"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chemeClr val="bg1"/>
                </a:solidFill>
                <a:cs typeface="Arial"/>
                <a:sym typeface="Arial"/>
              </a:rPr>
              <a:t>Management and final disposal of seized precursors and chemical substances</a:t>
            </a:r>
            <a:endParaRPr lang="es-ES" dirty="0">
              <a:solidFill>
                <a:schemeClr val="bg1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3637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C51F39-B165-2516-9EE7-054CFD215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>
            <a:extLst>
              <a:ext uri="{FF2B5EF4-FFF2-40B4-BE49-F238E27FC236}">
                <a16:creationId xmlns:a16="http://schemas.microsoft.com/office/drawing/2014/main" id="{FCD72DCD-84A6-F64B-F6A6-D7A5FA9F5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351" y="0"/>
            <a:ext cx="4705673" cy="5670550"/>
          </a:xfrm>
          <a:prstGeom prst="roundRect">
            <a:avLst>
              <a:gd name="adj" fmla="val 51"/>
            </a:avLst>
          </a:prstGeom>
          <a:solidFill>
            <a:srgbClr val="FFC6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sz="1800"/>
              <a:t> </a:t>
            </a:r>
          </a:p>
        </p:txBody>
      </p:sp>
      <p:sp>
        <p:nvSpPr>
          <p:cNvPr id="9219" name="AutoShape 2">
            <a:extLst>
              <a:ext uri="{FF2B5EF4-FFF2-40B4-BE49-F238E27FC236}">
                <a16:creationId xmlns:a16="http://schemas.microsoft.com/office/drawing/2014/main" id="{D702FB8F-EEFD-6613-205D-529F7D8D5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06025" cy="1295400"/>
          </a:xfrm>
          <a:prstGeom prst="roundRect">
            <a:avLst>
              <a:gd name="adj" fmla="val 120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2E86B57B-F53A-34F1-1B4E-9C5D460C7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8" y="50561"/>
            <a:ext cx="405730" cy="40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E4BC36DD-45D9-F246-DAC8-0CA27F09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438" y="81551"/>
            <a:ext cx="390258" cy="38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6F4554-4395-3AD6-CF8A-7B343496608E}"/>
              </a:ext>
            </a:extLst>
          </p:cNvPr>
          <p:cNvSpPr txBox="1"/>
          <p:nvPr/>
        </p:nvSpPr>
        <p:spPr>
          <a:xfrm>
            <a:off x="5667676" y="1686088"/>
            <a:ext cx="42691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Disseminate and strengthen the Subregional Cooperation Strategy to Improve the Interdiction of Drug and Chemical Precursor Trafficking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F35E093-D9EF-1FD2-7480-13AD5D031960}"/>
              </a:ext>
            </a:extLst>
          </p:cNvPr>
          <p:cNvSpPr txBox="1"/>
          <p:nvPr/>
        </p:nvSpPr>
        <p:spPr>
          <a:xfrm>
            <a:off x="5650196" y="2798508"/>
            <a:ext cx="42691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Involve DG TAXUD and EU countries with advanced frameworks in technical and training support.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0CD71E-5FF4-3E80-5099-1E5D55D421E8}"/>
              </a:ext>
            </a:extLst>
          </p:cNvPr>
          <p:cNvSpPr txBox="1"/>
          <p:nvPr/>
        </p:nvSpPr>
        <p:spPr>
          <a:xfrm>
            <a:off x="5695948" y="4403094"/>
            <a:ext cx="36185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Improve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customs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 and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ports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es-E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controls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3133958-3CBA-E42B-D82D-D34756EF6C53}"/>
              </a:ext>
            </a:extLst>
          </p:cNvPr>
          <p:cNvSpPr txBox="1"/>
          <p:nvPr/>
        </p:nvSpPr>
        <p:spPr>
          <a:xfrm>
            <a:off x="5667676" y="3663982"/>
            <a:ext cx="34805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Strengthening the use of international notification systems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77319E9-6934-1841-DF3F-9EBEA8D8104E}"/>
              </a:ext>
            </a:extLst>
          </p:cNvPr>
          <p:cNvSpPr txBox="1"/>
          <p:nvPr/>
        </p:nvSpPr>
        <p:spPr>
          <a:xfrm>
            <a:off x="517223" y="1746179"/>
            <a:ext cx="43659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309542"/>
            <a:r>
              <a:rPr lang="es-ES" sz="1400" dirty="0">
                <a:solidFill>
                  <a:srgbClr val="000000"/>
                </a:solidFill>
                <a:cs typeface="+mn-cs"/>
              </a:rPr>
              <a:t>Difundir y reforzar la Estrategia Subregional de Cooperación para Mejorar la Interdicción del Tráfico de Drogas y Precursores Químicos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0128A49-B7E9-13F6-1458-33E9FFB88715}"/>
              </a:ext>
            </a:extLst>
          </p:cNvPr>
          <p:cNvSpPr txBox="1"/>
          <p:nvPr/>
        </p:nvSpPr>
        <p:spPr>
          <a:xfrm>
            <a:off x="522830" y="2814006"/>
            <a:ext cx="4519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309542"/>
            <a:r>
              <a:rPr lang="es-ES" sz="1400" dirty="0">
                <a:solidFill>
                  <a:srgbClr val="000000"/>
                </a:solidFill>
                <a:cs typeface="+mn-cs"/>
              </a:rPr>
              <a:t>Involucrar a la DG TAXUD y países de la UE en procesos de apoyo técnico y formativo.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862E838-CF38-1ED2-DBDD-E8107A6B1E0F}"/>
              </a:ext>
            </a:extLst>
          </p:cNvPr>
          <p:cNvSpPr txBox="1"/>
          <p:nvPr/>
        </p:nvSpPr>
        <p:spPr>
          <a:xfrm>
            <a:off x="607944" y="4321438"/>
            <a:ext cx="43659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09542"/>
            <a:r>
              <a:rPr lang="es-ES" sz="1400" dirty="0">
                <a:solidFill>
                  <a:srgbClr val="000000"/>
                </a:solidFill>
                <a:cs typeface="+mn-cs"/>
              </a:rPr>
              <a:t>Mejorar el control de aduanas y puertos.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F98ABE6-CD9A-231A-8FFB-5514E00E19ED}"/>
              </a:ext>
            </a:extLst>
          </p:cNvPr>
          <p:cNvSpPr txBox="1"/>
          <p:nvPr/>
        </p:nvSpPr>
        <p:spPr>
          <a:xfrm>
            <a:off x="607944" y="3579091"/>
            <a:ext cx="34805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09542"/>
            <a:r>
              <a:rPr lang="es-ES" sz="1400" dirty="0">
                <a:solidFill>
                  <a:srgbClr val="000000"/>
                </a:solidFill>
                <a:cs typeface="+mn-cs"/>
              </a:rPr>
              <a:t>Fortalecimiento del uso de los sistemas internacionales de notificación</a:t>
            </a:r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61EB00C0-7C57-DE8C-FEE2-7F83860E7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689" y="1838008"/>
            <a:ext cx="144463" cy="144463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id="{6B4863FC-CBBE-4697-7C1E-C2330762D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35" y="2896355"/>
            <a:ext cx="144463" cy="144463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7947BEC6-9918-5CE1-54B9-AA02FCE23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20" y="4403094"/>
            <a:ext cx="144463" cy="144463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7" name="Oval 7">
            <a:extLst>
              <a:ext uri="{FF2B5EF4-FFF2-40B4-BE49-F238E27FC236}">
                <a16:creationId xmlns:a16="http://schemas.microsoft.com/office/drawing/2014/main" id="{F27553E5-117E-B15A-CA6A-C18539210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705" y="3685841"/>
            <a:ext cx="144463" cy="144463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8" name="Line 16">
            <a:extLst>
              <a:ext uri="{FF2B5EF4-FFF2-40B4-BE49-F238E27FC236}">
                <a16:creationId xmlns:a16="http://schemas.microsoft.com/office/drawing/2014/main" id="{F1F419D8-A56B-C3A2-9DBA-367AF35AC1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141" y="2659642"/>
            <a:ext cx="4032250" cy="1587"/>
          </a:xfrm>
          <a:prstGeom prst="line">
            <a:avLst/>
          </a:prstGeom>
          <a:noFill/>
          <a:ln w="19080">
            <a:solidFill>
              <a:srgbClr val="FF32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9" name="Line 16">
            <a:extLst>
              <a:ext uri="{FF2B5EF4-FFF2-40B4-BE49-F238E27FC236}">
                <a16:creationId xmlns:a16="http://schemas.microsoft.com/office/drawing/2014/main" id="{57CEEB3D-EBB8-82A0-B743-E40C68E1D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141" y="3618523"/>
            <a:ext cx="4032250" cy="1587"/>
          </a:xfrm>
          <a:prstGeom prst="line">
            <a:avLst/>
          </a:prstGeom>
          <a:noFill/>
          <a:ln w="19080">
            <a:solidFill>
              <a:srgbClr val="FF32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" name="Line 16">
            <a:extLst>
              <a:ext uri="{FF2B5EF4-FFF2-40B4-BE49-F238E27FC236}">
                <a16:creationId xmlns:a16="http://schemas.microsoft.com/office/drawing/2014/main" id="{889B482F-47BA-15FA-FB78-903A55241E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141" y="4258008"/>
            <a:ext cx="4032250" cy="1587"/>
          </a:xfrm>
          <a:prstGeom prst="line">
            <a:avLst/>
          </a:prstGeom>
          <a:noFill/>
          <a:ln w="19080">
            <a:solidFill>
              <a:srgbClr val="FF32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1" name="Line 16">
            <a:extLst>
              <a:ext uri="{FF2B5EF4-FFF2-40B4-BE49-F238E27FC236}">
                <a16:creationId xmlns:a16="http://schemas.microsoft.com/office/drawing/2014/main" id="{7203164D-D42D-2938-1710-A50453341E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9900" y="4891886"/>
            <a:ext cx="4032250" cy="1587"/>
          </a:xfrm>
          <a:prstGeom prst="line">
            <a:avLst/>
          </a:prstGeom>
          <a:noFill/>
          <a:ln w="19080">
            <a:solidFill>
              <a:srgbClr val="FF32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32" name="Picture 2" descr="5 puertos de carga mas importantes del mundo | Cargo Plus">
            <a:extLst>
              <a:ext uri="{FF2B5EF4-FFF2-40B4-BE49-F238E27FC236}">
                <a16:creationId xmlns:a16="http://schemas.microsoft.com/office/drawing/2014/main" id="{635FCBC2-6697-27E6-8910-CB07F012E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82" y="54520"/>
            <a:ext cx="3269076" cy="1186359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2E9872A-B077-803C-534B-BF99A8A28041}"/>
              </a:ext>
            </a:extLst>
          </p:cNvPr>
          <p:cNvSpPr txBox="1"/>
          <p:nvPr/>
        </p:nvSpPr>
        <p:spPr>
          <a:xfrm>
            <a:off x="-83256" y="537549"/>
            <a:ext cx="3678010" cy="686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09542"/>
            <a:r>
              <a:rPr lang="en-US" sz="1929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3.	</a:t>
            </a:r>
            <a:r>
              <a:rPr lang="es-ES" sz="1929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Cooperación internacional y control aduanero</a:t>
            </a:r>
            <a:r>
              <a:rPr lang="en-US" sz="1929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</a:t>
            </a:r>
            <a:endParaRPr lang="es-ES" sz="1929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E25FF8B-15DB-F1FA-1EBD-C8CEDD1D3D49}"/>
              </a:ext>
            </a:extLst>
          </p:cNvPr>
          <p:cNvSpPr txBox="1"/>
          <p:nvPr/>
        </p:nvSpPr>
        <p:spPr>
          <a:xfrm>
            <a:off x="6385708" y="558504"/>
            <a:ext cx="3644988" cy="686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9" b="1" i="0" u="sng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cs"/>
              </a:rPr>
              <a:t>3.	International cooperation and customs control.</a:t>
            </a:r>
            <a:endParaRPr kumimoji="0" lang="es-ES" sz="1929" b="1" i="0" u="sng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34133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BBFE63-D48B-EA39-99C0-9050C79CE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>
            <a:extLst>
              <a:ext uri="{FF2B5EF4-FFF2-40B4-BE49-F238E27FC236}">
                <a16:creationId xmlns:a16="http://schemas.microsoft.com/office/drawing/2014/main" id="{71E98E93-EE2E-B062-1824-85405E0C7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351" y="0"/>
            <a:ext cx="4705673" cy="5670550"/>
          </a:xfrm>
          <a:prstGeom prst="roundRect">
            <a:avLst>
              <a:gd name="adj" fmla="val 51"/>
            </a:avLst>
          </a:prstGeom>
          <a:solidFill>
            <a:srgbClr val="FFC6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sz="1800"/>
              <a:t> </a:t>
            </a:r>
          </a:p>
        </p:txBody>
      </p:sp>
      <p:sp>
        <p:nvSpPr>
          <p:cNvPr id="9219" name="AutoShape 2">
            <a:extLst>
              <a:ext uri="{FF2B5EF4-FFF2-40B4-BE49-F238E27FC236}">
                <a16:creationId xmlns:a16="http://schemas.microsoft.com/office/drawing/2014/main" id="{BC7F23CC-CD0F-5C30-0568-65C38F0A2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06025" cy="1295400"/>
          </a:xfrm>
          <a:prstGeom prst="roundRect">
            <a:avLst>
              <a:gd name="adj" fmla="val 120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90512F07-A417-CF7C-CCA2-465744006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2" y="58738"/>
            <a:ext cx="277880" cy="27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6E252D4F-B2DE-314D-E29B-2572DD383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368" y="58738"/>
            <a:ext cx="208344" cy="20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E817DFC-1872-B639-81C9-82FD7799118F}"/>
              </a:ext>
            </a:extLst>
          </p:cNvPr>
          <p:cNvSpPr txBox="1"/>
          <p:nvPr/>
        </p:nvSpPr>
        <p:spPr>
          <a:xfrm>
            <a:off x="5688384" y="1715519"/>
            <a:ext cx="41764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Establish collaboration mechanisms between the competent authorities for precursor control and chemical-pharmaceutical associations and companies.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27EFA8-9222-E6D7-F7F7-9859216B5E29}"/>
              </a:ext>
            </a:extLst>
          </p:cNvPr>
          <p:cNvSpPr txBox="1"/>
          <p:nvPr/>
        </p:nvSpPr>
        <p:spPr>
          <a:xfrm>
            <a:off x="5688384" y="2953124"/>
            <a:ext cx="4306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Promote reporting and self-regulation mechanisms within the industry.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1B424E1-E074-643E-7780-10F080D7754E}"/>
              </a:ext>
            </a:extLst>
          </p:cNvPr>
          <p:cNvSpPr txBox="1"/>
          <p:nvPr/>
        </p:nvSpPr>
        <p:spPr>
          <a:xfrm>
            <a:off x="5702742" y="3713525"/>
            <a:ext cx="41621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Promote the traceability of precursors and responsible compliance with the obligations established in the regulations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05A12D-C530-FDD7-8E78-D7E75C116F75}"/>
              </a:ext>
            </a:extLst>
          </p:cNvPr>
          <p:cNvSpPr txBox="1"/>
          <p:nvPr/>
        </p:nvSpPr>
        <p:spPr>
          <a:xfrm>
            <a:off x="5832401" y="4659539"/>
            <a:ext cx="38884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Establish collaboration with CEFIC (European Chemical Industry Council) and regional associations.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384BDA7-2006-1B5C-CEEB-6E0AACEB6F34}"/>
              </a:ext>
            </a:extLst>
          </p:cNvPr>
          <p:cNvSpPr txBox="1"/>
          <p:nvPr/>
        </p:nvSpPr>
        <p:spPr>
          <a:xfrm>
            <a:off x="571297" y="1712730"/>
            <a:ext cx="45365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>
                <a:solidFill>
                  <a:srgbClr val="000000"/>
                </a:solidFill>
                <a:cs typeface="+mn-cs"/>
              </a:rPr>
              <a:t>Establecer mecanismos de colaboración entre las autoridades competentes para el control de precursores y las asociaciones y empresas químico-farmacéuticas.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40D27C3-485A-4D77-A174-81D58642B7B3}"/>
              </a:ext>
            </a:extLst>
          </p:cNvPr>
          <p:cNvSpPr txBox="1"/>
          <p:nvPr/>
        </p:nvSpPr>
        <p:spPr>
          <a:xfrm>
            <a:off x="605690" y="2953124"/>
            <a:ext cx="4794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>
                <a:solidFill>
                  <a:srgbClr val="000000"/>
                </a:solidFill>
                <a:cs typeface="+mn-cs"/>
              </a:rPr>
              <a:t>Impulsar mecanismos de reporte voluntario y autorregulación.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4FC0446-2D7B-40C9-67B0-3ED30CAB133A}"/>
              </a:ext>
            </a:extLst>
          </p:cNvPr>
          <p:cNvSpPr txBox="1"/>
          <p:nvPr/>
        </p:nvSpPr>
        <p:spPr>
          <a:xfrm>
            <a:off x="622672" y="4659539"/>
            <a:ext cx="45365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>
                <a:solidFill>
                  <a:srgbClr val="000000"/>
                </a:solidFill>
                <a:cs typeface="+mn-cs"/>
              </a:rPr>
              <a:t>Establecer colaboración con CEFIC (Consejo de la Industria Química Europea) y asociaciones regionales.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50E53F-B75B-ED2E-558B-A0394297BC17}"/>
              </a:ext>
            </a:extLst>
          </p:cNvPr>
          <p:cNvSpPr txBox="1"/>
          <p:nvPr/>
        </p:nvSpPr>
        <p:spPr>
          <a:xfrm>
            <a:off x="610306" y="3713525"/>
            <a:ext cx="45488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b="0" i="0" dirty="0">
                <a:solidFill>
                  <a:srgbClr val="111111"/>
                </a:solidFill>
                <a:effectLst/>
                <a:latin typeface="+mj-lt"/>
              </a:rPr>
              <a:t>Promover la trazabilidad de los precursores y el cumplimiento responsable de las obligaciones establecidas en las normativas</a:t>
            </a:r>
            <a:endParaRPr lang="es-ES" sz="1400" dirty="0">
              <a:latin typeface="+mj-lt"/>
            </a:endParaRPr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134E6050-4D1F-D24D-31DD-00433ADCC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27" y="1784698"/>
            <a:ext cx="144463" cy="144463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id="{6257D46B-F1B7-33D4-5435-246EB8544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80" y="3051778"/>
            <a:ext cx="144463" cy="144463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6A648223-744A-6957-BC19-B98E57A27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256" y="3790442"/>
            <a:ext cx="144463" cy="144463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7" name="Oval 7">
            <a:extLst>
              <a:ext uri="{FF2B5EF4-FFF2-40B4-BE49-F238E27FC236}">
                <a16:creationId xmlns:a16="http://schemas.microsoft.com/office/drawing/2014/main" id="{A0224ED2-38FE-5E8D-CC93-E84DFB555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32" y="4724301"/>
            <a:ext cx="144463" cy="144463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8" name="Line 16">
            <a:extLst>
              <a:ext uri="{FF2B5EF4-FFF2-40B4-BE49-F238E27FC236}">
                <a16:creationId xmlns:a16="http://schemas.microsoft.com/office/drawing/2014/main" id="{F93B6094-3C08-D9DE-9017-B32399E6F6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1583" y="2769333"/>
            <a:ext cx="4032250" cy="1587"/>
          </a:xfrm>
          <a:prstGeom prst="line">
            <a:avLst/>
          </a:prstGeom>
          <a:noFill/>
          <a:ln w="19080">
            <a:solidFill>
              <a:srgbClr val="FF32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9" name="Line 16">
            <a:extLst>
              <a:ext uri="{FF2B5EF4-FFF2-40B4-BE49-F238E27FC236}">
                <a16:creationId xmlns:a16="http://schemas.microsoft.com/office/drawing/2014/main" id="{70C3FD53-E223-3660-6037-94BB4753A9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8582" y="3577638"/>
            <a:ext cx="4032250" cy="1587"/>
          </a:xfrm>
          <a:prstGeom prst="line">
            <a:avLst/>
          </a:prstGeom>
          <a:noFill/>
          <a:ln w="19080">
            <a:solidFill>
              <a:srgbClr val="FF32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" name="Line 16">
            <a:extLst>
              <a:ext uri="{FF2B5EF4-FFF2-40B4-BE49-F238E27FC236}">
                <a16:creationId xmlns:a16="http://schemas.microsoft.com/office/drawing/2014/main" id="{2D127551-FD71-08B4-AEA3-9276C38E6E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8806" y="4606018"/>
            <a:ext cx="4032250" cy="1587"/>
          </a:xfrm>
          <a:prstGeom prst="line">
            <a:avLst/>
          </a:prstGeom>
          <a:noFill/>
          <a:ln w="19080">
            <a:solidFill>
              <a:srgbClr val="FF32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1" name="Line 16">
            <a:extLst>
              <a:ext uri="{FF2B5EF4-FFF2-40B4-BE49-F238E27FC236}">
                <a16:creationId xmlns:a16="http://schemas.microsoft.com/office/drawing/2014/main" id="{241C4223-D392-9421-482C-C9100344FE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8384" y="5456070"/>
            <a:ext cx="4032250" cy="1587"/>
          </a:xfrm>
          <a:prstGeom prst="line">
            <a:avLst/>
          </a:prstGeom>
          <a:noFill/>
          <a:ln w="19080">
            <a:solidFill>
              <a:srgbClr val="FF32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A2C9561A-109B-ACA6-C3F7-A245E3FDE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395" y="-778"/>
            <a:ext cx="1363386" cy="1357633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A51241A-05CD-EBE2-6004-6AA39658CD68}"/>
              </a:ext>
            </a:extLst>
          </p:cNvPr>
          <p:cNvSpPr txBox="1"/>
          <p:nvPr/>
        </p:nvSpPr>
        <p:spPr>
          <a:xfrm>
            <a:off x="521173" y="240428"/>
            <a:ext cx="3878662" cy="982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9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cs"/>
              </a:rPr>
              <a:t>4. </a:t>
            </a:r>
            <a:r>
              <a:rPr kumimoji="0" lang="es-ES" sz="1929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cs"/>
              </a:rPr>
              <a:t>Colaboración con el sector privado y trazabilidad del comercio legítimo.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BB64129-2E24-7BF2-4CCB-9936FFD665FD}"/>
              </a:ext>
            </a:extLst>
          </p:cNvPr>
          <p:cNvSpPr txBox="1"/>
          <p:nvPr/>
        </p:nvSpPr>
        <p:spPr>
          <a:xfrm>
            <a:off x="5868925" y="285616"/>
            <a:ext cx="4310677" cy="982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9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cs"/>
              </a:rPr>
              <a:t>4.	Collaboration with the private sector and traceability of 	legitimate trade.</a:t>
            </a:r>
            <a:endParaRPr kumimoji="0" lang="es-ES" sz="1929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66683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FAC161-ED16-C32F-1C91-D4D2C26DE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>
            <a:extLst>
              <a:ext uri="{FF2B5EF4-FFF2-40B4-BE49-F238E27FC236}">
                <a16:creationId xmlns:a16="http://schemas.microsoft.com/office/drawing/2014/main" id="{CA4B7A14-B6F1-2BFC-8A21-2F2749A57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776" y="0"/>
            <a:ext cx="4705673" cy="5670550"/>
          </a:xfrm>
          <a:prstGeom prst="roundRect">
            <a:avLst>
              <a:gd name="adj" fmla="val 51"/>
            </a:avLst>
          </a:prstGeom>
          <a:solidFill>
            <a:srgbClr val="FFC6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sz="1800"/>
              <a:t> </a:t>
            </a:r>
          </a:p>
        </p:txBody>
      </p:sp>
      <p:sp>
        <p:nvSpPr>
          <p:cNvPr id="9219" name="AutoShape 2">
            <a:extLst>
              <a:ext uri="{FF2B5EF4-FFF2-40B4-BE49-F238E27FC236}">
                <a16:creationId xmlns:a16="http://schemas.microsoft.com/office/drawing/2014/main" id="{19FCE669-676F-8DDE-2A46-21E1EAB4E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06025" cy="1295400"/>
          </a:xfrm>
          <a:prstGeom prst="roundRect">
            <a:avLst>
              <a:gd name="adj" fmla="val 120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CD3E1684-80FC-D2B4-E81D-4DEE0A77D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6" y="26393"/>
            <a:ext cx="421701" cy="42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11F5CB67-8E7C-DFF8-3E96-EB31455AB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815" y="50186"/>
            <a:ext cx="449043" cy="44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965C710-901A-D877-F883-3C099F1BF781}"/>
              </a:ext>
            </a:extLst>
          </p:cNvPr>
          <p:cNvSpPr txBox="1"/>
          <p:nvPr/>
        </p:nvSpPr>
        <p:spPr>
          <a:xfrm>
            <a:off x="5583393" y="2001719"/>
            <a:ext cx="4140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09542"/>
            <a:r>
              <a:rPr lang="en-US" sz="1400" dirty="0">
                <a:solidFill>
                  <a:srgbClr val="000000"/>
                </a:solidFill>
                <a:cs typeface="+mn-cs"/>
              </a:rPr>
              <a:t>Specialized training for prosecutors, judges, and customs.</a:t>
            </a:r>
            <a:endParaRPr lang="es-ES" sz="1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71B101-3E29-99BC-E37A-C581E400484C}"/>
              </a:ext>
            </a:extLst>
          </p:cNvPr>
          <p:cNvSpPr txBox="1"/>
          <p:nvPr/>
        </p:nvSpPr>
        <p:spPr>
          <a:xfrm>
            <a:off x="5631288" y="3658760"/>
            <a:ext cx="43170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09542"/>
            <a:r>
              <a:rPr lang="en-US" sz="1400" dirty="0">
                <a:solidFill>
                  <a:srgbClr val="000000"/>
                </a:solidFill>
                <a:cs typeface="+mn-cs"/>
              </a:rPr>
              <a:t>Promotion of judicial cooperation and the exchange of experiences.</a:t>
            </a:r>
            <a:endParaRPr lang="es-ES" sz="1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55507E-E173-3ED5-F152-BF3815A81796}"/>
              </a:ext>
            </a:extLst>
          </p:cNvPr>
          <p:cNvSpPr txBox="1"/>
          <p:nvPr/>
        </p:nvSpPr>
        <p:spPr>
          <a:xfrm>
            <a:off x="5647977" y="2800439"/>
            <a:ext cx="4119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09542"/>
            <a:r>
              <a:rPr lang="en-US" sz="1400" dirty="0">
                <a:solidFill>
                  <a:srgbClr val="000000"/>
                </a:solidFill>
                <a:cs typeface="+mn-cs"/>
              </a:rPr>
              <a:t>Strengthened technical and judicial capacities in the region.</a:t>
            </a:r>
            <a:endParaRPr lang="es-ES" sz="1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5618E47-1AA6-1360-AB3B-89786D5C2619}"/>
              </a:ext>
            </a:extLst>
          </p:cNvPr>
          <p:cNvSpPr txBox="1"/>
          <p:nvPr/>
        </p:nvSpPr>
        <p:spPr>
          <a:xfrm>
            <a:off x="787477" y="2010295"/>
            <a:ext cx="44867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>
                <a:solidFill>
                  <a:srgbClr val="000000"/>
                </a:solidFill>
                <a:cs typeface="+mn-cs"/>
              </a:rPr>
              <a:t>Capacitación especializada para fiscales, jueces, y aduanas.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57307A1-6F35-0C68-4334-965428A99A27}"/>
              </a:ext>
            </a:extLst>
          </p:cNvPr>
          <p:cNvSpPr txBox="1"/>
          <p:nvPr/>
        </p:nvSpPr>
        <p:spPr>
          <a:xfrm>
            <a:off x="726464" y="2901863"/>
            <a:ext cx="4420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>
                <a:solidFill>
                  <a:srgbClr val="000000"/>
                </a:solidFill>
                <a:cs typeface="+mn-cs"/>
              </a:rPr>
              <a:t>Promoción de la cooperación judicial y el intercambio de experiencias.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37D55A9-D8BD-FEB9-D81D-01D6CE88DD5D}"/>
              </a:ext>
            </a:extLst>
          </p:cNvPr>
          <p:cNvSpPr txBox="1"/>
          <p:nvPr/>
        </p:nvSpPr>
        <p:spPr>
          <a:xfrm>
            <a:off x="725600" y="3699371"/>
            <a:ext cx="43729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400" kern="0" dirty="0">
                <a:solidFill>
                  <a:srgbClr val="000000"/>
                </a:solidFill>
                <a:cs typeface="+mn-cs"/>
              </a:rPr>
              <a:t>Fortalecidas las capacidades técnicas y judiciales en la región.</a:t>
            </a:r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F23F097B-D11B-A513-018C-05A4AA5A5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03" y="2161242"/>
            <a:ext cx="144463" cy="144463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793F5ADD-1E72-A22B-08E3-048342915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55" y="3020883"/>
            <a:ext cx="144463" cy="144463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4FE3DAC5-915B-DA1B-9E31-E094DEE7D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03" y="3816518"/>
            <a:ext cx="144463" cy="144463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08383D86-3F70-9E39-BD76-77C54F8B3C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0862" y="3486829"/>
            <a:ext cx="4032250" cy="1587"/>
          </a:xfrm>
          <a:prstGeom prst="line">
            <a:avLst/>
          </a:prstGeom>
          <a:noFill/>
          <a:ln w="19080">
            <a:solidFill>
              <a:srgbClr val="FF32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7" name="Line 16">
            <a:extLst>
              <a:ext uri="{FF2B5EF4-FFF2-40B4-BE49-F238E27FC236}">
                <a16:creationId xmlns:a16="http://schemas.microsoft.com/office/drawing/2014/main" id="{A6969A04-ADB2-BC9D-3C5A-FE0DC10F6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7305" y="2695283"/>
            <a:ext cx="4032250" cy="1587"/>
          </a:xfrm>
          <a:prstGeom prst="line">
            <a:avLst/>
          </a:prstGeom>
          <a:noFill/>
          <a:ln w="19080">
            <a:solidFill>
              <a:srgbClr val="FF32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28" name="Picture 4" descr="Universidad Complutense de Madrid">
            <a:extLst>
              <a:ext uri="{FF2B5EF4-FFF2-40B4-BE49-F238E27FC236}">
                <a16:creationId xmlns:a16="http://schemas.microsoft.com/office/drawing/2014/main" id="{56C7833E-A29A-A758-B3B3-0AB9B5FAE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959" y="-12061"/>
            <a:ext cx="1937907" cy="1289589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496EB92-7AFD-31B1-C1A6-74C35C2D49D1}"/>
              </a:ext>
            </a:extLst>
          </p:cNvPr>
          <p:cNvSpPr txBox="1"/>
          <p:nvPr/>
        </p:nvSpPr>
        <p:spPr>
          <a:xfrm>
            <a:off x="91838" y="459021"/>
            <a:ext cx="3941150" cy="686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3095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9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cs"/>
              </a:rPr>
              <a:t>5.	</a:t>
            </a:r>
            <a:r>
              <a:rPr kumimoji="0" lang="es-ES" sz="1929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+mn-cs"/>
              </a:rPr>
              <a:t>Capacitación de actores clave y fortalecimiento judicial.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2361447-1C46-0811-6C0B-62A511907BB2}"/>
              </a:ext>
            </a:extLst>
          </p:cNvPr>
          <p:cNvSpPr txBox="1"/>
          <p:nvPr/>
        </p:nvSpPr>
        <p:spPr>
          <a:xfrm>
            <a:off x="5984954" y="427744"/>
            <a:ext cx="3960727" cy="686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09542"/>
            <a:r>
              <a:rPr lang="en-US" sz="1929" b="1" dirty="0">
                <a:cs typeface="+mn-cs"/>
              </a:rPr>
              <a:t>5.	Training of key actors and judicial strengthening.</a:t>
            </a:r>
            <a:endParaRPr lang="es-ES" sz="1929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76266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B9BF6A2F-2C39-D92D-D62A-0FA0D58EE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7" r="9880"/>
          <a:stretch>
            <a:fillRect/>
          </a:stretch>
        </p:blipFill>
        <p:spPr bwMode="auto">
          <a:xfrm>
            <a:off x="4248223" y="0"/>
            <a:ext cx="585304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977" r="98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2">
            <a:extLst>
              <a:ext uri="{FF2B5EF4-FFF2-40B4-BE49-F238E27FC236}">
                <a16:creationId xmlns:a16="http://schemas.microsoft.com/office/drawing/2014/main" id="{3C191D41-9DA5-3E3E-B6C2-7E942C75D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1" y="2357437"/>
            <a:ext cx="414145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 u="sng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</a:defRPr>
            </a:lvl9pPr>
          </a:lstStyle>
          <a:p>
            <a:r>
              <a:rPr lang="es-ES" dirty="0">
                <a:sym typeface="Arial"/>
              </a:rPr>
              <a:t>Balance de actuaciones y resultados de COPOLAD III en la línea de trabajo 3.4. de precursores químicos</a:t>
            </a: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5EDB1146-5042-2784-7675-6445B124F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89" y="4131419"/>
            <a:ext cx="3942568" cy="91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</a:defRPr>
            </a:lvl9pPr>
          </a:lstStyle>
          <a:p>
            <a:r>
              <a:rPr lang="en-US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of COPOLAD’s III actions and results in line of work on chemical precursors</a:t>
            </a:r>
            <a:endParaRPr lang="es-ES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BD9AA0F3-C1ED-2D52-AC09-D77DBB142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15550" cy="348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450ECB-B751-C747-53D4-291C0F3DF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15E3662A-2DA0-1378-971E-777050D5A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7" r="9880"/>
          <a:stretch>
            <a:fillRect/>
          </a:stretch>
        </p:blipFill>
        <p:spPr bwMode="auto">
          <a:xfrm>
            <a:off x="4981384" y="0"/>
            <a:ext cx="5119879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977" r="98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4">
            <a:extLst>
              <a:ext uri="{FF2B5EF4-FFF2-40B4-BE49-F238E27FC236}">
                <a16:creationId xmlns:a16="http://schemas.microsoft.com/office/drawing/2014/main" id="{8766103C-A202-3497-5363-692E8144B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5" y="170979"/>
            <a:ext cx="10115550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B140F59-EAE2-F415-CC19-515A0D619CD2}"/>
              </a:ext>
            </a:extLst>
          </p:cNvPr>
          <p:cNvSpPr/>
          <p:nvPr/>
        </p:nvSpPr>
        <p:spPr>
          <a:xfrm>
            <a:off x="71760" y="3545443"/>
            <a:ext cx="45961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MUCHAS GRACIAS </a:t>
            </a:r>
          </a:p>
          <a:p>
            <a:pPr algn="ctr"/>
            <a:r>
              <a:rPr lang="es-ES" sz="36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2464543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2">
            <a:extLst>
              <a:ext uri="{FF2B5EF4-FFF2-40B4-BE49-F238E27FC236}">
                <a16:creationId xmlns:a16="http://schemas.microsoft.com/office/drawing/2014/main" id="{1548021C-9AD3-3783-8B29-8FB11AD51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296" y="0"/>
            <a:ext cx="5209729" cy="5670550"/>
          </a:xfrm>
          <a:prstGeom prst="roundRect">
            <a:avLst>
              <a:gd name="adj" fmla="val 51"/>
            </a:avLst>
          </a:prstGeom>
          <a:solidFill>
            <a:srgbClr val="FFC6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sz="1800" dirty="0"/>
              <a:t> </a:t>
            </a:r>
          </a:p>
        </p:txBody>
      </p:sp>
      <p:sp>
        <p:nvSpPr>
          <p:cNvPr id="7170" name="AutoShape 1">
            <a:extLst>
              <a:ext uri="{FF2B5EF4-FFF2-40B4-BE49-F238E27FC236}">
                <a16:creationId xmlns:a16="http://schemas.microsoft.com/office/drawing/2014/main" id="{40E53B84-F24C-95DB-7BB0-03D4EBA17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1131888"/>
          </a:xfrm>
          <a:prstGeom prst="roundRect">
            <a:avLst>
              <a:gd name="adj" fmla="val 51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sz="1800"/>
              <a:t>    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C81DBD5-C01F-A7B9-04AE-BABF9FD9010E}"/>
              </a:ext>
            </a:extLst>
          </p:cNvPr>
          <p:cNvSpPr txBox="1"/>
          <p:nvPr/>
        </p:nvSpPr>
        <p:spPr>
          <a:xfrm>
            <a:off x="210402" y="417939"/>
            <a:ext cx="9689247" cy="50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543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 sz="2903" b="1" u="sng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</a:lstStyle>
          <a:p>
            <a:pPr algn="ctr" eaLnBrk="1"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chemeClr val="bg1"/>
                </a:solidFill>
                <a:cs typeface="Arial"/>
                <a:sym typeface="Arial"/>
              </a:rPr>
              <a:t>SITUACIÓN INICIAL</a:t>
            </a:r>
            <a:r>
              <a:rPr lang="en-US" u="none" dirty="0">
                <a:solidFill>
                  <a:schemeClr val="bg1"/>
                </a:solidFill>
                <a:cs typeface="Arial"/>
                <a:sym typeface="Arial"/>
              </a:rPr>
              <a:t>              </a:t>
            </a:r>
            <a:r>
              <a:rPr lang="en-US" dirty="0">
                <a:solidFill>
                  <a:schemeClr val="bg1"/>
                </a:solidFill>
                <a:cs typeface="Arial"/>
                <a:sym typeface="Arial"/>
              </a:rPr>
              <a:t>INITIAL SITUATION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8EB3856-D9CE-1DCD-A88A-A2FA2BC44353}"/>
              </a:ext>
            </a:extLst>
          </p:cNvPr>
          <p:cNvGrpSpPr/>
          <p:nvPr/>
        </p:nvGrpSpPr>
        <p:grpSpPr>
          <a:xfrm>
            <a:off x="210403" y="1540684"/>
            <a:ext cx="4623626" cy="3636181"/>
            <a:chOff x="210403" y="1540684"/>
            <a:chExt cx="4623626" cy="3636181"/>
          </a:xfrm>
        </p:grpSpPr>
        <p:sp>
          <p:nvSpPr>
            <p:cNvPr id="7" name="Conector recto 6">
              <a:extLst>
                <a:ext uri="{FF2B5EF4-FFF2-40B4-BE49-F238E27FC236}">
                  <a16:creationId xmlns:a16="http://schemas.microsoft.com/office/drawing/2014/main" id="{267B2515-1CFC-A130-7F60-802C04691A60}"/>
                </a:ext>
              </a:extLst>
            </p:cNvPr>
            <p:cNvSpPr/>
            <p:nvPr/>
          </p:nvSpPr>
          <p:spPr>
            <a:xfrm>
              <a:off x="210403" y="1540684"/>
              <a:ext cx="4619181" cy="0"/>
            </a:xfrm>
            <a:prstGeom prst="line">
              <a:avLst/>
            </a:prstGeom>
            <a:gradFill rotWithShape="0">
              <a:gsLst>
                <a:gs pos="0">
                  <a:srgbClr val="AAE2CA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AE2CA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AE2CA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AE2CA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00E8BBB5-3202-13EC-269A-A6686C67F022}"/>
                </a:ext>
              </a:extLst>
            </p:cNvPr>
            <p:cNvSpPr/>
            <p:nvPr/>
          </p:nvSpPr>
          <p:spPr>
            <a:xfrm>
              <a:off x="210403" y="1540684"/>
              <a:ext cx="4614670" cy="479328"/>
            </a:xfrm>
            <a:custGeom>
              <a:avLst/>
              <a:gdLst>
                <a:gd name="connsiteX0" fmla="*/ 0 w 4614670"/>
                <a:gd name="connsiteY0" fmla="*/ 0 h 479328"/>
                <a:gd name="connsiteX1" fmla="*/ 4614670 w 4614670"/>
                <a:gd name="connsiteY1" fmla="*/ 0 h 479328"/>
                <a:gd name="connsiteX2" fmla="*/ 4614670 w 4614670"/>
                <a:gd name="connsiteY2" fmla="*/ 479328 h 479328"/>
                <a:gd name="connsiteX3" fmla="*/ 0 w 4614670"/>
                <a:gd name="connsiteY3" fmla="*/ 479328 h 479328"/>
                <a:gd name="connsiteX4" fmla="*/ 0 w 4614670"/>
                <a:gd name="connsiteY4" fmla="*/ 0 h 47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4670" h="479328">
                  <a:moveTo>
                    <a:pt x="0" y="0"/>
                  </a:moveTo>
                  <a:lnTo>
                    <a:pt x="4614670" y="0"/>
                  </a:lnTo>
                  <a:lnTo>
                    <a:pt x="4614670" y="479328"/>
                  </a:lnTo>
                  <a:lnTo>
                    <a:pt x="0" y="47932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200" b="0" i="0" kern="1200" baseline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ea typeface="+mn-ea"/>
                  <a:cs typeface="+mn-cs"/>
                </a:rPr>
                <a:t>Normativa para el control de precursores existente o desactualizada.</a:t>
              </a:r>
            </a:p>
            <a:p>
              <a:pPr marL="0" lvl="0" indent="0" algn="l" defTabSz="533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Conector recto 8">
              <a:extLst>
                <a:ext uri="{FF2B5EF4-FFF2-40B4-BE49-F238E27FC236}">
                  <a16:creationId xmlns:a16="http://schemas.microsoft.com/office/drawing/2014/main" id="{80B5F5F6-54FB-CBA8-294E-725015CD59FD}"/>
                </a:ext>
              </a:extLst>
            </p:cNvPr>
            <p:cNvSpPr/>
            <p:nvPr/>
          </p:nvSpPr>
          <p:spPr>
            <a:xfrm>
              <a:off x="210403" y="2020013"/>
              <a:ext cx="4619181" cy="0"/>
            </a:xfrm>
            <a:prstGeom prst="line">
              <a:avLst/>
            </a:prstGeom>
            <a:gradFill rotWithShape="0">
              <a:gsLst>
                <a:gs pos="0">
                  <a:srgbClr val="AAE2CA">
                    <a:hueOff val="571426"/>
                    <a:satOff val="1305"/>
                    <a:lumOff val="-3617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AE2CA">
                    <a:hueOff val="571426"/>
                    <a:satOff val="1305"/>
                    <a:lumOff val="-3617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AE2CA">
                    <a:hueOff val="571426"/>
                    <a:satOff val="1305"/>
                    <a:lumOff val="-3617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AE2CA">
                  <a:hueOff val="571426"/>
                  <a:satOff val="1305"/>
                  <a:lumOff val="-3617"/>
                  <a:alphaOff val="0"/>
                </a:srgbClr>
              </a:solidFill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DE8E77B1-B3A9-3AE5-D731-B8A7828A9A9E}"/>
                </a:ext>
              </a:extLst>
            </p:cNvPr>
            <p:cNvSpPr/>
            <p:nvPr/>
          </p:nvSpPr>
          <p:spPr>
            <a:xfrm>
              <a:off x="210403" y="2020013"/>
              <a:ext cx="4614670" cy="454769"/>
            </a:xfrm>
            <a:custGeom>
              <a:avLst/>
              <a:gdLst>
                <a:gd name="connsiteX0" fmla="*/ 0 w 4614670"/>
                <a:gd name="connsiteY0" fmla="*/ 0 h 454769"/>
                <a:gd name="connsiteX1" fmla="*/ 4614670 w 4614670"/>
                <a:gd name="connsiteY1" fmla="*/ 0 h 454769"/>
                <a:gd name="connsiteX2" fmla="*/ 4614670 w 4614670"/>
                <a:gd name="connsiteY2" fmla="*/ 454769 h 454769"/>
                <a:gd name="connsiteX3" fmla="*/ 0 w 4614670"/>
                <a:gd name="connsiteY3" fmla="*/ 454769 h 454769"/>
                <a:gd name="connsiteX4" fmla="*/ 0 w 4614670"/>
                <a:gd name="connsiteY4" fmla="*/ 0 h 4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4670" h="454769">
                  <a:moveTo>
                    <a:pt x="0" y="0"/>
                  </a:moveTo>
                  <a:lnTo>
                    <a:pt x="4614670" y="0"/>
                  </a:lnTo>
                  <a:lnTo>
                    <a:pt x="4614670" y="454769"/>
                  </a:lnTo>
                  <a:lnTo>
                    <a:pt x="0" y="45476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200" b="0" i="0" kern="1200" baseline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ea typeface="+mn-ea"/>
                  <a:cs typeface="Arial Unicode MS"/>
                </a:rPr>
                <a:t>Procedimientos de gestión y disposición final escasos o inexistentes.</a:t>
              </a:r>
              <a:endParaRPr lang="en-US" sz="1200" b="0" i="0" kern="1200" baseline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+mn-ea"/>
                <a:cs typeface="Arial Unicode MS"/>
              </a:endParaRPr>
            </a:p>
          </p:txBody>
        </p:sp>
        <p:sp>
          <p:nvSpPr>
            <p:cNvPr id="11" name="Conector recto 10">
              <a:extLst>
                <a:ext uri="{FF2B5EF4-FFF2-40B4-BE49-F238E27FC236}">
                  <a16:creationId xmlns:a16="http://schemas.microsoft.com/office/drawing/2014/main" id="{E85851C6-2075-6466-0EB4-3FF27F408CCA}"/>
                </a:ext>
              </a:extLst>
            </p:cNvPr>
            <p:cNvSpPr/>
            <p:nvPr/>
          </p:nvSpPr>
          <p:spPr>
            <a:xfrm>
              <a:off x="210403" y="2474783"/>
              <a:ext cx="4619181" cy="0"/>
            </a:xfrm>
            <a:prstGeom prst="line">
              <a:avLst/>
            </a:prstGeom>
            <a:gradFill rotWithShape="0">
              <a:gsLst>
                <a:gs pos="0">
                  <a:srgbClr val="AAE2CA">
                    <a:hueOff val="1142852"/>
                    <a:satOff val="2611"/>
                    <a:lumOff val="-7233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AE2CA">
                    <a:hueOff val="1142852"/>
                    <a:satOff val="2611"/>
                    <a:lumOff val="-7233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AE2CA">
                    <a:hueOff val="1142852"/>
                    <a:satOff val="2611"/>
                    <a:lumOff val="-7233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AE2CA">
                  <a:hueOff val="1142852"/>
                  <a:satOff val="2611"/>
                  <a:lumOff val="-7233"/>
                  <a:alphaOff val="0"/>
                </a:srgbClr>
              </a:solidFill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0C46DC80-F752-207F-A1E8-CC5A741CFCAF}"/>
                </a:ext>
              </a:extLst>
            </p:cNvPr>
            <p:cNvSpPr/>
            <p:nvPr/>
          </p:nvSpPr>
          <p:spPr>
            <a:xfrm>
              <a:off x="210403" y="2474783"/>
              <a:ext cx="4614670" cy="488273"/>
            </a:xfrm>
            <a:custGeom>
              <a:avLst/>
              <a:gdLst>
                <a:gd name="connsiteX0" fmla="*/ 0 w 4614670"/>
                <a:gd name="connsiteY0" fmla="*/ 0 h 488273"/>
                <a:gd name="connsiteX1" fmla="*/ 4614670 w 4614670"/>
                <a:gd name="connsiteY1" fmla="*/ 0 h 488273"/>
                <a:gd name="connsiteX2" fmla="*/ 4614670 w 4614670"/>
                <a:gd name="connsiteY2" fmla="*/ 488273 h 488273"/>
                <a:gd name="connsiteX3" fmla="*/ 0 w 4614670"/>
                <a:gd name="connsiteY3" fmla="*/ 488273 h 488273"/>
                <a:gd name="connsiteX4" fmla="*/ 0 w 4614670"/>
                <a:gd name="connsiteY4" fmla="*/ 0 h 48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4670" h="488273">
                  <a:moveTo>
                    <a:pt x="0" y="0"/>
                  </a:moveTo>
                  <a:lnTo>
                    <a:pt x="4614670" y="0"/>
                  </a:lnTo>
                  <a:lnTo>
                    <a:pt x="4614670" y="488273"/>
                  </a:lnTo>
                  <a:lnTo>
                    <a:pt x="0" y="48827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200" b="0" i="0" kern="1200" baseline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ea typeface="+mn-ea"/>
                  <a:cs typeface="Arial Unicode MS"/>
                </a:rPr>
                <a:t>Falta de articulación y/o comunicación entre las distintas instituciones encargadas del control de precursores.</a:t>
              </a:r>
              <a:endParaRPr lang="en-US" sz="1200" b="0" i="0" kern="1200" baseline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+mn-ea"/>
                <a:cs typeface="Arial Unicode MS"/>
              </a:endParaRPr>
            </a:p>
          </p:txBody>
        </p:sp>
        <p:sp>
          <p:nvSpPr>
            <p:cNvPr id="13" name="Conector recto 12">
              <a:extLst>
                <a:ext uri="{FF2B5EF4-FFF2-40B4-BE49-F238E27FC236}">
                  <a16:creationId xmlns:a16="http://schemas.microsoft.com/office/drawing/2014/main" id="{96B93D9B-A44E-7E51-8F65-A087E0351C3C}"/>
                </a:ext>
              </a:extLst>
            </p:cNvPr>
            <p:cNvSpPr/>
            <p:nvPr/>
          </p:nvSpPr>
          <p:spPr>
            <a:xfrm>
              <a:off x="210403" y="2963057"/>
              <a:ext cx="4619181" cy="0"/>
            </a:xfrm>
            <a:prstGeom prst="line">
              <a:avLst/>
            </a:prstGeom>
            <a:gradFill rotWithShape="0">
              <a:gsLst>
                <a:gs pos="0">
                  <a:srgbClr val="AAE2CA">
                    <a:hueOff val="1714279"/>
                    <a:satOff val="3916"/>
                    <a:lumOff val="-1085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AE2CA">
                    <a:hueOff val="1714279"/>
                    <a:satOff val="3916"/>
                    <a:lumOff val="-1085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AE2CA">
                    <a:hueOff val="1714279"/>
                    <a:satOff val="3916"/>
                    <a:lumOff val="-1085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AE2CA">
                  <a:hueOff val="1714279"/>
                  <a:satOff val="3916"/>
                  <a:lumOff val="-10850"/>
                  <a:alphaOff val="0"/>
                </a:srgbClr>
              </a:solidFill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AF4CA94B-6757-3AFA-D14B-6783E50BBECC}"/>
                </a:ext>
              </a:extLst>
            </p:cNvPr>
            <p:cNvSpPr/>
            <p:nvPr/>
          </p:nvSpPr>
          <p:spPr>
            <a:xfrm>
              <a:off x="210403" y="2963057"/>
              <a:ext cx="4614670" cy="400732"/>
            </a:xfrm>
            <a:custGeom>
              <a:avLst/>
              <a:gdLst>
                <a:gd name="connsiteX0" fmla="*/ 0 w 4614670"/>
                <a:gd name="connsiteY0" fmla="*/ 0 h 400732"/>
                <a:gd name="connsiteX1" fmla="*/ 4614670 w 4614670"/>
                <a:gd name="connsiteY1" fmla="*/ 0 h 400732"/>
                <a:gd name="connsiteX2" fmla="*/ 4614670 w 4614670"/>
                <a:gd name="connsiteY2" fmla="*/ 400732 h 400732"/>
                <a:gd name="connsiteX3" fmla="*/ 0 w 4614670"/>
                <a:gd name="connsiteY3" fmla="*/ 400732 h 400732"/>
                <a:gd name="connsiteX4" fmla="*/ 0 w 4614670"/>
                <a:gd name="connsiteY4" fmla="*/ 0 h 40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4670" h="400732">
                  <a:moveTo>
                    <a:pt x="0" y="0"/>
                  </a:moveTo>
                  <a:lnTo>
                    <a:pt x="4614670" y="0"/>
                  </a:lnTo>
                  <a:lnTo>
                    <a:pt x="4614670" y="400732"/>
                  </a:lnTo>
                  <a:lnTo>
                    <a:pt x="0" y="40073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defTabSz="533400">
                <a:spcAft>
                  <a:spcPct val="35000"/>
                </a:spcAft>
              </a:pPr>
              <a:r>
                <a:rPr lang="es-ES" sz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Deficiencias en el intercambio de información.</a:t>
              </a:r>
              <a:endParaRPr lang="en-US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endParaRPr>
            </a:p>
          </p:txBody>
        </p:sp>
        <p:sp>
          <p:nvSpPr>
            <p:cNvPr id="15" name="Conector recto 14">
              <a:extLst>
                <a:ext uri="{FF2B5EF4-FFF2-40B4-BE49-F238E27FC236}">
                  <a16:creationId xmlns:a16="http://schemas.microsoft.com/office/drawing/2014/main" id="{DE71BB3B-469A-E259-3D3E-73BB52F49671}"/>
                </a:ext>
              </a:extLst>
            </p:cNvPr>
            <p:cNvSpPr/>
            <p:nvPr/>
          </p:nvSpPr>
          <p:spPr>
            <a:xfrm>
              <a:off x="210403" y="3363789"/>
              <a:ext cx="4619181" cy="0"/>
            </a:xfrm>
            <a:prstGeom prst="line">
              <a:avLst/>
            </a:prstGeom>
            <a:gradFill rotWithShape="0">
              <a:gsLst>
                <a:gs pos="0">
                  <a:srgbClr val="AAE2CA">
                    <a:hueOff val="2285705"/>
                    <a:satOff val="5221"/>
                    <a:lumOff val="-14466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AE2CA">
                    <a:hueOff val="2285705"/>
                    <a:satOff val="5221"/>
                    <a:lumOff val="-14466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AE2CA">
                    <a:hueOff val="2285705"/>
                    <a:satOff val="5221"/>
                    <a:lumOff val="-14466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AE2CA">
                  <a:hueOff val="2285705"/>
                  <a:satOff val="5221"/>
                  <a:lumOff val="-14466"/>
                  <a:alphaOff val="0"/>
                </a:srgbClr>
              </a:solidFill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D1298DDF-0953-7355-AC9B-D4D9B1D2E7C3}"/>
                </a:ext>
              </a:extLst>
            </p:cNvPr>
            <p:cNvSpPr/>
            <p:nvPr/>
          </p:nvSpPr>
          <p:spPr>
            <a:xfrm>
              <a:off x="210403" y="3363789"/>
              <a:ext cx="4614670" cy="531608"/>
            </a:xfrm>
            <a:custGeom>
              <a:avLst/>
              <a:gdLst>
                <a:gd name="connsiteX0" fmla="*/ 0 w 4614670"/>
                <a:gd name="connsiteY0" fmla="*/ 0 h 531608"/>
                <a:gd name="connsiteX1" fmla="*/ 4614670 w 4614670"/>
                <a:gd name="connsiteY1" fmla="*/ 0 h 531608"/>
                <a:gd name="connsiteX2" fmla="*/ 4614670 w 4614670"/>
                <a:gd name="connsiteY2" fmla="*/ 531608 h 531608"/>
                <a:gd name="connsiteX3" fmla="*/ 0 w 4614670"/>
                <a:gd name="connsiteY3" fmla="*/ 531608 h 531608"/>
                <a:gd name="connsiteX4" fmla="*/ 0 w 4614670"/>
                <a:gd name="connsiteY4" fmla="*/ 0 h 531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4670" h="531608">
                  <a:moveTo>
                    <a:pt x="0" y="0"/>
                  </a:moveTo>
                  <a:lnTo>
                    <a:pt x="4614670" y="0"/>
                  </a:lnTo>
                  <a:lnTo>
                    <a:pt x="4614670" y="531608"/>
                  </a:lnTo>
                  <a:lnTo>
                    <a:pt x="0" y="53160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defTabSz="533400">
                <a:lnSpc>
                  <a:spcPct val="100000"/>
                </a:lnSpc>
                <a:spcAft>
                  <a:spcPct val="35000"/>
                </a:spcAft>
                <a:buNone/>
              </a:pPr>
              <a:r>
                <a:rPr lang="es-ES" sz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Problemas de salubridad y para el medioambiente por deficiente almacenaje de los precursores incautados.</a:t>
              </a:r>
              <a:endParaRPr lang="en-US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endParaRPr>
            </a:p>
          </p:txBody>
        </p:sp>
        <p:sp>
          <p:nvSpPr>
            <p:cNvPr id="17" name="Conector recto 16">
              <a:extLst>
                <a:ext uri="{FF2B5EF4-FFF2-40B4-BE49-F238E27FC236}">
                  <a16:creationId xmlns:a16="http://schemas.microsoft.com/office/drawing/2014/main" id="{F103E846-E48B-D74F-B243-613116FFCD62}"/>
                </a:ext>
              </a:extLst>
            </p:cNvPr>
            <p:cNvSpPr/>
            <p:nvPr/>
          </p:nvSpPr>
          <p:spPr>
            <a:xfrm>
              <a:off x="210403" y="3895398"/>
              <a:ext cx="4619181" cy="0"/>
            </a:xfrm>
            <a:prstGeom prst="line">
              <a:avLst/>
            </a:prstGeom>
            <a:gradFill rotWithShape="0">
              <a:gsLst>
                <a:gs pos="0">
                  <a:srgbClr val="AAE2CA">
                    <a:hueOff val="2857131"/>
                    <a:satOff val="6527"/>
                    <a:lumOff val="-18083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AE2CA">
                    <a:hueOff val="2857131"/>
                    <a:satOff val="6527"/>
                    <a:lumOff val="-18083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AE2CA">
                    <a:hueOff val="2857131"/>
                    <a:satOff val="6527"/>
                    <a:lumOff val="-18083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AE2CA">
                  <a:hueOff val="2857131"/>
                  <a:satOff val="6527"/>
                  <a:lumOff val="-18083"/>
                  <a:alphaOff val="0"/>
                </a:srgbClr>
              </a:solidFill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262A4277-11FE-9E55-896F-076A774B6795}"/>
                </a:ext>
              </a:extLst>
            </p:cNvPr>
            <p:cNvSpPr/>
            <p:nvPr/>
          </p:nvSpPr>
          <p:spPr>
            <a:xfrm>
              <a:off x="219359" y="3859024"/>
              <a:ext cx="4614670" cy="254660"/>
            </a:xfrm>
            <a:custGeom>
              <a:avLst/>
              <a:gdLst>
                <a:gd name="connsiteX0" fmla="*/ 0 w 4614670"/>
                <a:gd name="connsiteY0" fmla="*/ 0 h 254660"/>
                <a:gd name="connsiteX1" fmla="*/ 4614670 w 4614670"/>
                <a:gd name="connsiteY1" fmla="*/ 0 h 254660"/>
                <a:gd name="connsiteX2" fmla="*/ 4614670 w 4614670"/>
                <a:gd name="connsiteY2" fmla="*/ 254660 h 254660"/>
                <a:gd name="connsiteX3" fmla="*/ 0 w 4614670"/>
                <a:gd name="connsiteY3" fmla="*/ 254660 h 254660"/>
                <a:gd name="connsiteX4" fmla="*/ 0 w 4614670"/>
                <a:gd name="connsiteY4" fmla="*/ 0 h 25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4670" h="254660">
                  <a:moveTo>
                    <a:pt x="0" y="0"/>
                  </a:moveTo>
                  <a:lnTo>
                    <a:pt x="4614670" y="0"/>
                  </a:lnTo>
                  <a:lnTo>
                    <a:pt x="4614670" y="254660"/>
                  </a:lnTo>
                  <a:lnTo>
                    <a:pt x="0" y="25466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Falta de formación de las autoridades de control.</a:t>
              </a:r>
              <a:endParaRPr lang="en-US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endParaRPr>
            </a:p>
          </p:txBody>
        </p:sp>
        <p:sp>
          <p:nvSpPr>
            <p:cNvPr id="19" name="Conector recto 18">
              <a:extLst>
                <a:ext uri="{FF2B5EF4-FFF2-40B4-BE49-F238E27FC236}">
                  <a16:creationId xmlns:a16="http://schemas.microsoft.com/office/drawing/2014/main" id="{FF0B98B9-A690-3760-CE73-5177F7F6F575}"/>
                </a:ext>
              </a:extLst>
            </p:cNvPr>
            <p:cNvSpPr/>
            <p:nvPr/>
          </p:nvSpPr>
          <p:spPr>
            <a:xfrm>
              <a:off x="210403" y="4150058"/>
              <a:ext cx="4619181" cy="0"/>
            </a:xfrm>
            <a:prstGeom prst="line">
              <a:avLst/>
            </a:prstGeom>
            <a:gradFill rotWithShape="0">
              <a:gsLst>
                <a:gs pos="0">
                  <a:srgbClr val="AAE2CA">
                    <a:hueOff val="3428557"/>
                    <a:satOff val="7832"/>
                    <a:lumOff val="-21699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AE2CA">
                    <a:hueOff val="3428557"/>
                    <a:satOff val="7832"/>
                    <a:lumOff val="-21699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AE2CA">
                    <a:hueOff val="3428557"/>
                    <a:satOff val="7832"/>
                    <a:lumOff val="-21699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AE2CA">
                  <a:hueOff val="3428557"/>
                  <a:satOff val="7832"/>
                  <a:lumOff val="-21699"/>
                  <a:alphaOff val="0"/>
                </a:srgbClr>
              </a:solidFill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F3CA38B2-1987-76EC-ABE1-442BD0EF854D}"/>
                </a:ext>
              </a:extLst>
            </p:cNvPr>
            <p:cNvSpPr/>
            <p:nvPr/>
          </p:nvSpPr>
          <p:spPr>
            <a:xfrm>
              <a:off x="219359" y="4127492"/>
              <a:ext cx="4614670" cy="264525"/>
            </a:xfrm>
            <a:custGeom>
              <a:avLst/>
              <a:gdLst>
                <a:gd name="connsiteX0" fmla="*/ 0 w 4614670"/>
                <a:gd name="connsiteY0" fmla="*/ 0 h 264525"/>
                <a:gd name="connsiteX1" fmla="*/ 4614670 w 4614670"/>
                <a:gd name="connsiteY1" fmla="*/ 0 h 264525"/>
                <a:gd name="connsiteX2" fmla="*/ 4614670 w 4614670"/>
                <a:gd name="connsiteY2" fmla="*/ 264525 h 264525"/>
                <a:gd name="connsiteX3" fmla="*/ 0 w 4614670"/>
                <a:gd name="connsiteY3" fmla="*/ 264525 h 264525"/>
                <a:gd name="connsiteX4" fmla="*/ 0 w 4614670"/>
                <a:gd name="connsiteY4" fmla="*/ 0 h 26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4670" h="264525">
                  <a:moveTo>
                    <a:pt x="0" y="0"/>
                  </a:moveTo>
                  <a:lnTo>
                    <a:pt x="4614670" y="0"/>
                  </a:lnTo>
                  <a:lnTo>
                    <a:pt x="4614670" y="264525"/>
                  </a:lnTo>
                  <a:lnTo>
                    <a:pt x="0" y="2645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Falta de formación de las autoridades judiciales.</a:t>
              </a:r>
            </a:p>
          </p:txBody>
        </p:sp>
        <p:sp>
          <p:nvSpPr>
            <p:cNvPr id="21" name="Conector recto 20">
              <a:extLst>
                <a:ext uri="{FF2B5EF4-FFF2-40B4-BE49-F238E27FC236}">
                  <a16:creationId xmlns:a16="http://schemas.microsoft.com/office/drawing/2014/main" id="{2B150181-040A-7FD0-478D-21ED15A44B62}"/>
                </a:ext>
              </a:extLst>
            </p:cNvPr>
            <p:cNvSpPr/>
            <p:nvPr/>
          </p:nvSpPr>
          <p:spPr>
            <a:xfrm>
              <a:off x="210403" y="4414584"/>
              <a:ext cx="4619181" cy="0"/>
            </a:xfrm>
            <a:prstGeom prst="line">
              <a:avLst/>
            </a:prstGeom>
            <a:gradFill rotWithShape="0">
              <a:gsLst>
                <a:gs pos="0">
                  <a:srgbClr val="AAE2CA">
                    <a:hueOff val="3999983"/>
                    <a:satOff val="9137"/>
                    <a:lumOff val="-25316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AE2CA">
                    <a:hueOff val="3999983"/>
                    <a:satOff val="9137"/>
                    <a:lumOff val="-25316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AE2CA">
                    <a:hueOff val="3999983"/>
                    <a:satOff val="9137"/>
                    <a:lumOff val="-25316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AE2CA">
                  <a:hueOff val="3999983"/>
                  <a:satOff val="9137"/>
                  <a:lumOff val="-25316"/>
                  <a:alphaOff val="0"/>
                </a:srgbClr>
              </a:solidFill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FD440246-F363-DBAA-1961-93F92A80D719}"/>
                </a:ext>
              </a:extLst>
            </p:cNvPr>
            <p:cNvSpPr/>
            <p:nvPr/>
          </p:nvSpPr>
          <p:spPr>
            <a:xfrm>
              <a:off x="210403" y="4414584"/>
              <a:ext cx="4614670" cy="312185"/>
            </a:xfrm>
            <a:custGeom>
              <a:avLst/>
              <a:gdLst>
                <a:gd name="connsiteX0" fmla="*/ 0 w 4614670"/>
                <a:gd name="connsiteY0" fmla="*/ 0 h 312185"/>
                <a:gd name="connsiteX1" fmla="*/ 4614670 w 4614670"/>
                <a:gd name="connsiteY1" fmla="*/ 0 h 312185"/>
                <a:gd name="connsiteX2" fmla="*/ 4614670 w 4614670"/>
                <a:gd name="connsiteY2" fmla="*/ 312185 h 312185"/>
                <a:gd name="connsiteX3" fmla="*/ 0 w 4614670"/>
                <a:gd name="connsiteY3" fmla="*/ 312185 h 312185"/>
                <a:gd name="connsiteX4" fmla="*/ 0 w 4614670"/>
                <a:gd name="connsiteY4" fmla="*/ 0 h 31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4670" h="312185">
                  <a:moveTo>
                    <a:pt x="0" y="0"/>
                  </a:moveTo>
                  <a:lnTo>
                    <a:pt x="4614670" y="0"/>
                  </a:lnTo>
                  <a:lnTo>
                    <a:pt x="4614670" y="312185"/>
                  </a:lnTo>
                  <a:lnTo>
                    <a:pt x="0" y="31218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Falta de formación de las autoridades de control.</a:t>
              </a:r>
            </a:p>
          </p:txBody>
        </p:sp>
        <p:sp>
          <p:nvSpPr>
            <p:cNvPr id="23" name="Conector recto 22">
              <a:extLst>
                <a:ext uri="{FF2B5EF4-FFF2-40B4-BE49-F238E27FC236}">
                  <a16:creationId xmlns:a16="http://schemas.microsoft.com/office/drawing/2014/main" id="{65AA207D-807E-DEC4-E456-82BFDC2FAB5E}"/>
                </a:ext>
              </a:extLst>
            </p:cNvPr>
            <p:cNvSpPr/>
            <p:nvPr/>
          </p:nvSpPr>
          <p:spPr>
            <a:xfrm>
              <a:off x="210403" y="4726770"/>
              <a:ext cx="4619181" cy="0"/>
            </a:xfrm>
            <a:prstGeom prst="line">
              <a:avLst/>
            </a:prstGeom>
            <a:gradFill rotWithShape="0">
              <a:gsLst>
                <a:gs pos="0">
                  <a:srgbClr val="AAE2CA">
                    <a:hueOff val="4571410"/>
                    <a:satOff val="10443"/>
                    <a:lumOff val="-28932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AE2CA">
                    <a:hueOff val="4571410"/>
                    <a:satOff val="10443"/>
                    <a:lumOff val="-28932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AE2CA">
                    <a:hueOff val="4571410"/>
                    <a:satOff val="10443"/>
                    <a:lumOff val="-28932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AE2CA">
                  <a:hueOff val="4571410"/>
                  <a:satOff val="10443"/>
                  <a:lumOff val="-28932"/>
                  <a:alphaOff val="0"/>
                </a:srgbClr>
              </a:solidFill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655E99A3-85F1-6551-9051-42EB8AB38350}"/>
                </a:ext>
              </a:extLst>
            </p:cNvPr>
            <p:cNvSpPr/>
            <p:nvPr/>
          </p:nvSpPr>
          <p:spPr>
            <a:xfrm>
              <a:off x="210403" y="4726770"/>
              <a:ext cx="4614670" cy="286390"/>
            </a:xfrm>
            <a:custGeom>
              <a:avLst/>
              <a:gdLst>
                <a:gd name="connsiteX0" fmla="*/ 0 w 4614670"/>
                <a:gd name="connsiteY0" fmla="*/ 0 h 286390"/>
                <a:gd name="connsiteX1" fmla="*/ 4614670 w 4614670"/>
                <a:gd name="connsiteY1" fmla="*/ 0 h 286390"/>
                <a:gd name="connsiteX2" fmla="*/ 4614670 w 4614670"/>
                <a:gd name="connsiteY2" fmla="*/ 286390 h 286390"/>
                <a:gd name="connsiteX3" fmla="*/ 0 w 4614670"/>
                <a:gd name="connsiteY3" fmla="*/ 286390 h 286390"/>
                <a:gd name="connsiteX4" fmla="*/ 0 w 4614670"/>
                <a:gd name="connsiteY4" fmla="*/ 0 h 28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4670" h="286390">
                  <a:moveTo>
                    <a:pt x="0" y="0"/>
                  </a:moveTo>
                  <a:lnTo>
                    <a:pt x="4614670" y="0"/>
                  </a:lnTo>
                  <a:lnTo>
                    <a:pt x="4614670" y="286390"/>
                  </a:lnTo>
                  <a:lnTo>
                    <a:pt x="0" y="28639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defTabSz="622300">
                <a:spcAft>
                  <a:spcPct val="35000"/>
                </a:spcAft>
              </a:pPr>
              <a:r>
                <a:rPr lang="es-ES" sz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Falta de formación de las autoridades judiciales.</a:t>
              </a:r>
            </a:p>
          </p:txBody>
        </p:sp>
        <p:sp>
          <p:nvSpPr>
            <p:cNvPr id="25" name="Conector recto 24">
              <a:extLst>
                <a:ext uri="{FF2B5EF4-FFF2-40B4-BE49-F238E27FC236}">
                  <a16:creationId xmlns:a16="http://schemas.microsoft.com/office/drawing/2014/main" id="{DAD781DC-388D-AE31-4E37-EB3ADE6344EF}"/>
                </a:ext>
              </a:extLst>
            </p:cNvPr>
            <p:cNvSpPr/>
            <p:nvPr/>
          </p:nvSpPr>
          <p:spPr>
            <a:xfrm>
              <a:off x="210403" y="5013160"/>
              <a:ext cx="4619181" cy="0"/>
            </a:xfrm>
            <a:prstGeom prst="line">
              <a:avLst/>
            </a:prstGeom>
            <a:gradFill rotWithShape="0">
              <a:gsLst>
                <a:gs pos="0">
                  <a:srgbClr val="AAE2CA">
                    <a:hueOff val="5142836"/>
                    <a:satOff val="11748"/>
                    <a:lumOff val="-32549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AE2CA">
                    <a:hueOff val="5142836"/>
                    <a:satOff val="11748"/>
                    <a:lumOff val="-32549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AE2CA">
                    <a:hueOff val="5142836"/>
                    <a:satOff val="11748"/>
                    <a:lumOff val="-32549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AE2CA">
                  <a:hueOff val="5142836"/>
                  <a:satOff val="11748"/>
                  <a:lumOff val="-32549"/>
                  <a:alphaOff val="0"/>
                </a:srgbClr>
              </a:solidFill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6AD716C1-2A10-1B3A-7CB6-430691A34814}"/>
                </a:ext>
              </a:extLst>
            </p:cNvPr>
            <p:cNvSpPr/>
            <p:nvPr/>
          </p:nvSpPr>
          <p:spPr>
            <a:xfrm>
              <a:off x="210403" y="5013160"/>
              <a:ext cx="4619181" cy="163705"/>
            </a:xfrm>
            <a:custGeom>
              <a:avLst/>
              <a:gdLst>
                <a:gd name="connsiteX0" fmla="*/ 0 w 4619181"/>
                <a:gd name="connsiteY0" fmla="*/ 0 h 163705"/>
                <a:gd name="connsiteX1" fmla="*/ 4619181 w 4619181"/>
                <a:gd name="connsiteY1" fmla="*/ 0 h 163705"/>
                <a:gd name="connsiteX2" fmla="*/ 4619181 w 4619181"/>
                <a:gd name="connsiteY2" fmla="*/ 163705 h 163705"/>
                <a:gd name="connsiteX3" fmla="*/ 0 w 4619181"/>
                <a:gd name="connsiteY3" fmla="*/ 163705 h 163705"/>
                <a:gd name="connsiteX4" fmla="*/ 0 w 4619181"/>
                <a:gd name="connsiteY4" fmla="*/ 0 h 16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9181" h="163705">
                  <a:moveTo>
                    <a:pt x="0" y="0"/>
                  </a:moveTo>
                  <a:lnTo>
                    <a:pt x="4619181" y="0"/>
                  </a:lnTo>
                  <a:lnTo>
                    <a:pt x="4619181" y="163705"/>
                  </a:lnTo>
                  <a:lnTo>
                    <a:pt x="0" y="16370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1400" b="0" i="0" kern="1200" baseline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+mn-ea"/>
                <a:cs typeface="+mn-cs"/>
              </a:endParaRPr>
            </a:p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3004641F-7BDB-2E5A-122B-8536FCE1C12F}"/>
              </a:ext>
            </a:extLst>
          </p:cNvPr>
          <p:cNvGrpSpPr/>
          <p:nvPr/>
        </p:nvGrpSpPr>
        <p:grpSpPr>
          <a:xfrm>
            <a:off x="5325410" y="1516311"/>
            <a:ext cx="4623626" cy="3636181"/>
            <a:chOff x="210403" y="1540684"/>
            <a:chExt cx="4623626" cy="3636181"/>
          </a:xfrm>
        </p:grpSpPr>
        <p:sp>
          <p:nvSpPr>
            <p:cNvPr id="28" name="Conector recto 27">
              <a:extLst>
                <a:ext uri="{FF2B5EF4-FFF2-40B4-BE49-F238E27FC236}">
                  <a16:creationId xmlns:a16="http://schemas.microsoft.com/office/drawing/2014/main" id="{81484A2C-B76B-8104-1037-BF918B27970A}"/>
                </a:ext>
              </a:extLst>
            </p:cNvPr>
            <p:cNvSpPr/>
            <p:nvPr/>
          </p:nvSpPr>
          <p:spPr>
            <a:xfrm>
              <a:off x="210403" y="1540684"/>
              <a:ext cx="4619181" cy="0"/>
            </a:xfrm>
            <a:prstGeom prst="line">
              <a:avLst/>
            </a:prstGeom>
            <a:gradFill rotWithShape="0">
              <a:gsLst>
                <a:gs pos="0">
                  <a:srgbClr val="AAE2CA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AE2CA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AE2CA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AE2CA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CFBC9F1A-04D3-B697-9602-50E596F42115}"/>
                </a:ext>
              </a:extLst>
            </p:cNvPr>
            <p:cNvSpPr/>
            <p:nvPr/>
          </p:nvSpPr>
          <p:spPr>
            <a:xfrm>
              <a:off x="210403" y="1540684"/>
              <a:ext cx="4614670" cy="479328"/>
            </a:xfrm>
            <a:custGeom>
              <a:avLst/>
              <a:gdLst>
                <a:gd name="connsiteX0" fmla="*/ 0 w 4614670"/>
                <a:gd name="connsiteY0" fmla="*/ 0 h 479328"/>
                <a:gd name="connsiteX1" fmla="*/ 4614670 w 4614670"/>
                <a:gd name="connsiteY1" fmla="*/ 0 h 479328"/>
                <a:gd name="connsiteX2" fmla="*/ 4614670 w 4614670"/>
                <a:gd name="connsiteY2" fmla="*/ 479328 h 479328"/>
                <a:gd name="connsiteX3" fmla="*/ 0 w 4614670"/>
                <a:gd name="connsiteY3" fmla="*/ 479328 h 479328"/>
                <a:gd name="connsiteX4" fmla="*/ 0 w 4614670"/>
                <a:gd name="connsiteY4" fmla="*/ 0 h 47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4670" h="479328">
                  <a:moveTo>
                    <a:pt x="0" y="0"/>
                  </a:moveTo>
                  <a:lnTo>
                    <a:pt x="4614670" y="0"/>
                  </a:lnTo>
                  <a:lnTo>
                    <a:pt x="4614670" y="479328"/>
                  </a:lnTo>
                  <a:lnTo>
                    <a:pt x="0" y="47932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Non-e</a:t>
              </a:r>
              <a:r>
                <a:rPr lang="en-US" sz="1200" b="0" i="0" kern="1200" baseline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ea typeface="+mn-ea"/>
                  <a:cs typeface="+mn-cs"/>
                </a:rPr>
                <a:t>xisting or outdated regulations for the control of precursors.</a:t>
              </a:r>
              <a:endParaRPr lang="en-US" sz="14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Conector recto 29">
              <a:extLst>
                <a:ext uri="{FF2B5EF4-FFF2-40B4-BE49-F238E27FC236}">
                  <a16:creationId xmlns:a16="http://schemas.microsoft.com/office/drawing/2014/main" id="{E6FAE8B5-3243-9BA1-C76D-1B236F665B70}"/>
                </a:ext>
              </a:extLst>
            </p:cNvPr>
            <p:cNvSpPr/>
            <p:nvPr/>
          </p:nvSpPr>
          <p:spPr>
            <a:xfrm>
              <a:off x="210403" y="2020013"/>
              <a:ext cx="4619181" cy="0"/>
            </a:xfrm>
            <a:prstGeom prst="line">
              <a:avLst/>
            </a:prstGeom>
            <a:gradFill rotWithShape="0">
              <a:gsLst>
                <a:gs pos="0">
                  <a:srgbClr val="AAE2CA">
                    <a:hueOff val="571426"/>
                    <a:satOff val="1305"/>
                    <a:lumOff val="-3617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AE2CA">
                    <a:hueOff val="571426"/>
                    <a:satOff val="1305"/>
                    <a:lumOff val="-3617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AE2CA">
                    <a:hueOff val="571426"/>
                    <a:satOff val="1305"/>
                    <a:lumOff val="-3617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AE2CA">
                  <a:hueOff val="571426"/>
                  <a:satOff val="1305"/>
                  <a:lumOff val="-3617"/>
                  <a:alphaOff val="0"/>
                </a:srgbClr>
              </a:solidFill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1FBD04AC-AB0F-5A6A-F0C1-80CAAB8BDA0D}"/>
                </a:ext>
              </a:extLst>
            </p:cNvPr>
            <p:cNvSpPr/>
            <p:nvPr/>
          </p:nvSpPr>
          <p:spPr>
            <a:xfrm>
              <a:off x="210403" y="2020013"/>
              <a:ext cx="4614670" cy="454769"/>
            </a:xfrm>
            <a:custGeom>
              <a:avLst/>
              <a:gdLst>
                <a:gd name="connsiteX0" fmla="*/ 0 w 4614670"/>
                <a:gd name="connsiteY0" fmla="*/ 0 h 454769"/>
                <a:gd name="connsiteX1" fmla="*/ 4614670 w 4614670"/>
                <a:gd name="connsiteY1" fmla="*/ 0 h 454769"/>
                <a:gd name="connsiteX2" fmla="*/ 4614670 w 4614670"/>
                <a:gd name="connsiteY2" fmla="*/ 454769 h 454769"/>
                <a:gd name="connsiteX3" fmla="*/ 0 w 4614670"/>
                <a:gd name="connsiteY3" fmla="*/ 454769 h 454769"/>
                <a:gd name="connsiteX4" fmla="*/ 0 w 4614670"/>
                <a:gd name="connsiteY4" fmla="*/ 0 h 4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4670" h="454769">
                  <a:moveTo>
                    <a:pt x="0" y="0"/>
                  </a:moveTo>
                  <a:lnTo>
                    <a:pt x="4614670" y="0"/>
                  </a:lnTo>
                  <a:lnTo>
                    <a:pt x="4614670" y="454769"/>
                  </a:lnTo>
                  <a:lnTo>
                    <a:pt x="0" y="45476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0" i="0" kern="1200" baseline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ea typeface="+mn-ea"/>
                  <a:cs typeface="Arial Unicode MS"/>
                </a:rPr>
                <a:t>Few or non-existent management and final disposal procedures.</a:t>
              </a:r>
            </a:p>
          </p:txBody>
        </p:sp>
        <p:sp>
          <p:nvSpPr>
            <p:cNvPr id="32" name="Conector recto 31">
              <a:extLst>
                <a:ext uri="{FF2B5EF4-FFF2-40B4-BE49-F238E27FC236}">
                  <a16:creationId xmlns:a16="http://schemas.microsoft.com/office/drawing/2014/main" id="{0F208493-346E-5AED-550B-5DC597A8F5FB}"/>
                </a:ext>
              </a:extLst>
            </p:cNvPr>
            <p:cNvSpPr/>
            <p:nvPr/>
          </p:nvSpPr>
          <p:spPr>
            <a:xfrm>
              <a:off x="210403" y="2474783"/>
              <a:ext cx="4619181" cy="0"/>
            </a:xfrm>
            <a:prstGeom prst="line">
              <a:avLst/>
            </a:prstGeom>
            <a:gradFill rotWithShape="0">
              <a:gsLst>
                <a:gs pos="0">
                  <a:srgbClr val="AAE2CA">
                    <a:hueOff val="1142852"/>
                    <a:satOff val="2611"/>
                    <a:lumOff val="-7233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AE2CA">
                    <a:hueOff val="1142852"/>
                    <a:satOff val="2611"/>
                    <a:lumOff val="-7233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AE2CA">
                    <a:hueOff val="1142852"/>
                    <a:satOff val="2611"/>
                    <a:lumOff val="-7233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AE2CA">
                  <a:hueOff val="1142852"/>
                  <a:satOff val="2611"/>
                  <a:lumOff val="-7233"/>
                  <a:alphaOff val="0"/>
                </a:srgbClr>
              </a:solidFill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D884656-DB61-825B-16F7-59F94A9CCFEB}"/>
                </a:ext>
              </a:extLst>
            </p:cNvPr>
            <p:cNvSpPr/>
            <p:nvPr/>
          </p:nvSpPr>
          <p:spPr>
            <a:xfrm>
              <a:off x="210403" y="2474783"/>
              <a:ext cx="4614670" cy="488273"/>
            </a:xfrm>
            <a:custGeom>
              <a:avLst/>
              <a:gdLst>
                <a:gd name="connsiteX0" fmla="*/ 0 w 4614670"/>
                <a:gd name="connsiteY0" fmla="*/ 0 h 488273"/>
                <a:gd name="connsiteX1" fmla="*/ 4614670 w 4614670"/>
                <a:gd name="connsiteY1" fmla="*/ 0 h 488273"/>
                <a:gd name="connsiteX2" fmla="*/ 4614670 w 4614670"/>
                <a:gd name="connsiteY2" fmla="*/ 488273 h 488273"/>
                <a:gd name="connsiteX3" fmla="*/ 0 w 4614670"/>
                <a:gd name="connsiteY3" fmla="*/ 488273 h 488273"/>
                <a:gd name="connsiteX4" fmla="*/ 0 w 4614670"/>
                <a:gd name="connsiteY4" fmla="*/ 0 h 488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4670" h="488273">
                  <a:moveTo>
                    <a:pt x="0" y="0"/>
                  </a:moveTo>
                  <a:lnTo>
                    <a:pt x="4614670" y="0"/>
                  </a:lnTo>
                  <a:lnTo>
                    <a:pt x="4614670" y="488273"/>
                  </a:lnTo>
                  <a:lnTo>
                    <a:pt x="0" y="48827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0" i="0" kern="1200" baseline="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ea typeface="+mn-ea"/>
                  <a:cs typeface="Arial Unicode MS"/>
                </a:rPr>
                <a:t>Lack of coordination and/or communication between the various institutions responsible for precursor control.</a:t>
              </a:r>
            </a:p>
          </p:txBody>
        </p:sp>
        <p:sp>
          <p:nvSpPr>
            <p:cNvPr id="34" name="Conector recto 33">
              <a:extLst>
                <a:ext uri="{FF2B5EF4-FFF2-40B4-BE49-F238E27FC236}">
                  <a16:creationId xmlns:a16="http://schemas.microsoft.com/office/drawing/2014/main" id="{EA21083D-D2EF-A906-0205-4C7C677CE33D}"/>
                </a:ext>
              </a:extLst>
            </p:cNvPr>
            <p:cNvSpPr/>
            <p:nvPr/>
          </p:nvSpPr>
          <p:spPr>
            <a:xfrm>
              <a:off x="210403" y="2963057"/>
              <a:ext cx="4619181" cy="0"/>
            </a:xfrm>
            <a:prstGeom prst="line">
              <a:avLst/>
            </a:prstGeom>
            <a:gradFill rotWithShape="0">
              <a:gsLst>
                <a:gs pos="0">
                  <a:srgbClr val="AAE2CA">
                    <a:hueOff val="1714279"/>
                    <a:satOff val="3916"/>
                    <a:lumOff val="-1085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AE2CA">
                    <a:hueOff val="1714279"/>
                    <a:satOff val="3916"/>
                    <a:lumOff val="-1085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AE2CA">
                    <a:hueOff val="1714279"/>
                    <a:satOff val="3916"/>
                    <a:lumOff val="-1085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AE2CA">
                  <a:hueOff val="1714279"/>
                  <a:satOff val="3916"/>
                  <a:lumOff val="-10850"/>
                  <a:alphaOff val="0"/>
                </a:srgbClr>
              </a:solidFill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5DA13A02-CB03-71AF-877E-D155F4E0F2D8}"/>
                </a:ext>
              </a:extLst>
            </p:cNvPr>
            <p:cNvSpPr/>
            <p:nvPr/>
          </p:nvSpPr>
          <p:spPr>
            <a:xfrm>
              <a:off x="210403" y="2963057"/>
              <a:ext cx="4614670" cy="400732"/>
            </a:xfrm>
            <a:custGeom>
              <a:avLst/>
              <a:gdLst>
                <a:gd name="connsiteX0" fmla="*/ 0 w 4614670"/>
                <a:gd name="connsiteY0" fmla="*/ 0 h 400732"/>
                <a:gd name="connsiteX1" fmla="*/ 4614670 w 4614670"/>
                <a:gd name="connsiteY1" fmla="*/ 0 h 400732"/>
                <a:gd name="connsiteX2" fmla="*/ 4614670 w 4614670"/>
                <a:gd name="connsiteY2" fmla="*/ 400732 h 400732"/>
                <a:gd name="connsiteX3" fmla="*/ 0 w 4614670"/>
                <a:gd name="connsiteY3" fmla="*/ 400732 h 400732"/>
                <a:gd name="connsiteX4" fmla="*/ 0 w 4614670"/>
                <a:gd name="connsiteY4" fmla="*/ 0 h 40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4670" h="400732">
                  <a:moveTo>
                    <a:pt x="0" y="0"/>
                  </a:moveTo>
                  <a:lnTo>
                    <a:pt x="4614670" y="0"/>
                  </a:lnTo>
                  <a:lnTo>
                    <a:pt x="4614670" y="400732"/>
                  </a:lnTo>
                  <a:lnTo>
                    <a:pt x="0" y="40073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defTabSz="533400">
                <a:spcAft>
                  <a:spcPct val="35000"/>
                </a:spcAft>
              </a:pPr>
              <a:r>
                <a:rPr lang="es-ES" sz="1200" dirty="0" err="1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Deficiencies</a:t>
              </a:r>
              <a:r>
                <a:rPr lang="es-ES" sz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 in </a:t>
              </a:r>
              <a:r>
                <a:rPr lang="es-ES" sz="1200" dirty="0" err="1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information</a:t>
              </a:r>
              <a:r>
                <a:rPr lang="es-ES" sz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 </a:t>
              </a:r>
              <a:r>
                <a:rPr lang="es-ES" sz="1200" dirty="0" err="1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exchange</a:t>
              </a:r>
              <a:r>
                <a:rPr lang="es-ES" sz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.</a:t>
              </a:r>
              <a:endParaRPr lang="en-US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endParaRPr>
            </a:p>
          </p:txBody>
        </p:sp>
        <p:sp>
          <p:nvSpPr>
            <p:cNvPr id="36" name="Conector recto 35">
              <a:extLst>
                <a:ext uri="{FF2B5EF4-FFF2-40B4-BE49-F238E27FC236}">
                  <a16:creationId xmlns:a16="http://schemas.microsoft.com/office/drawing/2014/main" id="{840B753D-131B-F4B1-8F42-1050B060745C}"/>
                </a:ext>
              </a:extLst>
            </p:cNvPr>
            <p:cNvSpPr/>
            <p:nvPr/>
          </p:nvSpPr>
          <p:spPr>
            <a:xfrm>
              <a:off x="210403" y="3363789"/>
              <a:ext cx="4619181" cy="0"/>
            </a:xfrm>
            <a:prstGeom prst="line">
              <a:avLst/>
            </a:prstGeom>
            <a:gradFill rotWithShape="0">
              <a:gsLst>
                <a:gs pos="0">
                  <a:srgbClr val="AAE2CA">
                    <a:hueOff val="2285705"/>
                    <a:satOff val="5221"/>
                    <a:lumOff val="-14466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AE2CA">
                    <a:hueOff val="2285705"/>
                    <a:satOff val="5221"/>
                    <a:lumOff val="-14466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AE2CA">
                    <a:hueOff val="2285705"/>
                    <a:satOff val="5221"/>
                    <a:lumOff val="-14466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AE2CA">
                  <a:hueOff val="2285705"/>
                  <a:satOff val="5221"/>
                  <a:lumOff val="-14466"/>
                  <a:alphaOff val="0"/>
                </a:srgbClr>
              </a:solidFill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4B328A50-B493-18DE-F4B3-9ADF17F9D4BE}"/>
                </a:ext>
              </a:extLst>
            </p:cNvPr>
            <p:cNvSpPr/>
            <p:nvPr/>
          </p:nvSpPr>
          <p:spPr>
            <a:xfrm>
              <a:off x="210403" y="3363789"/>
              <a:ext cx="4614670" cy="531608"/>
            </a:xfrm>
            <a:custGeom>
              <a:avLst/>
              <a:gdLst>
                <a:gd name="connsiteX0" fmla="*/ 0 w 4614670"/>
                <a:gd name="connsiteY0" fmla="*/ 0 h 531608"/>
                <a:gd name="connsiteX1" fmla="*/ 4614670 w 4614670"/>
                <a:gd name="connsiteY1" fmla="*/ 0 h 531608"/>
                <a:gd name="connsiteX2" fmla="*/ 4614670 w 4614670"/>
                <a:gd name="connsiteY2" fmla="*/ 531608 h 531608"/>
                <a:gd name="connsiteX3" fmla="*/ 0 w 4614670"/>
                <a:gd name="connsiteY3" fmla="*/ 531608 h 531608"/>
                <a:gd name="connsiteX4" fmla="*/ 0 w 4614670"/>
                <a:gd name="connsiteY4" fmla="*/ 0 h 531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4670" h="531608">
                  <a:moveTo>
                    <a:pt x="0" y="0"/>
                  </a:moveTo>
                  <a:lnTo>
                    <a:pt x="4614670" y="0"/>
                  </a:lnTo>
                  <a:lnTo>
                    <a:pt x="4614670" y="531608"/>
                  </a:lnTo>
                  <a:lnTo>
                    <a:pt x="0" y="53160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defTabSz="533400">
                <a:lnSpc>
                  <a:spcPct val="100000"/>
                </a:lnSpc>
                <a:spcAft>
                  <a:spcPct val="35000"/>
                </a:spcAft>
                <a:buNone/>
              </a:pPr>
              <a:r>
                <a:rPr lang="en-US" sz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Health and environmental problems due to poor storage of seized precursors.</a:t>
              </a:r>
            </a:p>
          </p:txBody>
        </p:sp>
        <p:sp>
          <p:nvSpPr>
            <p:cNvPr id="38" name="Conector recto 37">
              <a:extLst>
                <a:ext uri="{FF2B5EF4-FFF2-40B4-BE49-F238E27FC236}">
                  <a16:creationId xmlns:a16="http://schemas.microsoft.com/office/drawing/2014/main" id="{5B0B0C6D-7909-6345-468D-E24F61CBD4F2}"/>
                </a:ext>
              </a:extLst>
            </p:cNvPr>
            <p:cNvSpPr/>
            <p:nvPr/>
          </p:nvSpPr>
          <p:spPr>
            <a:xfrm>
              <a:off x="210403" y="3895398"/>
              <a:ext cx="4619181" cy="0"/>
            </a:xfrm>
            <a:prstGeom prst="line">
              <a:avLst/>
            </a:prstGeom>
            <a:gradFill rotWithShape="0">
              <a:gsLst>
                <a:gs pos="0">
                  <a:srgbClr val="AAE2CA">
                    <a:hueOff val="2857131"/>
                    <a:satOff val="6527"/>
                    <a:lumOff val="-18083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AE2CA">
                    <a:hueOff val="2857131"/>
                    <a:satOff val="6527"/>
                    <a:lumOff val="-18083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AE2CA">
                    <a:hueOff val="2857131"/>
                    <a:satOff val="6527"/>
                    <a:lumOff val="-18083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AE2CA">
                  <a:hueOff val="2857131"/>
                  <a:satOff val="6527"/>
                  <a:lumOff val="-18083"/>
                  <a:alphaOff val="0"/>
                </a:srgbClr>
              </a:solidFill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73193EEF-A355-1FFE-6242-3B19B36A390D}"/>
                </a:ext>
              </a:extLst>
            </p:cNvPr>
            <p:cNvSpPr/>
            <p:nvPr/>
          </p:nvSpPr>
          <p:spPr>
            <a:xfrm>
              <a:off x="219359" y="3859024"/>
              <a:ext cx="4614670" cy="254660"/>
            </a:xfrm>
            <a:custGeom>
              <a:avLst/>
              <a:gdLst>
                <a:gd name="connsiteX0" fmla="*/ 0 w 4614670"/>
                <a:gd name="connsiteY0" fmla="*/ 0 h 254660"/>
                <a:gd name="connsiteX1" fmla="*/ 4614670 w 4614670"/>
                <a:gd name="connsiteY1" fmla="*/ 0 h 254660"/>
                <a:gd name="connsiteX2" fmla="*/ 4614670 w 4614670"/>
                <a:gd name="connsiteY2" fmla="*/ 254660 h 254660"/>
                <a:gd name="connsiteX3" fmla="*/ 0 w 4614670"/>
                <a:gd name="connsiteY3" fmla="*/ 254660 h 254660"/>
                <a:gd name="connsiteX4" fmla="*/ 0 w 4614670"/>
                <a:gd name="connsiteY4" fmla="*/ 0 h 254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4670" h="254660">
                  <a:moveTo>
                    <a:pt x="0" y="0"/>
                  </a:moveTo>
                  <a:lnTo>
                    <a:pt x="4614670" y="0"/>
                  </a:lnTo>
                  <a:lnTo>
                    <a:pt x="4614670" y="254660"/>
                  </a:lnTo>
                  <a:lnTo>
                    <a:pt x="0" y="25466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Lack of training of supervisory authorities.</a:t>
              </a:r>
            </a:p>
          </p:txBody>
        </p:sp>
        <p:sp>
          <p:nvSpPr>
            <p:cNvPr id="40" name="Conector recto 39">
              <a:extLst>
                <a:ext uri="{FF2B5EF4-FFF2-40B4-BE49-F238E27FC236}">
                  <a16:creationId xmlns:a16="http://schemas.microsoft.com/office/drawing/2014/main" id="{F33E7FEA-EE88-ED67-4114-A68DB3DEE8AF}"/>
                </a:ext>
              </a:extLst>
            </p:cNvPr>
            <p:cNvSpPr/>
            <p:nvPr/>
          </p:nvSpPr>
          <p:spPr>
            <a:xfrm>
              <a:off x="210403" y="4150058"/>
              <a:ext cx="4619181" cy="0"/>
            </a:xfrm>
            <a:prstGeom prst="line">
              <a:avLst/>
            </a:prstGeom>
            <a:gradFill rotWithShape="0">
              <a:gsLst>
                <a:gs pos="0">
                  <a:srgbClr val="AAE2CA">
                    <a:hueOff val="3428557"/>
                    <a:satOff val="7832"/>
                    <a:lumOff val="-21699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AE2CA">
                    <a:hueOff val="3428557"/>
                    <a:satOff val="7832"/>
                    <a:lumOff val="-21699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AE2CA">
                    <a:hueOff val="3428557"/>
                    <a:satOff val="7832"/>
                    <a:lumOff val="-21699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AE2CA">
                  <a:hueOff val="3428557"/>
                  <a:satOff val="7832"/>
                  <a:lumOff val="-21699"/>
                  <a:alphaOff val="0"/>
                </a:srgbClr>
              </a:solidFill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7595E8C8-48B9-2ED2-75B6-93789FA09541}"/>
                </a:ext>
              </a:extLst>
            </p:cNvPr>
            <p:cNvSpPr/>
            <p:nvPr/>
          </p:nvSpPr>
          <p:spPr>
            <a:xfrm>
              <a:off x="219359" y="4127492"/>
              <a:ext cx="4614670" cy="264525"/>
            </a:xfrm>
            <a:custGeom>
              <a:avLst/>
              <a:gdLst>
                <a:gd name="connsiteX0" fmla="*/ 0 w 4614670"/>
                <a:gd name="connsiteY0" fmla="*/ 0 h 264525"/>
                <a:gd name="connsiteX1" fmla="*/ 4614670 w 4614670"/>
                <a:gd name="connsiteY1" fmla="*/ 0 h 264525"/>
                <a:gd name="connsiteX2" fmla="*/ 4614670 w 4614670"/>
                <a:gd name="connsiteY2" fmla="*/ 264525 h 264525"/>
                <a:gd name="connsiteX3" fmla="*/ 0 w 4614670"/>
                <a:gd name="connsiteY3" fmla="*/ 264525 h 264525"/>
                <a:gd name="connsiteX4" fmla="*/ 0 w 4614670"/>
                <a:gd name="connsiteY4" fmla="*/ 0 h 26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4670" h="264525">
                  <a:moveTo>
                    <a:pt x="0" y="0"/>
                  </a:moveTo>
                  <a:lnTo>
                    <a:pt x="4614670" y="0"/>
                  </a:lnTo>
                  <a:lnTo>
                    <a:pt x="4614670" y="264525"/>
                  </a:lnTo>
                  <a:lnTo>
                    <a:pt x="0" y="26452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Lack of training of judicial authorities.</a:t>
              </a:r>
              <a:endParaRPr lang="es-ES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endParaRPr>
            </a:p>
          </p:txBody>
        </p:sp>
        <p:sp>
          <p:nvSpPr>
            <p:cNvPr id="42" name="Conector recto 41">
              <a:extLst>
                <a:ext uri="{FF2B5EF4-FFF2-40B4-BE49-F238E27FC236}">
                  <a16:creationId xmlns:a16="http://schemas.microsoft.com/office/drawing/2014/main" id="{3F429957-E16A-873C-6BC9-57F45DE93398}"/>
                </a:ext>
              </a:extLst>
            </p:cNvPr>
            <p:cNvSpPr/>
            <p:nvPr/>
          </p:nvSpPr>
          <p:spPr>
            <a:xfrm>
              <a:off x="210403" y="4414584"/>
              <a:ext cx="4619181" cy="0"/>
            </a:xfrm>
            <a:prstGeom prst="line">
              <a:avLst/>
            </a:prstGeom>
            <a:gradFill rotWithShape="0">
              <a:gsLst>
                <a:gs pos="0">
                  <a:srgbClr val="AAE2CA">
                    <a:hueOff val="3999983"/>
                    <a:satOff val="9137"/>
                    <a:lumOff val="-25316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AE2CA">
                    <a:hueOff val="3999983"/>
                    <a:satOff val="9137"/>
                    <a:lumOff val="-25316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AE2CA">
                    <a:hueOff val="3999983"/>
                    <a:satOff val="9137"/>
                    <a:lumOff val="-25316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AE2CA">
                  <a:hueOff val="3999983"/>
                  <a:satOff val="9137"/>
                  <a:lumOff val="-25316"/>
                  <a:alphaOff val="0"/>
                </a:srgbClr>
              </a:solidFill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62AD0025-8445-7F68-0B6D-C05D3FF3DBEC}"/>
                </a:ext>
              </a:extLst>
            </p:cNvPr>
            <p:cNvSpPr/>
            <p:nvPr/>
          </p:nvSpPr>
          <p:spPr>
            <a:xfrm>
              <a:off x="210403" y="4414584"/>
              <a:ext cx="4614670" cy="312185"/>
            </a:xfrm>
            <a:custGeom>
              <a:avLst/>
              <a:gdLst>
                <a:gd name="connsiteX0" fmla="*/ 0 w 4614670"/>
                <a:gd name="connsiteY0" fmla="*/ 0 h 312185"/>
                <a:gd name="connsiteX1" fmla="*/ 4614670 w 4614670"/>
                <a:gd name="connsiteY1" fmla="*/ 0 h 312185"/>
                <a:gd name="connsiteX2" fmla="*/ 4614670 w 4614670"/>
                <a:gd name="connsiteY2" fmla="*/ 312185 h 312185"/>
                <a:gd name="connsiteX3" fmla="*/ 0 w 4614670"/>
                <a:gd name="connsiteY3" fmla="*/ 312185 h 312185"/>
                <a:gd name="connsiteX4" fmla="*/ 0 w 4614670"/>
                <a:gd name="connsiteY4" fmla="*/ 0 h 31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4670" h="312185">
                  <a:moveTo>
                    <a:pt x="0" y="0"/>
                  </a:moveTo>
                  <a:lnTo>
                    <a:pt x="4614670" y="0"/>
                  </a:lnTo>
                  <a:lnTo>
                    <a:pt x="4614670" y="312185"/>
                  </a:lnTo>
                  <a:lnTo>
                    <a:pt x="0" y="31218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Lack of training of supervisory authorities.</a:t>
              </a:r>
              <a:endParaRPr lang="es-ES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endParaRPr>
            </a:p>
          </p:txBody>
        </p:sp>
        <p:sp>
          <p:nvSpPr>
            <p:cNvPr id="44" name="Conector recto 43">
              <a:extLst>
                <a:ext uri="{FF2B5EF4-FFF2-40B4-BE49-F238E27FC236}">
                  <a16:creationId xmlns:a16="http://schemas.microsoft.com/office/drawing/2014/main" id="{D244AD84-8983-5AD7-1EE8-98ACA5AF91F1}"/>
                </a:ext>
              </a:extLst>
            </p:cNvPr>
            <p:cNvSpPr/>
            <p:nvPr/>
          </p:nvSpPr>
          <p:spPr>
            <a:xfrm>
              <a:off x="210403" y="4726770"/>
              <a:ext cx="4619181" cy="0"/>
            </a:xfrm>
            <a:prstGeom prst="line">
              <a:avLst/>
            </a:prstGeom>
            <a:gradFill rotWithShape="0">
              <a:gsLst>
                <a:gs pos="0">
                  <a:srgbClr val="AAE2CA">
                    <a:hueOff val="4571410"/>
                    <a:satOff val="10443"/>
                    <a:lumOff val="-28932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AE2CA">
                    <a:hueOff val="4571410"/>
                    <a:satOff val="10443"/>
                    <a:lumOff val="-28932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AE2CA">
                    <a:hueOff val="4571410"/>
                    <a:satOff val="10443"/>
                    <a:lumOff val="-28932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AE2CA">
                  <a:hueOff val="4571410"/>
                  <a:satOff val="10443"/>
                  <a:lumOff val="-28932"/>
                  <a:alphaOff val="0"/>
                </a:srgbClr>
              </a:solidFill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7C1BE704-AD3F-E11C-B64D-93AA81602C6F}"/>
                </a:ext>
              </a:extLst>
            </p:cNvPr>
            <p:cNvSpPr/>
            <p:nvPr/>
          </p:nvSpPr>
          <p:spPr>
            <a:xfrm>
              <a:off x="210403" y="4726770"/>
              <a:ext cx="4614670" cy="286390"/>
            </a:xfrm>
            <a:custGeom>
              <a:avLst/>
              <a:gdLst>
                <a:gd name="connsiteX0" fmla="*/ 0 w 4614670"/>
                <a:gd name="connsiteY0" fmla="*/ 0 h 286390"/>
                <a:gd name="connsiteX1" fmla="*/ 4614670 w 4614670"/>
                <a:gd name="connsiteY1" fmla="*/ 0 h 286390"/>
                <a:gd name="connsiteX2" fmla="*/ 4614670 w 4614670"/>
                <a:gd name="connsiteY2" fmla="*/ 286390 h 286390"/>
                <a:gd name="connsiteX3" fmla="*/ 0 w 4614670"/>
                <a:gd name="connsiteY3" fmla="*/ 286390 h 286390"/>
                <a:gd name="connsiteX4" fmla="*/ 0 w 4614670"/>
                <a:gd name="connsiteY4" fmla="*/ 0 h 28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4670" h="286390">
                  <a:moveTo>
                    <a:pt x="0" y="0"/>
                  </a:moveTo>
                  <a:lnTo>
                    <a:pt x="4614670" y="0"/>
                  </a:lnTo>
                  <a:lnTo>
                    <a:pt x="4614670" y="286390"/>
                  </a:lnTo>
                  <a:lnTo>
                    <a:pt x="0" y="28639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defTabSz="622300">
                <a:spcAft>
                  <a:spcPct val="35000"/>
                </a:spcAft>
              </a:pPr>
              <a:r>
                <a:rPr lang="en-US" sz="12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</a:rPr>
                <a:t>Lack of training of judicial authorities.</a:t>
              </a:r>
              <a:endParaRPr lang="es-ES" sz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</a:endParaRPr>
            </a:p>
          </p:txBody>
        </p:sp>
        <p:sp>
          <p:nvSpPr>
            <p:cNvPr id="46" name="Conector recto 45">
              <a:extLst>
                <a:ext uri="{FF2B5EF4-FFF2-40B4-BE49-F238E27FC236}">
                  <a16:creationId xmlns:a16="http://schemas.microsoft.com/office/drawing/2014/main" id="{9CB74015-BD7B-A632-F1DF-CB1312569102}"/>
                </a:ext>
              </a:extLst>
            </p:cNvPr>
            <p:cNvSpPr/>
            <p:nvPr/>
          </p:nvSpPr>
          <p:spPr>
            <a:xfrm>
              <a:off x="210403" y="5013160"/>
              <a:ext cx="4619181" cy="0"/>
            </a:xfrm>
            <a:prstGeom prst="line">
              <a:avLst/>
            </a:prstGeom>
            <a:gradFill rotWithShape="0">
              <a:gsLst>
                <a:gs pos="0">
                  <a:srgbClr val="AAE2CA">
                    <a:hueOff val="5142836"/>
                    <a:satOff val="11748"/>
                    <a:lumOff val="-32549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AAE2CA">
                    <a:hueOff val="5142836"/>
                    <a:satOff val="11748"/>
                    <a:lumOff val="-32549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AAE2CA">
                    <a:hueOff val="5142836"/>
                    <a:satOff val="11748"/>
                    <a:lumOff val="-32549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AE2CA">
                  <a:hueOff val="5142836"/>
                  <a:satOff val="11748"/>
                  <a:lumOff val="-32549"/>
                  <a:alphaOff val="0"/>
                </a:srgbClr>
              </a:solidFill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63E5A50E-E8A7-2622-4519-871E11861F91}"/>
                </a:ext>
              </a:extLst>
            </p:cNvPr>
            <p:cNvSpPr/>
            <p:nvPr/>
          </p:nvSpPr>
          <p:spPr>
            <a:xfrm>
              <a:off x="210403" y="5013160"/>
              <a:ext cx="4619181" cy="163705"/>
            </a:xfrm>
            <a:custGeom>
              <a:avLst/>
              <a:gdLst>
                <a:gd name="connsiteX0" fmla="*/ 0 w 4619181"/>
                <a:gd name="connsiteY0" fmla="*/ 0 h 163705"/>
                <a:gd name="connsiteX1" fmla="*/ 4619181 w 4619181"/>
                <a:gd name="connsiteY1" fmla="*/ 0 h 163705"/>
                <a:gd name="connsiteX2" fmla="*/ 4619181 w 4619181"/>
                <a:gd name="connsiteY2" fmla="*/ 163705 h 163705"/>
                <a:gd name="connsiteX3" fmla="*/ 0 w 4619181"/>
                <a:gd name="connsiteY3" fmla="*/ 163705 h 163705"/>
                <a:gd name="connsiteX4" fmla="*/ 0 w 4619181"/>
                <a:gd name="connsiteY4" fmla="*/ 0 h 16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9181" h="163705">
                  <a:moveTo>
                    <a:pt x="0" y="0"/>
                  </a:moveTo>
                  <a:lnTo>
                    <a:pt x="4619181" y="0"/>
                  </a:lnTo>
                  <a:lnTo>
                    <a:pt x="4619181" y="163705"/>
                  </a:lnTo>
                  <a:lnTo>
                    <a:pt x="0" y="16370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1400" b="0" i="0" kern="1200" baseline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+mn-ea"/>
                <a:cs typeface="+mn-cs"/>
              </a:endParaRPr>
            </a:p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8" name="Picture 3">
            <a:extLst>
              <a:ext uri="{FF2B5EF4-FFF2-40B4-BE49-F238E27FC236}">
                <a16:creationId xmlns:a16="http://schemas.microsoft.com/office/drawing/2014/main" id="{0122DE01-8A55-2C7E-C4B2-968E8A77A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6" y="156298"/>
            <a:ext cx="509137" cy="5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4">
            <a:extLst>
              <a:ext uri="{FF2B5EF4-FFF2-40B4-BE49-F238E27FC236}">
                <a16:creationId xmlns:a16="http://schemas.microsoft.com/office/drawing/2014/main" id="{FEEE5FAF-9880-AE39-141A-0714D865D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823" y="142491"/>
            <a:ext cx="509137" cy="5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AD48C5D-0B52-016B-4E41-AB0CBFAD3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61" y="-373224"/>
            <a:ext cx="346370" cy="630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>
            <a:extLst>
              <a:ext uri="{FF2B5EF4-FFF2-40B4-BE49-F238E27FC236}">
                <a16:creationId xmlns:a16="http://schemas.microsoft.com/office/drawing/2014/main" id="{A3A9C2B7-F1CA-3F79-96B2-99F68C996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913" y="0"/>
            <a:ext cx="5065712" cy="5670550"/>
          </a:xfrm>
          <a:prstGeom prst="roundRect">
            <a:avLst>
              <a:gd name="adj" fmla="val 51"/>
            </a:avLst>
          </a:prstGeom>
          <a:solidFill>
            <a:srgbClr val="FFC6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lvl="0">
              <a:buNone/>
            </a:pPr>
            <a:endParaRPr lang="en-US" sz="1400" dirty="0">
              <a:solidFill>
                <a:schemeClr val="tx1"/>
              </a:solidFill>
              <a:latin typeface="Arial"/>
              <a:cs typeface="+mn-cs"/>
            </a:endParaRPr>
          </a:p>
        </p:txBody>
      </p:sp>
      <p:sp>
        <p:nvSpPr>
          <p:cNvPr id="9219" name="AutoShape 2">
            <a:extLst>
              <a:ext uri="{FF2B5EF4-FFF2-40B4-BE49-F238E27FC236}">
                <a16:creationId xmlns:a16="http://schemas.microsoft.com/office/drawing/2014/main" id="{1C32D407-6088-54BF-30B9-FF475B894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06025" cy="931861"/>
          </a:xfrm>
          <a:prstGeom prst="roundRect">
            <a:avLst>
              <a:gd name="adj" fmla="val 120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E15B3A6C-E23C-4D9F-E56C-5853FD81C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" y="93605"/>
            <a:ext cx="5905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33C26049-2CBF-0E7A-8DD2-FBE4B2DA3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269" y="101879"/>
            <a:ext cx="5905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4" name="Oval 7">
            <a:extLst>
              <a:ext uri="{FF2B5EF4-FFF2-40B4-BE49-F238E27FC236}">
                <a16:creationId xmlns:a16="http://schemas.microsoft.com/office/drawing/2014/main" id="{71F8F0DE-4BB2-4F21-7E0A-4E5C67BBB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65" y="1390907"/>
            <a:ext cx="144463" cy="144463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9226" name="Oval 9">
            <a:extLst>
              <a:ext uri="{FF2B5EF4-FFF2-40B4-BE49-F238E27FC236}">
                <a16:creationId xmlns:a16="http://schemas.microsoft.com/office/drawing/2014/main" id="{07A2B68E-427F-86E7-3877-B2F1EFD42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969" y="2536424"/>
            <a:ext cx="144463" cy="144463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9228" name="Oval 11">
            <a:extLst>
              <a:ext uri="{FF2B5EF4-FFF2-40B4-BE49-F238E27FC236}">
                <a16:creationId xmlns:a16="http://schemas.microsoft.com/office/drawing/2014/main" id="{FFCBFF08-69CF-F08E-96E7-1674087E0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65" y="3948370"/>
            <a:ext cx="144463" cy="144462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9231" name="Line 14">
            <a:extLst>
              <a:ext uri="{FF2B5EF4-FFF2-40B4-BE49-F238E27FC236}">
                <a16:creationId xmlns:a16="http://schemas.microsoft.com/office/drawing/2014/main" id="{8DAC4644-B141-3950-9094-D277E1326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3028" y="2399369"/>
            <a:ext cx="4032250" cy="1587"/>
          </a:xfrm>
          <a:prstGeom prst="line">
            <a:avLst/>
          </a:prstGeom>
          <a:noFill/>
          <a:ln w="19080">
            <a:solidFill>
              <a:srgbClr val="FF32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234" name="Line 17">
            <a:extLst>
              <a:ext uri="{FF2B5EF4-FFF2-40B4-BE49-F238E27FC236}">
                <a16:creationId xmlns:a16="http://schemas.microsoft.com/office/drawing/2014/main" id="{8912D2E0-0884-4BFE-F7DC-F5CBE6855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9793" y="3771535"/>
            <a:ext cx="4032250" cy="1587"/>
          </a:xfrm>
          <a:prstGeom prst="line">
            <a:avLst/>
          </a:prstGeom>
          <a:noFill/>
          <a:ln w="19080">
            <a:solidFill>
              <a:srgbClr val="FF32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1CACA77-AD16-2B92-F066-39C09B6F5239}"/>
              </a:ext>
            </a:extLst>
          </p:cNvPr>
          <p:cNvSpPr txBox="1"/>
          <p:nvPr/>
        </p:nvSpPr>
        <p:spPr>
          <a:xfrm>
            <a:off x="1410998" y="205465"/>
            <a:ext cx="8592325" cy="50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2903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/>
                <a:sym typeface="Arial"/>
              </a:rPr>
              <a:t>OBJETIVO</a:t>
            </a:r>
            <a:r>
              <a:rPr lang="es-ES" sz="290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/>
                <a:sym typeface="Arial"/>
              </a:rPr>
              <a:t> </a:t>
            </a:r>
            <a:r>
              <a:rPr lang="es-ES" sz="290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/>
                <a:sym typeface="Arial"/>
              </a:rPr>
              <a:t>                                      </a:t>
            </a:r>
            <a:r>
              <a:rPr lang="es-ES" sz="2903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/>
                <a:sym typeface="Arial"/>
              </a:rPr>
              <a:t>AIM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CE54AB-F031-137A-D594-D53EE5A16BDA}"/>
              </a:ext>
            </a:extLst>
          </p:cNvPr>
          <p:cNvSpPr txBox="1"/>
          <p:nvPr/>
        </p:nvSpPr>
        <p:spPr>
          <a:xfrm>
            <a:off x="542432" y="1284663"/>
            <a:ext cx="43572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s-ES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Mejorar la eficacia de los sistemas de control y fiscalización de precursores químicos y sustancias controladas. </a:t>
            </a:r>
            <a:endParaRPr lang="en-US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B14175-9F5D-7921-E490-135B657A2460}"/>
              </a:ext>
            </a:extLst>
          </p:cNvPr>
          <p:cNvSpPr txBox="1"/>
          <p:nvPr/>
        </p:nvSpPr>
        <p:spPr>
          <a:xfrm>
            <a:off x="550728" y="2424042"/>
            <a:ext cx="40417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s-ES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Mejorar los sistemas de gestión y disposición final para minimizar riesgos en la seguridad, salud, medio ambiente.</a:t>
            </a:r>
            <a:endParaRPr lang="en-US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C4998B-4AAB-0183-9EB7-1EA9877000AB}"/>
              </a:ext>
            </a:extLst>
          </p:cNvPr>
          <p:cNvSpPr txBox="1"/>
          <p:nvPr/>
        </p:nvSpPr>
        <p:spPr>
          <a:xfrm>
            <a:off x="485023" y="3840420"/>
            <a:ext cx="43572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s-ES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Mejorar el intercambio de información entre organismos estatales y la cooperación internacional en comunicación e intercambio de inteligencia.</a:t>
            </a:r>
            <a:endParaRPr lang="en-US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9BEB1BA-1C6B-FFD3-BE17-D6920EB582FA}"/>
              </a:ext>
            </a:extLst>
          </p:cNvPr>
          <p:cNvSpPr txBox="1"/>
          <p:nvPr/>
        </p:nvSpPr>
        <p:spPr>
          <a:xfrm>
            <a:off x="5503028" y="1284663"/>
            <a:ext cx="4092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 the effectiveness of control and monitoring systems for chemical precursors and controlled substances.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8D85B1F-2BF8-1217-60C0-EA638CF225F9}"/>
              </a:ext>
            </a:extLst>
          </p:cNvPr>
          <p:cNvSpPr txBox="1"/>
          <p:nvPr/>
        </p:nvSpPr>
        <p:spPr>
          <a:xfrm>
            <a:off x="5425068" y="2653369"/>
            <a:ext cx="4202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 management and disposal systems to minimize risks to safety, health, and the environment.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6FA099-6726-053A-73F2-AD14650D2951}"/>
              </a:ext>
            </a:extLst>
          </p:cNvPr>
          <p:cNvSpPr txBox="1"/>
          <p:nvPr/>
        </p:nvSpPr>
        <p:spPr>
          <a:xfrm>
            <a:off x="5503027" y="3971132"/>
            <a:ext cx="4297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 information exchange between state agencies and international cooperation in communication and intelligence sharing.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98667-58F4-78F6-044B-D65EA09F4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>
            <a:extLst>
              <a:ext uri="{FF2B5EF4-FFF2-40B4-BE49-F238E27FC236}">
                <a16:creationId xmlns:a16="http://schemas.microsoft.com/office/drawing/2014/main" id="{7D3C43F3-975F-95D2-70AE-7C6AF4BFD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0"/>
            <a:ext cx="5065712" cy="5670550"/>
          </a:xfrm>
          <a:prstGeom prst="roundRect">
            <a:avLst>
              <a:gd name="adj" fmla="val 51"/>
            </a:avLst>
          </a:prstGeom>
          <a:solidFill>
            <a:srgbClr val="FFC6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sz="1800"/>
              <a:t> </a:t>
            </a:r>
          </a:p>
        </p:txBody>
      </p:sp>
      <p:sp>
        <p:nvSpPr>
          <p:cNvPr id="9219" name="AutoShape 2">
            <a:extLst>
              <a:ext uri="{FF2B5EF4-FFF2-40B4-BE49-F238E27FC236}">
                <a16:creationId xmlns:a16="http://schemas.microsoft.com/office/drawing/2014/main" id="{8E2D996A-1C14-0ECE-FC99-4F01CA058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" y="-25858"/>
            <a:ext cx="10106025" cy="1295400"/>
          </a:xfrm>
          <a:prstGeom prst="roundRect">
            <a:avLst>
              <a:gd name="adj" fmla="val 120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F01607BD-FE67-1FF2-B1C4-3630677CC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9" y="65882"/>
            <a:ext cx="513775" cy="51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FCC5B442-DDC0-A196-6CE2-8529B1D63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03" y="125413"/>
            <a:ext cx="51892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4" name="Oval 7">
            <a:extLst>
              <a:ext uri="{FF2B5EF4-FFF2-40B4-BE49-F238E27FC236}">
                <a16:creationId xmlns:a16="http://schemas.microsoft.com/office/drawing/2014/main" id="{5ADC0DDB-46AA-256F-08D1-2CAAD06DB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856" y="1493837"/>
            <a:ext cx="144463" cy="144463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9227" name="Oval 10">
            <a:extLst>
              <a:ext uri="{FF2B5EF4-FFF2-40B4-BE49-F238E27FC236}">
                <a16:creationId xmlns:a16="http://schemas.microsoft.com/office/drawing/2014/main" id="{DD9B26CD-304B-BCCE-D474-1A33207D0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856" y="3698276"/>
            <a:ext cx="144463" cy="144462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9235" name="Line 18">
            <a:extLst>
              <a:ext uri="{FF2B5EF4-FFF2-40B4-BE49-F238E27FC236}">
                <a16:creationId xmlns:a16="http://schemas.microsoft.com/office/drawing/2014/main" id="{4374EA69-9AC4-FB85-C395-B84A6AC638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4942" y="3627363"/>
            <a:ext cx="4597477" cy="1810"/>
          </a:xfrm>
          <a:prstGeom prst="line">
            <a:avLst/>
          </a:prstGeom>
          <a:noFill/>
          <a:ln w="19080">
            <a:solidFill>
              <a:srgbClr val="FF32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B443136-20DD-1866-9E76-0C7DED2DCFC3}"/>
              </a:ext>
            </a:extLst>
          </p:cNvPr>
          <p:cNvSpPr txBox="1"/>
          <p:nvPr/>
        </p:nvSpPr>
        <p:spPr>
          <a:xfrm>
            <a:off x="101689" y="403929"/>
            <a:ext cx="5070245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  <a:defRPr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/>
                <a:sym typeface="Arial"/>
              </a:rPr>
              <a:t>ACTIVIDADES REALIZADAS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C178D15-3E09-74FF-1C3A-B2879AC2ACE0}"/>
              </a:ext>
            </a:extLst>
          </p:cNvPr>
          <p:cNvSpPr txBox="1"/>
          <p:nvPr/>
        </p:nvSpPr>
        <p:spPr>
          <a:xfrm>
            <a:off x="4888803" y="384175"/>
            <a:ext cx="5070245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  <a:defRPr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/>
                <a:sym typeface="Arial"/>
              </a:rPr>
              <a:t>ACTIVITIES CARRIED OUT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C05A4F-9390-8AF8-ADAD-F8E34E5FD34C}"/>
              </a:ext>
            </a:extLst>
          </p:cNvPr>
          <p:cNvSpPr txBox="1"/>
          <p:nvPr/>
        </p:nvSpPr>
        <p:spPr>
          <a:xfrm>
            <a:off x="402615" y="1416741"/>
            <a:ext cx="4392487" cy="4335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543339" eaLnBrk="1">
              <a:lnSpc>
                <a:spcPct val="107000"/>
              </a:lnSpc>
              <a:spcAft>
                <a:spcPts val="968"/>
              </a:spcAft>
              <a:buClr>
                <a:srgbClr val="000000"/>
              </a:buClr>
              <a:buSzPct val="100000"/>
              <a:buFont typeface="Arial"/>
              <a:buNone/>
              <a:defRPr/>
            </a:pPr>
            <a:r>
              <a:rPr lang="es-ES" sz="1200" b="1" kern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WEBINARIOS:</a:t>
            </a:r>
          </a:p>
          <a:p>
            <a:pPr marL="285750" indent="-285750" defTabSz="543339" eaLnBrk="1">
              <a:lnSpc>
                <a:spcPct val="107000"/>
              </a:lnSpc>
              <a:spcAft>
                <a:spcPts val="968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s-ES" sz="1200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Mejores prácticas en materia de gestión y disposición de químicos incautados.</a:t>
            </a:r>
          </a:p>
          <a:p>
            <a:pPr marL="285750" indent="-285750" defTabSz="543339" eaLnBrk="1">
              <a:lnSpc>
                <a:spcPct val="107000"/>
              </a:lnSpc>
              <a:spcAft>
                <a:spcPts val="968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s-ES" sz="1200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Intercambio de experiencias y fortalecimiento de la cooperación.</a:t>
            </a:r>
          </a:p>
          <a:p>
            <a:pPr marL="285750" indent="-285750" defTabSz="543339" eaLnBrk="1">
              <a:lnSpc>
                <a:spcPct val="107000"/>
              </a:lnSpc>
              <a:spcAft>
                <a:spcPts val="968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s-ES" sz="1200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Cooperación internacional mecanismos de comunicación e intercambio de inteligencia.</a:t>
            </a:r>
          </a:p>
          <a:p>
            <a:pPr marL="285750" indent="-285750" defTabSz="543339" eaLnBrk="1">
              <a:lnSpc>
                <a:spcPct val="107000"/>
              </a:lnSpc>
              <a:spcAft>
                <a:spcPts val="968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s-ES" sz="1200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CARICOM IMPACS.</a:t>
            </a:r>
          </a:p>
          <a:p>
            <a:pPr defTabSz="543339" eaLnBrk="1">
              <a:lnSpc>
                <a:spcPct val="107000"/>
              </a:lnSpc>
              <a:spcAft>
                <a:spcPts val="968"/>
              </a:spcAft>
              <a:buClr>
                <a:srgbClr val="000000"/>
              </a:buClr>
              <a:buSzPct val="100000"/>
              <a:buFont typeface="Arial"/>
              <a:buNone/>
              <a:defRPr/>
            </a:pPr>
            <a:r>
              <a:rPr lang="es-ES" sz="1200" b="1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TALLERES Y VISITAS DE ESTUDIO:</a:t>
            </a:r>
          </a:p>
          <a:p>
            <a:pPr marL="285750" indent="-285750" defTabSz="543339" eaLnBrk="1">
              <a:lnSpc>
                <a:spcPct val="107000"/>
              </a:lnSpc>
              <a:spcAft>
                <a:spcPts val="968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s-ES" sz="1200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Taller para el intercambio de información e inteligencia y mejora de los sistemas de gestión y disposición de químicos incautados + Visita-estudio a un centro de gestión y disposición de sustancias químicas incautadas en Ecuador.</a:t>
            </a:r>
          </a:p>
          <a:p>
            <a:pPr marL="285750" indent="-285750" defTabSz="543339" eaLnBrk="1">
              <a:lnSpc>
                <a:spcPct val="107000"/>
              </a:lnSpc>
              <a:spcAft>
                <a:spcPts val="968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s-ES" sz="1200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Visita de Estudio a instalaciones de almacenamiento y disposición final de precursores y sustancias químicas incautadas.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4E14B9-FD43-15E9-D04F-B5BD7E1B0E0B}"/>
              </a:ext>
            </a:extLst>
          </p:cNvPr>
          <p:cNvSpPr txBox="1"/>
          <p:nvPr/>
        </p:nvSpPr>
        <p:spPr>
          <a:xfrm>
            <a:off x="5294943" y="1392554"/>
            <a:ext cx="487983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11111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WEBINARS: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z="1200" kern="0" dirty="0">
              <a:solidFill>
                <a:srgbClr val="11111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r>
              <a:rPr lang="en-US" sz="1200" kern="0" dirty="0">
                <a:solidFill>
                  <a:srgbClr val="11111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Best practices in the management and disposal of seized chemicals.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200" kern="0" dirty="0">
              <a:solidFill>
                <a:srgbClr val="11111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r>
              <a:rPr lang="en-US" sz="1200" kern="0" dirty="0">
                <a:solidFill>
                  <a:srgbClr val="11111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Exchange of experiences and strengthening of cooperation.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200" kern="0" dirty="0">
              <a:solidFill>
                <a:srgbClr val="11111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r>
              <a:rPr lang="en-US" sz="1200" kern="0" dirty="0">
                <a:solidFill>
                  <a:srgbClr val="11111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International cooperation, communication mechanisms, and intelligence sharing.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200" kern="0" dirty="0">
              <a:solidFill>
                <a:srgbClr val="11111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r>
              <a:rPr lang="en-US" sz="1200" kern="0" dirty="0">
                <a:solidFill>
                  <a:srgbClr val="11111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CARICOM IMPACS.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z="1200" kern="0" dirty="0">
              <a:solidFill>
                <a:srgbClr val="11111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z="1200" b="1" kern="0" dirty="0">
              <a:solidFill>
                <a:srgbClr val="11111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srgbClr val="11111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WORKSHOPS AND STUDY VISITS: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z="1200" kern="0" dirty="0">
              <a:solidFill>
                <a:srgbClr val="11111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r>
              <a:rPr lang="en-US" sz="1200" kern="0" dirty="0">
                <a:solidFill>
                  <a:srgbClr val="11111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Workshop for the exchange of information and intelligence and improvement of management and disposal systems for seized chemicals + Study visit to a chemical management and disposal center for seized substances in Ecuador.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endParaRPr lang="en-US" sz="1200" kern="0" dirty="0">
              <a:solidFill>
                <a:srgbClr val="11111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r>
              <a:rPr lang="en-US" sz="1200" kern="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Study visit to storage facilities and final disposal of seized precursors and chemical substances.</a:t>
            </a:r>
            <a:endParaRPr lang="es-ES" sz="1200" kern="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642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EF52A9-3F14-042D-8530-8DCCC3C6A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>
            <a:extLst>
              <a:ext uri="{FF2B5EF4-FFF2-40B4-BE49-F238E27FC236}">
                <a16:creationId xmlns:a16="http://schemas.microsoft.com/office/drawing/2014/main" id="{39DD22A9-C45D-9999-7EE1-FDB6009A9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0"/>
            <a:ext cx="5065712" cy="5670550"/>
          </a:xfrm>
          <a:prstGeom prst="roundRect">
            <a:avLst>
              <a:gd name="adj" fmla="val 51"/>
            </a:avLst>
          </a:prstGeom>
          <a:solidFill>
            <a:srgbClr val="FFC6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sz="1800"/>
              <a:t> </a:t>
            </a:r>
          </a:p>
        </p:txBody>
      </p:sp>
      <p:sp>
        <p:nvSpPr>
          <p:cNvPr id="9219" name="AutoShape 2">
            <a:extLst>
              <a:ext uri="{FF2B5EF4-FFF2-40B4-BE49-F238E27FC236}">
                <a16:creationId xmlns:a16="http://schemas.microsoft.com/office/drawing/2014/main" id="{4F058A3A-752C-CD03-37E9-FE86F1FBF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" y="-25858"/>
            <a:ext cx="10106025" cy="1295400"/>
          </a:xfrm>
          <a:prstGeom prst="roundRect">
            <a:avLst>
              <a:gd name="adj" fmla="val 120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F71562D0-C24C-1B37-34AD-DAF0471F3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9" y="65882"/>
            <a:ext cx="513775" cy="51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B16D84CA-5BF0-FC96-7E56-9A841A189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03" y="125413"/>
            <a:ext cx="51892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4" name="Oval 7">
            <a:extLst>
              <a:ext uri="{FF2B5EF4-FFF2-40B4-BE49-F238E27FC236}">
                <a16:creationId xmlns:a16="http://schemas.microsoft.com/office/drawing/2014/main" id="{FEDF73B7-06AD-4795-5A51-AD7BE4024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60" y="1699329"/>
            <a:ext cx="144463" cy="144463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9227" name="Oval 10">
            <a:extLst>
              <a:ext uri="{FF2B5EF4-FFF2-40B4-BE49-F238E27FC236}">
                <a16:creationId xmlns:a16="http://schemas.microsoft.com/office/drawing/2014/main" id="{A3A78573-E57A-CB32-BB75-98A61DF43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59" y="4275435"/>
            <a:ext cx="144463" cy="144462"/>
          </a:xfrm>
          <a:prstGeom prst="ellipse">
            <a:avLst/>
          </a:prstGeom>
          <a:solidFill>
            <a:srgbClr val="FF32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9235" name="Line 18">
            <a:extLst>
              <a:ext uri="{FF2B5EF4-FFF2-40B4-BE49-F238E27FC236}">
                <a16:creationId xmlns:a16="http://schemas.microsoft.com/office/drawing/2014/main" id="{E1BD772F-6509-9AC2-51F6-4420BC8D4F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8965" y="4045539"/>
            <a:ext cx="4720486" cy="14095"/>
          </a:xfrm>
          <a:prstGeom prst="line">
            <a:avLst/>
          </a:prstGeom>
          <a:noFill/>
          <a:ln w="19080">
            <a:solidFill>
              <a:srgbClr val="FF321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7DB7B52-1A93-B396-B30B-FD5FB717C40D}"/>
              </a:ext>
            </a:extLst>
          </p:cNvPr>
          <p:cNvSpPr txBox="1"/>
          <p:nvPr/>
        </p:nvSpPr>
        <p:spPr>
          <a:xfrm>
            <a:off x="101689" y="403929"/>
            <a:ext cx="5070245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  <a:defRPr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/>
                <a:sym typeface="Arial"/>
              </a:rPr>
              <a:t>ACTIVIDADES REALIZADAS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D3AE53-F392-19E1-FFA1-0AD56CC72263}"/>
              </a:ext>
            </a:extLst>
          </p:cNvPr>
          <p:cNvSpPr txBox="1"/>
          <p:nvPr/>
        </p:nvSpPr>
        <p:spPr>
          <a:xfrm>
            <a:off x="4888803" y="384175"/>
            <a:ext cx="5070245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  <a:defRPr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/>
                <a:sym typeface="Arial"/>
              </a:rPr>
              <a:t>ACTIVITIES CARRIED OUT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92E7E5-6375-BA4F-C0E7-B533E6ACF97F}"/>
              </a:ext>
            </a:extLst>
          </p:cNvPr>
          <p:cNvSpPr txBox="1"/>
          <p:nvPr/>
        </p:nvSpPr>
        <p:spPr>
          <a:xfrm>
            <a:off x="454678" y="1606655"/>
            <a:ext cx="4232647" cy="4098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3339" eaLnBrk="1">
              <a:lnSpc>
                <a:spcPct val="107000"/>
              </a:lnSpc>
              <a:spcAft>
                <a:spcPts val="968"/>
              </a:spcAft>
              <a:buClr>
                <a:srgbClr val="000000"/>
              </a:buClr>
              <a:buSzPct val="100000"/>
              <a:buFont typeface="Arial"/>
              <a:buNone/>
              <a:defRPr/>
            </a:pPr>
            <a:r>
              <a:rPr lang="es-ES" sz="1400" b="1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REUNIONES:</a:t>
            </a:r>
          </a:p>
          <a:p>
            <a:pPr marL="285750" indent="-285750" defTabSz="543339" eaLnBrk="1">
              <a:lnSpc>
                <a:spcPct val="107000"/>
              </a:lnSpc>
              <a:spcAft>
                <a:spcPts val="968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s-ES" sz="1400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III. Mesa técnica en temas de seguridad entre el Gobierno del Ecuador y la Unión Europea.</a:t>
            </a:r>
          </a:p>
          <a:p>
            <a:pPr marL="285750" indent="-285750" defTabSz="543339" eaLnBrk="1">
              <a:lnSpc>
                <a:spcPct val="107000"/>
              </a:lnSpc>
              <a:spcAft>
                <a:spcPts val="968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s-ES" sz="1400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Grupo de Expertos sobre Sustancias Químicas y Productos </a:t>
            </a:r>
            <a:r>
              <a:rPr lang="es-ES" sz="1400" kern="1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Farmaceúticos</a:t>
            </a:r>
            <a:r>
              <a:rPr lang="es-ES" sz="1400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de la CICAD.</a:t>
            </a:r>
          </a:p>
          <a:p>
            <a:pPr marL="285750" indent="-285750" defTabSz="543339" eaLnBrk="1">
              <a:lnSpc>
                <a:spcPct val="107000"/>
              </a:lnSpc>
              <a:spcAft>
                <a:spcPts val="968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s-ES" sz="1400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CICAD.</a:t>
            </a:r>
          </a:p>
          <a:p>
            <a:pPr marL="285750" indent="-285750" defTabSz="543339" eaLnBrk="1">
              <a:lnSpc>
                <a:spcPct val="107000"/>
              </a:lnSpc>
              <a:spcAft>
                <a:spcPts val="968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s-ES" sz="1400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UNODC – Programa Stand.</a:t>
            </a:r>
          </a:p>
          <a:p>
            <a:pPr algn="just" defTabSz="543339" eaLnBrk="1">
              <a:lnSpc>
                <a:spcPct val="107000"/>
              </a:lnSpc>
              <a:spcAft>
                <a:spcPts val="968"/>
              </a:spcAft>
              <a:buClr>
                <a:srgbClr val="000000"/>
              </a:buClr>
              <a:buSzPct val="100000"/>
              <a:buFont typeface="Arial"/>
              <a:buNone/>
              <a:defRPr/>
            </a:pPr>
            <a:endParaRPr lang="es-ES" sz="1400" kern="1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just" defTabSz="543339" eaLnBrk="1">
              <a:lnSpc>
                <a:spcPct val="107000"/>
              </a:lnSpc>
              <a:spcAft>
                <a:spcPts val="968"/>
              </a:spcAft>
              <a:buClr>
                <a:srgbClr val="000000"/>
              </a:buClr>
              <a:buSzPct val="100000"/>
              <a:buFont typeface="Arial"/>
              <a:buNone/>
              <a:defRPr/>
            </a:pPr>
            <a:r>
              <a:rPr lang="es-ES" sz="1400" b="1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FORMACIÓN:</a:t>
            </a:r>
          </a:p>
          <a:p>
            <a:pPr defTabSz="543339" eaLnBrk="1">
              <a:lnSpc>
                <a:spcPct val="107000"/>
              </a:lnSpc>
              <a:spcAft>
                <a:spcPts val="968"/>
              </a:spcAft>
              <a:buClr>
                <a:srgbClr val="000000"/>
              </a:buClr>
              <a:buSzPct val="100000"/>
              <a:buFont typeface="Arial"/>
              <a:buNone/>
              <a:defRPr/>
            </a:pPr>
            <a:r>
              <a:rPr lang="es-ES" sz="1400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- Curso Superior de Especialización en el Control e Investigación en los Precursores de Drogas (2 ediciones).</a:t>
            </a:r>
          </a:p>
          <a:p>
            <a:pPr defTabSz="543339" eaLnBrk="1">
              <a:lnSpc>
                <a:spcPct val="107000"/>
              </a:lnSpc>
              <a:spcAft>
                <a:spcPts val="968"/>
              </a:spcAft>
              <a:buClr>
                <a:srgbClr val="000000"/>
              </a:buClr>
              <a:buSzPct val="100000"/>
              <a:buFont typeface="Arial"/>
              <a:buNone/>
              <a:defRPr/>
            </a:pPr>
            <a:endParaRPr lang="es-ES" sz="1400" kern="1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30AC53A-0508-174E-443B-0DCD50FC9AE6}"/>
              </a:ext>
            </a:extLst>
          </p:cNvPr>
          <p:cNvSpPr txBox="1"/>
          <p:nvPr/>
        </p:nvSpPr>
        <p:spPr>
          <a:xfrm>
            <a:off x="5291269" y="1613178"/>
            <a:ext cx="4671772" cy="3444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MEETINGS: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z="1400" kern="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indent="-285750" defTabSz="543339" eaLnBrk="1">
              <a:lnSpc>
                <a:spcPct val="107000"/>
              </a:lnSpc>
              <a:spcAft>
                <a:spcPts val="968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400" kern="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III. Technical roundtable on security issues between the Government of Ecuador and the European Union.</a:t>
            </a:r>
          </a:p>
          <a:p>
            <a:pPr marL="285750" indent="-285750" defTabSz="543339" eaLnBrk="1">
              <a:lnSpc>
                <a:spcPct val="107000"/>
              </a:lnSpc>
              <a:spcAft>
                <a:spcPts val="968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400" kern="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Expert Group on Chemicals and Pharmaceutical Products of CICAD.</a:t>
            </a:r>
          </a:p>
          <a:p>
            <a:pPr marL="285750" indent="-285750" defTabSz="543339" eaLnBrk="1">
              <a:lnSpc>
                <a:spcPct val="107000"/>
              </a:lnSpc>
              <a:spcAft>
                <a:spcPts val="968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400" kern="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CICAD.</a:t>
            </a:r>
          </a:p>
          <a:p>
            <a:pPr marL="285750" indent="-285750" defTabSz="543339" eaLnBrk="1">
              <a:lnSpc>
                <a:spcPct val="107000"/>
              </a:lnSpc>
              <a:spcAft>
                <a:spcPts val="968"/>
              </a:spcAft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sz="1400" kern="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UNODC – Stand Program.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endParaRPr lang="en-US" sz="1400" kern="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defTabSz="543339" eaLnBrk="1">
              <a:lnSpc>
                <a:spcPct val="107000"/>
              </a:lnSpc>
              <a:spcAft>
                <a:spcPts val="968"/>
              </a:spcAft>
              <a:buClr>
                <a:srgbClr val="000000"/>
              </a:buClr>
              <a:buSzPct val="100000"/>
              <a:buFont typeface="Arial"/>
              <a:buNone/>
              <a:defRPr/>
            </a:pPr>
            <a:r>
              <a:rPr lang="en-US" sz="1400" b="1" kern="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TRAINING:</a:t>
            </a:r>
          </a:p>
          <a:p>
            <a:pPr marL="285750" indent="-285750" defTabSz="543339" eaLnBrk="1">
              <a:lnSpc>
                <a:spcPct val="107000"/>
              </a:lnSpc>
              <a:spcAft>
                <a:spcPts val="968"/>
              </a:spcAft>
              <a:buClr>
                <a:srgbClr val="000000"/>
              </a:buClr>
              <a:buSzPct val="100000"/>
              <a:buFont typeface="Arial"/>
              <a:buChar char="-"/>
              <a:defRPr/>
            </a:pPr>
            <a:r>
              <a:rPr lang="en-US" sz="1400" kern="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Advanced Specialization Course in the Control and Investigation of Drug Precursors</a:t>
            </a:r>
            <a:endParaRPr lang="es-ES" sz="1400" kern="1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3541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8EB2AB-92E7-BE38-84B1-B6B07AEE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>
            <a:extLst>
              <a:ext uri="{FF2B5EF4-FFF2-40B4-BE49-F238E27FC236}">
                <a16:creationId xmlns:a16="http://schemas.microsoft.com/office/drawing/2014/main" id="{29ED68A9-6B32-76A9-A8BA-977B0710F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033" y="0"/>
            <a:ext cx="4508991" cy="5670550"/>
          </a:xfrm>
          <a:prstGeom prst="roundRect">
            <a:avLst>
              <a:gd name="adj" fmla="val 51"/>
            </a:avLst>
          </a:prstGeom>
          <a:solidFill>
            <a:srgbClr val="FFC6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sz="1800"/>
              <a:t> </a:t>
            </a:r>
          </a:p>
        </p:txBody>
      </p:sp>
      <p:sp>
        <p:nvSpPr>
          <p:cNvPr id="9219" name="AutoShape 2">
            <a:extLst>
              <a:ext uri="{FF2B5EF4-FFF2-40B4-BE49-F238E27FC236}">
                <a16:creationId xmlns:a16="http://schemas.microsoft.com/office/drawing/2014/main" id="{94A24230-9B55-DD75-C2C7-A9E2B95ED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06025" cy="1295400"/>
          </a:xfrm>
          <a:prstGeom prst="roundRect">
            <a:avLst>
              <a:gd name="adj" fmla="val 120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FD812D72-02CC-F2E0-46AD-4694A6C7B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" y="116237"/>
            <a:ext cx="5905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70F7261D-052C-6C19-FE68-71DC3621D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987" y="65882"/>
            <a:ext cx="59055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F24FEAE-30F4-902B-0878-63A01BB8F59B}"/>
              </a:ext>
            </a:extLst>
          </p:cNvPr>
          <p:cNvSpPr txBox="1"/>
          <p:nvPr/>
        </p:nvSpPr>
        <p:spPr>
          <a:xfrm>
            <a:off x="-446299" y="394821"/>
            <a:ext cx="5719483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543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 sz="2903" b="1" u="sng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</a:lstStyle>
          <a:p>
            <a:pPr algn="ctr" eaLnBrk="1">
              <a:buClr>
                <a:srgbClr val="000000"/>
              </a:buClr>
              <a:buFont typeface="Arial"/>
              <a:buNone/>
            </a:pPr>
            <a:r>
              <a:rPr lang="es-ES" sz="1400" dirty="0">
                <a:solidFill>
                  <a:schemeClr val="bg1"/>
                </a:solidFill>
                <a:cs typeface="Arial"/>
                <a:sym typeface="Arial"/>
              </a:rPr>
              <a:t>ASISTENCIA TÉCNICA EN</a:t>
            </a:r>
          </a:p>
          <a:p>
            <a:pPr algn="ctr" eaLnBrk="1">
              <a:buClr>
                <a:srgbClr val="000000"/>
              </a:buClr>
              <a:buFont typeface="Arial"/>
              <a:buNone/>
            </a:pPr>
            <a:r>
              <a:rPr lang="es-ES" sz="1400" dirty="0">
                <a:solidFill>
                  <a:schemeClr val="bg1"/>
                </a:solidFill>
                <a:cs typeface="Arial"/>
                <a:sym typeface="Arial"/>
              </a:rPr>
              <a:t>Elaboración de protocolos, mejora y </a:t>
            </a:r>
          </a:p>
          <a:p>
            <a:pPr algn="ctr" eaLnBrk="1">
              <a:buClr>
                <a:srgbClr val="000000"/>
              </a:buClr>
              <a:buFont typeface="Arial"/>
              <a:buNone/>
            </a:pPr>
            <a:r>
              <a:rPr lang="es-ES" sz="1400" dirty="0">
                <a:solidFill>
                  <a:schemeClr val="bg1"/>
                </a:solidFill>
                <a:cs typeface="Arial"/>
                <a:sym typeface="Arial"/>
              </a:rPr>
              <a:t>actualización de modelo de control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81BF10-943B-AE74-FA4B-B4A258FAB5AC}"/>
              </a:ext>
            </a:extLst>
          </p:cNvPr>
          <p:cNvSpPr txBox="1"/>
          <p:nvPr/>
        </p:nvSpPr>
        <p:spPr>
          <a:xfrm>
            <a:off x="5273184" y="460308"/>
            <a:ext cx="4638038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defTabSz="543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 sz="1800" b="1" u="sng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</a:lstStyle>
          <a:p>
            <a:pPr algn="ctr" eaLnBrk="1">
              <a:buClr>
                <a:srgbClr val="000000"/>
              </a:buClr>
              <a:buFont typeface="Arial"/>
              <a:buNone/>
            </a:pPr>
            <a:r>
              <a:rPr lang="en-US" sz="1400" dirty="0">
                <a:solidFill>
                  <a:schemeClr val="bg1"/>
                </a:solidFill>
                <a:cs typeface="Arial"/>
                <a:sym typeface="Arial"/>
              </a:rPr>
              <a:t>TECHNICAL ASSISTANCE IN</a:t>
            </a:r>
          </a:p>
          <a:p>
            <a:pPr algn="ctr" eaLnBrk="1">
              <a:buClr>
                <a:srgbClr val="000000"/>
              </a:buClr>
              <a:buFont typeface="Arial"/>
              <a:buNone/>
            </a:pPr>
            <a:r>
              <a:rPr lang="en-US" sz="1400" dirty="0">
                <a:solidFill>
                  <a:schemeClr val="bg1"/>
                </a:solidFill>
                <a:cs typeface="Arial"/>
                <a:sym typeface="Arial"/>
              </a:rPr>
              <a:t>Developing protocols, improving and updating </a:t>
            </a:r>
          </a:p>
          <a:p>
            <a:pPr algn="ctr" eaLnBrk="1">
              <a:buClr>
                <a:srgbClr val="000000"/>
              </a:buClr>
              <a:buFont typeface="Arial"/>
              <a:buNone/>
            </a:pPr>
            <a:r>
              <a:rPr lang="en-US" sz="1400" dirty="0">
                <a:solidFill>
                  <a:schemeClr val="bg1"/>
                </a:solidFill>
                <a:cs typeface="Arial"/>
                <a:sym typeface="Arial"/>
              </a:rPr>
              <a:t>control models</a:t>
            </a:r>
            <a:endParaRPr lang="es-ES" sz="1400" dirty="0">
              <a:solidFill>
                <a:schemeClr val="bg1"/>
              </a:solidFill>
              <a:cs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931FBBD-F7BF-15C4-67FB-D0E810D8011A}"/>
              </a:ext>
            </a:extLst>
          </p:cNvPr>
          <p:cNvSpPr txBox="1"/>
          <p:nvPr/>
        </p:nvSpPr>
        <p:spPr>
          <a:xfrm>
            <a:off x="691356" y="3235509"/>
            <a:ext cx="340819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b="1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HITOS CONSEGUIDOS</a:t>
            </a: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: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endParaRPr lang="es-ES" sz="1400" dirty="0">
              <a:solidFill>
                <a:srgbClr val="000000"/>
              </a:solidFill>
              <a:ea typeface="Arial Unicode MS" panose="020B0604020202020204" pitchFamily="34" charset="-128"/>
              <a:cs typeface="Arial"/>
              <a:sym typeface="Arial"/>
            </a:endParaRPr>
          </a:p>
          <a:p>
            <a:pPr marL="285750" indent="-285750" defTabSz="543339"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Esquemas de propuestas de modificación y/o actualizaciones legislativas.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endParaRPr lang="es-ES" sz="1400" dirty="0">
              <a:solidFill>
                <a:srgbClr val="000000"/>
              </a:solidFill>
              <a:ea typeface="Arial Unicode MS" panose="020B0604020202020204" pitchFamily="34" charset="-128"/>
              <a:cs typeface="Arial"/>
              <a:sym typeface="Arial"/>
            </a:endParaRPr>
          </a:p>
          <a:p>
            <a:pPr marL="285750" indent="-285750" defTabSz="543339"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Boceto de ley de control de precursores (Santa Lucía).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0BA69E-B22D-D99B-5373-DE50BBF4D1F2}"/>
              </a:ext>
            </a:extLst>
          </p:cNvPr>
          <p:cNvSpPr txBox="1"/>
          <p:nvPr/>
        </p:nvSpPr>
        <p:spPr>
          <a:xfrm>
            <a:off x="5831458" y="3235509"/>
            <a:ext cx="4094276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n-US" sz="1400" b="1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MILESTONES ACHIEVED: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endParaRPr lang="en-US" sz="1400" b="1" dirty="0">
              <a:solidFill>
                <a:srgbClr val="000000"/>
              </a:solidFill>
              <a:ea typeface="Arial Unicode MS" panose="020B0604020202020204" pitchFamily="34" charset="-128"/>
              <a:cs typeface="Arial"/>
              <a:sym typeface="Arial"/>
            </a:endParaRPr>
          </a:p>
          <a:p>
            <a:pPr marL="285750" indent="-285750" defTabSz="543339"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U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Outlines of proposed legislative amendments and/or updates.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endParaRPr lang="en-US" sz="1400" dirty="0">
              <a:solidFill>
                <a:srgbClr val="000000"/>
              </a:solidFill>
              <a:ea typeface="Arial Unicode MS" panose="020B0604020202020204" pitchFamily="34" charset="-128"/>
              <a:cs typeface="Arial"/>
              <a:sym typeface="Arial"/>
            </a:endParaRPr>
          </a:p>
          <a:p>
            <a:pPr marL="285750" indent="-285750" defTabSz="543339"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U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Draft precursor control law (Saint Lucia).</a:t>
            </a:r>
            <a:endParaRPr lang="es-ES" sz="1400" dirty="0">
              <a:solidFill>
                <a:srgbClr val="000000"/>
              </a:solidFill>
              <a:ea typeface="Arial Unicode MS" panose="020B0604020202020204" pitchFamily="34" charset="-128"/>
              <a:cs typeface="Arial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25D61E-4608-91D1-744B-788E7071B9CC}"/>
              </a:ext>
            </a:extLst>
          </p:cNvPr>
          <p:cNvSpPr txBox="1"/>
          <p:nvPr/>
        </p:nvSpPr>
        <p:spPr>
          <a:xfrm>
            <a:off x="396081" y="1483102"/>
            <a:ext cx="2520280" cy="149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b="1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PAÍSES PARTICIPANTES</a:t>
            </a: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:   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  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Antigua y Barbuda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Colombia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Honduras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República Dominicana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Santa Lucía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B838A42-A895-4598-5A36-5484860DAA02}"/>
              </a:ext>
            </a:extLst>
          </p:cNvPr>
          <p:cNvSpPr txBox="1"/>
          <p:nvPr/>
        </p:nvSpPr>
        <p:spPr>
          <a:xfrm>
            <a:off x="5841410" y="1483102"/>
            <a:ext cx="2799302" cy="149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b="1" dirty="0">
                <a:solidFill>
                  <a:schemeClr val="tx1"/>
                </a:solidFill>
                <a:ea typeface="Arial Unicode MS" panose="020B0604020202020204" pitchFamily="34" charset="-128"/>
                <a:cs typeface="Arial"/>
                <a:sym typeface="Arial"/>
              </a:rPr>
              <a:t>PARTICIPATING COUNTRIES: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endParaRPr lang="es-ES" sz="1400" b="1" dirty="0">
              <a:solidFill>
                <a:srgbClr val="000000"/>
              </a:solidFill>
              <a:ea typeface="Arial Unicode MS" panose="020B0604020202020204" pitchFamily="34" charset="-128"/>
              <a:cs typeface="Arial"/>
              <a:sym typeface="Arial"/>
            </a:endParaRP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Antigua y Barbuda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Colombia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Honduras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República Dominicana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Santa Lucía</a:t>
            </a:r>
          </a:p>
        </p:txBody>
      </p:sp>
    </p:spTree>
    <p:extLst>
      <p:ext uri="{BB962C8B-B14F-4D97-AF65-F5344CB8AC3E}">
        <p14:creationId xmlns:p14="http://schemas.microsoft.com/office/powerpoint/2010/main" val="2780803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8F7FBB-B836-4DE6-2B94-3534C7BBF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>
            <a:extLst>
              <a:ext uri="{FF2B5EF4-FFF2-40B4-BE49-F238E27FC236}">
                <a16:creationId xmlns:a16="http://schemas.microsoft.com/office/drawing/2014/main" id="{882110C7-692A-30FA-5BB9-48F977ECA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623" y="0"/>
            <a:ext cx="5110401" cy="5670550"/>
          </a:xfrm>
          <a:prstGeom prst="roundRect">
            <a:avLst>
              <a:gd name="adj" fmla="val 51"/>
            </a:avLst>
          </a:prstGeom>
          <a:solidFill>
            <a:srgbClr val="FFC6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sz="1800"/>
              <a:t> </a:t>
            </a:r>
          </a:p>
        </p:txBody>
      </p:sp>
      <p:sp>
        <p:nvSpPr>
          <p:cNvPr id="9219" name="AutoShape 2">
            <a:extLst>
              <a:ext uri="{FF2B5EF4-FFF2-40B4-BE49-F238E27FC236}">
                <a16:creationId xmlns:a16="http://schemas.microsoft.com/office/drawing/2014/main" id="{3F66E635-DB64-4E37-8DD5-545A7B88C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106025" cy="1295400"/>
          </a:xfrm>
          <a:prstGeom prst="roundRect">
            <a:avLst>
              <a:gd name="adj" fmla="val 120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ECF26056-388C-DA3F-5DB1-73EB4A4DB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" y="80276"/>
            <a:ext cx="379756" cy="37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id="{D62B0D62-5EFD-ED22-40B6-A64D409B9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816" y="58738"/>
            <a:ext cx="410070" cy="40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05EAEC5-876C-8172-163B-ACDC06314056}"/>
              </a:ext>
            </a:extLst>
          </p:cNvPr>
          <p:cNvSpPr txBox="1"/>
          <p:nvPr/>
        </p:nvSpPr>
        <p:spPr>
          <a:xfrm>
            <a:off x="390220" y="1350146"/>
            <a:ext cx="3137924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b="1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Países participantes</a:t>
            </a: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: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Estado Plurinacional de Bolivia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Ecuador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El Salvador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Colombia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Honduras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Paraguay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República Dominicana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CC0288A-2383-32A2-F821-1927DBEF0643}"/>
              </a:ext>
            </a:extLst>
          </p:cNvPr>
          <p:cNvSpPr txBox="1"/>
          <p:nvPr/>
        </p:nvSpPr>
        <p:spPr>
          <a:xfrm>
            <a:off x="376244" y="3204375"/>
            <a:ext cx="4525640" cy="209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b="1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HITOS CONSEGUIDOS</a:t>
            </a: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: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endParaRPr lang="es-ES" sz="1400" dirty="0">
              <a:solidFill>
                <a:srgbClr val="000000"/>
              </a:solidFill>
              <a:ea typeface="Arial Unicode MS" panose="020B0604020202020204" pitchFamily="34" charset="-128"/>
              <a:cs typeface="Arial"/>
              <a:sym typeface="Arial"/>
            </a:endParaRPr>
          </a:p>
          <a:p>
            <a:pPr marL="285750" indent="-285750" algn="just" defTabSz="543339"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Manual de tratamiento para la gestión y disposición final de precursores y sustancias químicas en Ecuador.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endParaRPr lang="es-ES" sz="1400" dirty="0">
              <a:solidFill>
                <a:srgbClr val="000000"/>
              </a:solidFill>
              <a:ea typeface="Arial Unicode MS" panose="020B0604020202020204" pitchFamily="34" charset="-128"/>
              <a:cs typeface="Arial"/>
              <a:sym typeface="Arial"/>
            </a:endParaRPr>
          </a:p>
          <a:p>
            <a:pPr marL="285750" indent="-285750" defTabSz="543339"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Incorporados en la política de drogas.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endParaRPr lang="es-ES" sz="1400" dirty="0">
              <a:solidFill>
                <a:srgbClr val="000000"/>
              </a:solidFill>
              <a:ea typeface="Arial Unicode MS" panose="020B0604020202020204" pitchFamily="34" charset="-128"/>
              <a:cs typeface="Arial"/>
              <a:sym typeface="Arial"/>
            </a:endParaRPr>
          </a:p>
          <a:p>
            <a:pPr marL="285750" indent="-285750" algn="just" defTabSz="543339"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Formación en gestión y disposición final de precursores.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FFA6A1D-943D-2203-5DC8-C2E68EBCDA4B}"/>
              </a:ext>
            </a:extLst>
          </p:cNvPr>
          <p:cNvSpPr txBox="1"/>
          <p:nvPr/>
        </p:nvSpPr>
        <p:spPr>
          <a:xfrm>
            <a:off x="5010142" y="182589"/>
            <a:ext cx="4808145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defTabSz="543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 sz="1800" b="1" u="sng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</a:lstStyle>
          <a:p>
            <a:pPr algn="ctr" eaLnBrk="1"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chemeClr val="bg1"/>
                </a:solidFill>
                <a:cs typeface="Arial"/>
                <a:sym typeface="Arial"/>
              </a:rPr>
              <a:t>TECHNICAL ASSISTANCE IN</a:t>
            </a:r>
          </a:p>
          <a:p>
            <a:pPr algn="ctr" eaLnBrk="1"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chemeClr val="bg1"/>
                </a:solidFill>
                <a:cs typeface="Arial"/>
                <a:sym typeface="Arial"/>
              </a:rPr>
              <a:t>Management and final disposal of seized precursors and chemical substances</a:t>
            </a:r>
            <a:endParaRPr lang="es-ES" dirty="0">
              <a:solidFill>
                <a:schemeClr val="bg1"/>
              </a:solidFill>
              <a:cs typeface="Arial"/>
              <a:sym typeface="Arial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D17BDA4-3CF3-7906-29CA-466E5DB26064}"/>
              </a:ext>
            </a:extLst>
          </p:cNvPr>
          <p:cNvSpPr txBox="1"/>
          <p:nvPr/>
        </p:nvSpPr>
        <p:spPr>
          <a:xfrm>
            <a:off x="5270487" y="3204375"/>
            <a:ext cx="4609428" cy="209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n-US" sz="1400" b="1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MILESTONES ACHIEVED: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endParaRPr lang="en-US" sz="1400" b="1" dirty="0">
              <a:solidFill>
                <a:srgbClr val="000000"/>
              </a:solidFill>
              <a:ea typeface="Arial Unicode MS" panose="020B0604020202020204" pitchFamily="34" charset="-128"/>
              <a:cs typeface="Arial"/>
              <a:sym typeface="Arial"/>
            </a:endParaRPr>
          </a:p>
          <a:p>
            <a:pPr marL="285750" indent="-285750" algn="just" defTabSz="543339"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U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Treatment manual for the management and final disposal of precursors and chemical substances in Ecuador.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endParaRPr lang="en-US" sz="1400" dirty="0">
              <a:solidFill>
                <a:srgbClr val="000000"/>
              </a:solidFill>
              <a:ea typeface="Arial Unicode MS" panose="020B0604020202020204" pitchFamily="34" charset="-128"/>
              <a:cs typeface="Arial"/>
              <a:sym typeface="Arial"/>
            </a:endParaRPr>
          </a:p>
          <a:p>
            <a:pPr marL="285750" indent="-285750" defTabSz="543339"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U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Incorporated into drug policy.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endParaRPr lang="en-US" sz="1400" dirty="0">
              <a:solidFill>
                <a:srgbClr val="000000"/>
              </a:solidFill>
              <a:ea typeface="Arial Unicode MS" panose="020B0604020202020204" pitchFamily="34" charset="-128"/>
              <a:cs typeface="Arial"/>
              <a:sym typeface="Arial"/>
            </a:endParaRPr>
          </a:p>
          <a:p>
            <a:pPr marL="285750" indent="-285750" defTabSz="543339"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U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Training in management and final disposal of precursors.</a:t>
            </a:r>
            <a:endParaRPr lang="es-ES" sz="1400" dirty="0">
              <a:solidFill>
                <a:srgbClr val="000000"/>
              </a:solidFill>
              <a:ea typeface="Arial Unicode MS" panose="020B0604020202020204" pitchFamily="34" charset="-128"/>
              <a:cs typeface="Arial"/>
              <a:sym typeface="Arial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7C845E3-67FA-3AED-6C91-4262E1452511}"/>
              </a:ext>
            </a:extLst>
          </p:cNvPr>
          <p:cNvSpPr txBox="1"/>
          <p:nvPr/>
        </p:nvSpPr>
        <p:spPr>
          <a:xfrm>
            <a:off x="53947" y="248302"/>
            <a:ext cx="4808145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54333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 sz="1800" b="1" u="sng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</a:defRPr>
            </a:lvl1pPr>
          </a:lstStyle>
          <a:p>
            <a:pPr eaLnBrk="1">
              <a:buClr>
                <a:srgbClr val="000000"/>
              </a:buClr>
              <a:buFont typeface="Arial"/>
              <a:buNone/>
            </a:pPr>
            <a:r>
              <a:rPr lang="es-ES" dirty="0">
                <a:solidFill>
                  <a:schemeClr val="bg1"/>
                </a:solidFill>
                <a:cs typeface="Arial"/>
                <a:sym typeface="Arial"/>
              </a:rPr>
              <a:t>ASISTENCIA TÉCNICA EN</a:t>
            </a:r>
          </a:p>
          <a:p>
            <a:pPr eaLnBrk="1">
              <a:buClr>
                <a:srgbClr val="000000"/>
              </a:buClr>
              <a:buFont typeface="Arial"/>
              <a:buNone/>
            </a:pPr>
            <a:r>
              <a:rPr lang="es-ES" dirty="0">
                <a:solidFill>
                  <a:schemeClr val="bg1"/>
                </a:solidFill>
                <a:cs typeface="Arial"/>
                <a:sym typeface="Arial"/>
              </a:rPr>
              <a:t>Gestión y disposición final de precursores y sustancias químicas incautadas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C1D15D2-E4C5-81B3-2714-0E7EFC417753}"/>
              </a:ext>
            </a:extLst>
          </p:cNvPr>
          <p:cNvSpPr txBox="1"/>
          <p:nvPr/>
        </p:nvSpPr>
        <p:spPr>
          <a:xfrm>
            <a:off x="5267138" y="1343791"/>
            <a:ext cx="279751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b="1" dirty="0" err="1">
                <a:solidFill>
                  <a:schemeClr val="tx1"/>
                </a:solidFill>
                <a:ea typeface="Arial Unicode MS" panose="020B0604020202020204" pitchFamily="34" charset="-128"/>
                <a:cs typeface="Arial"/>
                <a:sym typeface="Arial"/>
              </a:rPr>
              <a:t>Participating</a:t>
            </a:r>
            <a:r>
              <a:rPr lang="es-ES" sz="1400" b="1" dirty="0">
                <a:solidFill>
                  <a:schemeClr val="tx1"/>
                </a:solidFill>
                <a:ea typeface="Arial Unicode MS" panose="020B0604020202020204" pitchFamily="34" charset="-128"/>
                <a:cs typeface="Arial"/>
                <a:sym typeface="Arial"/>
              </a:rPr>
              <a:t> </a:t>
            </a:r>
            <a:r>
              <a:rPr lang="es-ES" sz="1400" b="1" dirty="0" err="1">
                <a:solidFill>
                  <a:schemeClr val="tx1"/>
                </a:solidFill>
                <a:ea typeface="Arial Unicode MS" panose="020B0604020202020204" pitchFamily="34" charset="-128"/>
                <a:cs typeface="Arial"/>
                <a:sym typeface="Arial"/>
              </a:rPr>
              <a:t>countries</a:t>
            </a:r>
            <a:r>
              <a:rPr lang="es-ES" sz="1400" b="1" dirty="0">
                <a:solidFill>
                  <a:schemeClr val="tx1"/>
                </a:solidFill>
                <a:ea typeface="Arial Unicode MS" panose="020B0604020202020204" pitchFamily="34" charset="-128"/>
                <a:cs typeface="Arial"/>
                <a:sym typeface="Arial"/>
              </a:rPr>
              <a:t>:</a:t>
            </a:r>
            <a:endParaRPr lang="es-ES" sz="1400" dirty="0">
              <a:solidFill>
                <a:srgbClr val="000000"/>
              </a:solidFill>
              <a:ea typeface="Arial Unicode MS" panose="020B0604020202020204" pitchFamily="34" charset="-128"/>
              <a:cs typeface="Arial"/>
              <a:sym typeface="Arial"/>
            </a:endParaRP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dirty="0" err="1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Plurinational</a:t>
            </a: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 </a:t>
            </a:r>
            <a:r>
              <a:rPr lang="es-ES" sz="1400" dirty="0" err="1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State</a:t>
            </a: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 </a:t>
            </a:r>
            <a:r>
              <a:rPr lang="es-ES" sz="1400" dirty="0" err="1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of</a:t>
            </a: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 Bolivia Ecuador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El Salvador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Colombia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Honduras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Paraguay</a:t>
            </a:r>
          </a:p>
          <a:p>
            <a:pPr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dirty="0" err="1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Dominican</a:t>
            </a: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 </a:t>
            </a:r>
            <a:r>
              <a:rPr lang="es-ES" sz="1400" dirty="0" err="1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Republic</a:t>
            </a:r>
            <a:endParaRPr lang="es-ES" sz="1400" dirty="0">
              <a:solidFill>
                <a:srgbClr val="000000"/>
              </a:solidFill>
              <a:ea typeface="Arial Unicode MS" panose="020B060402020202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3192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>
            <a:extLst>
              <a:ext uri="{FF2B5EF4-FFF2-40B4-BE49-F238E27FC236}">
                <a16:creationId xmlns:a16="http://schemas.microsoft.com/office/drawing/2014/main" id="{0DB6FE1B-9281-B8DD-1FC4-EFFFBB50C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0"/>
            <a:ext cx="5065712" cy="5670550"/>
          </a:xfrm>
          <a:prstGeom prst="roundRect">
            <a:avLst>
              <a:gd name="adj" fmla="val 51"/>
            </a:avLst>
          </a:prstGeom>
          <a:solidFill>
            <a:srgbClr val="FFC6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93000"/>
              </a:lnSpc>
              <a:spcAft>
                <a:spcPts val="10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1pPr>
            <a:lvl2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2pPr>
            <a:lvl3pPr>
              <a:lnSpc>
                <a:spcPct val="93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3pPr>
            <a:lvl4pPr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4pPr>
            <a:lvl5pPr>
              <a:lnSpc>
                <a:spcPct val="93000"/>
              </a:lnSpc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s-ES" altLang="es-ES" sz="1800"/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B4B5BE-59ED-A94F-FC1C-3BEAFED703E2}"/>
              </a:ext>
            </a:extLst>
          </p:cNvPr>
          <p:cNvSpPr txBox="1"/>
          <p:nvPr/>
        </p:nvSpPr>
        <p:spPr>
          <a:xfrm>
            <a:off x="2009134" y="1035075"/>
            <a:ext cx="2855715" cy="1494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r>
              <a:rPr lang="es-ES" sz="1400" b="1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DIRIGIDO A:</a:t>
            </a: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        </a:t>
            </a:r>
          </a:p>
          <a:p>
            <a:pPr algn="ctr"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</a:pPr>
            <a:endParaRPr lang="es-ES" sz="1400" dirty="0">
              <a:solidFill>
                <a:srgbClr val="000000"/>
              </a:solidFill>
              <a:ea typeface="Arial Unicode MS" panose="020B0604020202020204" pitchFamily="34" charset="-128"/>
              <a:cs typeface="Arial"/>
              <a:sym typeface="Arial"/>
            </a:endParaRPr>
          </a:p>
          <a:p>
            <a:pPr marL="345586" indent="-345586"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Funcionarios policiales, militares o aduaneros.</a:t>
            </a:r>
            <a:endParaRPr lang="es-ES" sz="1400" dirty="0">
              <a:solidFill>
                <a:srgbClr val="C00000"/>
              </a:solidFill>
              <a:ea typeface="Arial Unicode MS" panose="020B0604020202020204" pitchFamily="34" charset="-128"/>
              <a:cs typeface="Arial"/>
              <a:sym typeface="Arial"/>
            </a:endParaRPr>
          </a:p>
          <a:p>
            <a:pPr marL="345586" indent="-345586"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Autoridades judiciales.</a:t>
            </a:r>
          </a:p>
          <a:p>
            <a:pPr marL="345586" indent="-345586"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s-ES" sz="1400" dirty="0">
                <a:solidFill>
                  <a:srgbClr val="000000"/>
                </a:solidFill>
                <a:ea typeface="Arial Unicode MS" panose="020B0604020202020204" pitchFamily="34" charset="-128"/>
                <a:cs typeface="Arial"/>
                <a:sym typeface="Arial"/>
              </a:rPr>
              <a:t>Miembros de los Ministerios Públicos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0A75AF-ACD4-74A7-3315-A5A85AF65357}"/>
              </a:ext>
            </a:extLst>
          </p:cNvPr>
          <p:cNvSpPr txBox="1"/>
          <p:nvPr/>
        </p:nvSpPr>
        <p:spPr>
          <a:xfrm>
            <a:off x="1858951" y="3066400"/>
            <a:ext cx="326243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/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Nº</a:t>
            </a:r>
            <a:r>
              <a:rPr lang="es-E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horas: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14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500 horas</a:t>
            </a:r>
            <a:endParaRPr lang="es-E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Comienzo: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14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1ª Edición: 23 de septiembre de 2024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14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2ª edición: 1 de abril de 2025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s-ES" sz="1400" b="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Nº</a:t>
            </a:r>
            <a:r>
              <a:rPr lang="es-E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Alumnos Matriculados: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14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62</a:t>
            </a:r>
            <a:endParaRPr lang="es-E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Becados: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sz="1400" b="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46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AF28F0-2788-D075-52DB-6373BF1B6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02" y="1035075"/>
            <a:ext cx="2007709" cy="40784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8139026-D3B8-52DB-B59B-1F39C5E2F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956" y="1134044"/>
            <a:ext cx="1930992" cy="407846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FB7C9B5-67BE-D89D-9AB1-D3740F93E3B5}"/>
              </a:ext>
            </a:extLst>
          </p:cNvPr>
          <p:cNvSpPr txBox="1"/>
          <p:nvPr/>
        </p:nvSpPr>
        <p:spPr>
          <a:xfrm>
            <a:off x="7177743" y="1035075"/>
            <a:ext cx="295857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TARGETED AT: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Police, military, or customs officials.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Judicial authorities.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Members of Public Prosecutors' Offices</a:t>
            </a:r>
            <a:endParaRPr lang="es-E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39D8C6-CB46-CAC7-473F-629F6D145BDA}"/>
              </a:ext>
            </a:extLst>
          </p:cNvPr>
          <p:cNvSpPr txBox="1"/>
          <p:nvPr/>
        </p:nvSpPr>
        <p:spPr>
          <a:xfrm>
            <a:off x="7039680" y="3225731"/>
            <a:ext cx="31667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Number of Hours: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500 hours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Start: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1st Edition: September 23, 2024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2nd Edition: April 1, 2025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Number of Students Enrolled: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52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Scholarship Recipients: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46</a:t>
            </a:r>
            <a:endParaRPr lang="es-E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EB91F1EA-64D6-180D-19FC-A83F74878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" y="0"/>
            <a:ext cx="10106025" cy="891556"/>
          </a:xfrm>
          <a:prstGeom prst="roundRect">
            <a:avLst>
              <a:gd name="adj" fmla="val 120"/>
            </a:avLst>
          </a:prstGeom>
          <a:solidFill>
            <a:srgbClr val="034EA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2AB7F953-852C-9E1D-5DD7-611C00ECC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85783"/>
            <a:ext cx="446436" cy="44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A610BD90-2795-078D-97A6-1AA25BA0E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85" y="80465"/>
            <a:ext cx="411772" cy="41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4450E85-1C91-0CB4-7406-84D26A7226DB}"/>
              </a:ext>
            </a:extLst>
          </p:cNvPr>
          <p:cNvSpPr txBox="1"/>
          <p:nvPr/>
        </p:nvSpPr>
        <p:spPr>
          <a:xfrm>
            <a:off x="859544" y="260149"/>
            <a:ext cx="830095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3339" eaLnBrk="1">
              <a:lnSpc>
                <a:spcPct val="93000"/>
              </a:lnSpc>
              <a:buClr>
                <a:srgbClr val="000000"/>
              </a:buClr>
              <a:buSzPct val="100000"/>
              <a:buFont typeface="Arial"/>
              <a:buNone/>
              <a:defRPr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/>
                <a:sym typeface="Arial"/>
              </a:rPr>
              <a:t>FORMACIÓN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/>
                <a:sym typeface="Arial"/>
              </a:rPr>
              <a:t>                                              </a:t>
            </a: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"/>
                <a:sym typeface="Arial"/>
              </a:rPr>
              <a:t>TRAINING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feb837-75b8-4da0-839f-eb1c5ea2152d" xsi:nil="true"/>
    <n72767502c1c4e9bae8ce013fdee11cf xmlns="33d2ceeb-fd15-4065-892e-5be14dece4ff">
      <Terms xmlns="http://schemas.microsoft.com/office/infopath/2007/PartnerControls"/>
    </n72767502c1c4e9bae8ce013fdee11cf>
    <n4242925c0c540b099bbef476ae0347d xmlns="33d2ceeb-fd15-4065-892e-5be14dece4ff">
      <Terms xmlns="http://schemas.microsoft.com/office/infopath/2007/PartnerControls"/>
    </n4242925c0c540b099bbef476ae0347d>
    <lcf76f155ced4ddcb4097134ff3c332f xmlns="33d2ceeb-fd15-4065-892e-5be14dece4f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A512BF9E793498E3011D39B1824AC" ma:contentTypeVersion="22" ma:contentTypeDescription="Crear nuevo documento." ma:contentTypeScope="" ma:versionID="fbbdc731cb5e863fb162c96bca32bf01">
  <xsd:schema xmlns:xsd="http://www.w3.org/2001/XMLSchema" xmlns:xs="http://www.w3.org/2001/XMLSchema" xmlns:p="http://schemas.microsoft.com/office/2006/metadata/properties" xmlns:ns2="33d2ceeb-fd15-4065-892e-5be14dece4ff" xmlns:ns3="14feb837-75b8-4da0-839f-eb1c5ea2152d" xmlns:ns4="61c22d5d-bdf7-4cb5-8a9c-6c28073473a9" targetNamespace="http://schemas.microsoft.com/office/2006/metadata/properties" ma:root="true" ma:fieldsID="eedea1f3a0536bbb4199cfb10e6bba52" ns2:_="" ns3:_="" ns4:_="">
    <xsd:import namespace="33d2ceeb-fd15-4065-892e-5be14dece4ff"/>
    <xsd:import namespace="14feb837-75b8-4da0-839f-eb1c5ea2152d"/>
    <xsd:import namespace="61c22d5d-bdf7-4cb5-8a9c-6c28073473a9"/>
    <xsd:element name="properties">
      <xsd:complexType>
        <xsd:sequence>
          <xsd:element name="documentManagement">
            <xsd:complexType>
              <xsd:all>
                <xsd:element ref="ns2:n72767502c1c4e9bae8ce013fdee11cf" minOccurs="0"/>
                <xsd:element ref="ns3:TaxCatchAll" minOccurs="0"/>
                <xsd:element ref="ns2:n4242925c0c540b099bbef476ae0347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ceeb-fd15-4065-892e-5be14dece4ff" elementFormDefault="qualified">
    <xsd:import namespace="http://schemas.microsoft.com/office/2006/documentManagement/types"/>
    <xsd:import namespace="http://schemas.microsoft.com/office/infopath/2007/PartnerControls"/>
    <xsd:element name="n72767502c1c4e9bae8ce013fdee11cf" ma:index="9" nillable="true" ma:taxonomy="true" ma:internalName="n72767502c1c4e9bae8ce013fdee11cf" ma:taxonomyFieldName="palabrasclaveempresa" ma:displayName="Palabras clave de FIIAPP" ma:fieldId="{77276750-2c1c-4e9b-ae8c-e013fdee11cf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242925c0c540b099bbef476ae0347d" ma:index="12" nillable="true" ma:taxonomy="true" ma:internalName="n4242925c0c540b099bbef476ae0347d" ma:taxonomyFieldName="palabrasclavesitio" ma:displayName="Palabras clave de sitio" ma:fieldId="{74242925-c0c5-40b0-99bb-ef476ae0347d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Etiquetas de imagen" ma:readOnly="false" ma:fieldId="{5cf76f15-5ced-4ddc-b409-7134ff3c332f}" ma:taxonomyMulti="true" ma:sspId="0f4afbdf-b431-4932-b70a-70c1915a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eb837-75b8-4da0-839f-eb1c5ea215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ba24d67-f076-400f-a89a-89655bed651a}" ma:internalName="TaxCatchAll" ma:showField="CatchAllData" ma:web="14feb837-75b8-4da0-839f-eb1c5ea21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22d5d-bdf7-4cb5-8a9c-6c2807347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BDA7DB-0805-4920-BC28-6E968FB92259}">
  <ds:schemaRefs>
    <ds:schemaRef ds:uri="http://schemas.microsoft.com/office/2006/metadata/properties"/>
    <ds:schemaRef ds:uri="http://schemas.microsoft.com/office/infopath/2007/PartnerControls"/>
    <ds:schemaRef ds:uri="14feb837-75b8-4da0-839f-eb1c5ea2152d"/>
    <ds:schemaRef ds:uri="33d2ceeb-fd15-4065-892e-5be14dece4ff"/>
  </ds:schemaRefs>
</ds:datastoreItem>
</file>

<file path=customXml/itemProps2.xml><?xml version="1.0" encoding="utf-8"?>
<ds:datastoreItem xmlns:ds="http://schemas.openxmlformats.org/officeDocument/2006/customXml" ds:itemID="{264B8E9F-564C-470D-8B85-1BD45FE670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2ceeb-fd15-4065-892e-5be14dece4ff"/>
    <ds:schemaRef ds:uri="14feb837-75b8-4da0-839f-eb1c5ea2152d"/>
    <ds:schemaRef ds:uri="61c22d5d-bdf7-4cb5-8a9c-6c28073473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41B792-B6B5-4574-BE88-FA8F3E8086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34896</TotalTime>
  <Words>2099</Words>
  <Application>Microsoft Office PowerPoint</Application>
  <PresentationFormat>Custom</PresentationFormat>
  <Paragraphs>343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Milagros Diego Risco</dc:creator>
  <cp:lastModifiedBy>Milagros Diego - EXT</cp:lastModifiedBy>
  <cp:revision>37</cp:revision>
  <cp:lastPrinted>1601-01-01T00:00:00Z</cp:lastPrinted>
  <dcterms:created xsi:type="dcterms:W3CDTF">2022-10-24T09:50:25Z</dcterms:created>
  <dcterms:modified xsi:type="dcterms:W3CDTF">2025-10-24T16:28:27Z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abrasclaveempresa">
    <vt:lpwstr/>
  </property>
  <property fmtid="{D5CDD505-2E9C-101B-9397-08002B2CF9AE}" pid="3" name="ContentTypeId">
    <vt:lpwstr>0x01010041DA512BF9E793498E3011D39B1824AC</vt:lpwstr>
  </property>
  <property fmtid="{D5CDD505-2E9C-101B-9397-08002B2CF9AE}" pid="4" name="palabrasclavesitio">
    <vt:lpwstr/>
  </property>
  <property fmtid="{D5CDD505-2E9C-101B-9397-08002B2CF9AE}" pid="5" name="MediaServiceImageTags">
    <vt:lpwstr/>
  </property>
</Properties>
</file>