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  <p:sldMasterId id="2147483683" r:id="rId6"/>
    <p:sldMasterId id="2147483696" r:id="rId7"/>
  </p:sldMasterIdLst>
  <p:notesMasterIdLst>
    <p:notesMasterId r:id="rId25"/>
  </p:notesMasterIdLst>
  <p:sldIdLst>
    <p:sldId id="261" r:id="rId8"/>
    <p:sldId id="257" r:id="rId9"/>
    <p:sldId id="263" r:id="rId10"/>
    <p:sldId id="917" r:id="rId11"/>
    <p:sldId id="935" r:id="rId12"/>
    <p:sldId id="919" r:id="rId13"/>
    <p:sldId id="922" r:id="rId14"/>
    <p:sldId id="262" r:id="rId15"/>
    <p:sldId id="921" r:id="rId16"/>
    <p:sldId id="920" r:id="rId17"/>
    <p:sldId id="260" r:id="rId18"/>
    <p:sldId id="925" r:id="rId19"/>
    <p:sldId id="932" r:id="rId20"/>
    <p:sldId id="924" r:id="rId21"/>
    <p:sldId id="933" r:id="rId22"/>
    <p:sldId id="937" r:id="rId23"/>
    <p:sldId id="930" r:id="rId24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E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>
      <p:cViewPr varScale="1">
        <p:scale>
          <a:sx n="89" d="100"/>
          <a:sy n="89" d="100"/>
        </p:scale>
        <p:origin x="1022" y="29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F88D3E44-0471-7E75-4F29-C1A115D7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F70A48EC-5CEA-9BF3-712D-E636EF972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FD572944-43D8-57C7-15CA-B665E048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26A3443C-0451-9C54-3011-9EC453D5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5286DE2E-6E54-3700-83A5-BE19F9FCF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6905CF41-FD04-D3AB-5ACF-FAC2BC30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id="{07ABA3AE-CC21-E2FD-2D65-B0AAE690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81" name="AutoShape 8">
            <a:extLst>
              <a:ext uri="{FF2B5EF4-FFF2-40B4-BE49-F238E27FC236}">
                <a16:creationId xmlns:a16="http://schemas.microsoft.com/office/drawing/2014/main" id="{998164BE-88F5-7F65-0FF6-073FD21DB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82" name="AutoShape 9">
            <a:extLst>
              <a:ext uri="{FF2B5EF4-FFF2-40B4-BE49-F238E27FC236}">
                <a16:creationId xmlns:a16="http://schemas.microsoft.com/office/drawing/2014/main" id="{63B3B51D-EA92-B1DF-03DC-F5318848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83" name="AutoShape 10">
            <a:extLst>
              <a:ext uri="{FF2B5EF4-FFF2-40B4-BE49-F238E27FC236}">
                <a16:creationId xmlns:a16="http://schemas.microsoft.com/office/drawing/2014/main" id="{4401BB03-0236-E676-E7EA-3D4F5168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84" name="Rectangle 11">
            <a:extLst>
              <a:ext uri="{FF2B5EF4-FFF2-40B4-BE49-F238E27FC236}">
                <a16:creationId xmlns:a16="http://schemas.microsoft.com/office/drawing/2014/main" id="{DE965647-6D4A-B09F-A64C-3D9233C5F3F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7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A2537C79-5048-83E1-2DAC-0CF4D389CA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314F444C-B4FD-239D-2B50-C938C3EA4BC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8D4503E2-4A74-D633-32D9-1EE238BEA2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BE1845A9-81D8-49E4-F926-2A14922A570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2E5D51F1-FEA6-7F1C-A1E0-F0FA25B292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01108F-5C8C-4A5F-AC39-FDBFCBC2724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>
            <a:extLst>
              <a:ext uri="{FF2B5EF4-FFF2-40B4-BE49-F238E27FC236}">
                <a16:creationId xmlns:a16="http://schemas.microsoft.com/office/drawing/2014/main" id="{763552CD-9070-9E42-A557-D60DF8CEFF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9E2F18-0DD3-4A6B-97BD-01711F7753FC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40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790D5006-38B3-47F3-90C9-5B9D043C8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94154F4-98C5-4F7B-3483-D00577F8C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1DF19-6333-F9F2-780A-900FE0DE4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>
            <a:extLst>
              <a:ext uri="{FF2B5EF4-FFF2-40B4-BE49-F238E27FC236}">
                <a16:creationId xmlns:a16="http://schemas.microsoft.com/office/drawing/2014/main" id="{F21512E8-319D-4028-BFDD-221488A353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8B48C9-F30E-45EA-8EFB-9DB7BB8A279F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400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B2182D3C-946F-3BD1-627B-256D0BDB0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64285C4F-2B92-755B-EA83-523E16674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74068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9525C19F-00DE-B71A-FBD6-CAA655CBD8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B64E6A-DBA7-450C-99D7-3D5C298D3169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es-ES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6EFBC32F-FFA6-CBB4-7334-CF449F414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6CDEBCF-A6D6-D27D-4986-0A3D31F7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199CCA-2006-FE53-F617-CAAF0843C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B3B14D55-74D5-70F0-A842-E5E7D309FB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B64E6A-DBA7-450C-99D7-3D5C298D3169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es-ES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35C9DBC4-FB55-BBD3-FDAC-AF000896E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CE1FC63E-7DAA-7CAC-3E92-EA23C7591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37982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212E9-9EE3-B981-FB03-A3336726A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75EFA649-7CA4-9E34-D98A-C89039560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D177D2-CAD8-4258-B849-F1212A879FC4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es-E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A859238E-DC0D-C168-28D2-17A2FFDFD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A3FB366-3328-8EB5-3D7D-337B70D37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798090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E12B4-E0B8-B8DA-BAA7-F38483C2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EC927DB1-B191-0A49-AD3F-AA69924197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B64E6A-DBA7-450C-99D7-3D5C298D3169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s-ES" altLang="es-ES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90A382CB-0961-C8B7-7C5C-5269A9253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C7D7562F-78E6-C315-F79C-C6F4F5B9F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6001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79C6E-FE30-1085-2436-0588D32F2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098B7E28-F586-83A4-7174-9E15BB749C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D177D2-CAD8-4258-B849-F1212A879FC4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es-E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30F4F083-F4B8-7037-06C6-22CDA817E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F9BB2BF-D942-92E2-1F74-3BCC2D464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50960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46130-D59A-691C-3E3E-25D4C88C5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>
            <a:extLst>
              <a:ext uri="{FF2B5EF4-FFF2-40B4-BE49-F238E27FC236}">
                <a16:creationId xmlns:a16="http://schemas.microsoft.com/office/drawing/2014/main" id="{3DB907DD-84E8-6309-B836-3D598C241B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9B64E6A-DBA7-450C-99D7-3D5C298D3169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810AA126-4183-7B43-5211-14E057B48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8D06F86F-B14C-B502-F6B1-CB519812B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0834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C979F4-7B59-512C-EB49-C133F9BA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>
            <a:extLst>
              <a:ext uri="{FF2B5EF4-FFF2-40B4-BE49-F238E27FC236}">
                <a16:creationId xmlns:a16="http://schemas.microsoft.com/office/drawing/2014/main" id="{E1A3FD80-4C0E-54A8-51FF-92BC3785EC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9E2F18-0DD3-4A6B-97BD-01711F7753FC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es-ES" sz="140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9AB78059-EAC6-C54E-13FD-8143AE933E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13FC310-42B7-AD05-19F5-3220B2408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86205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>
            <a:extLst>
              <a:ext uri="{FF2B5EF4-FFF2-40B4-BE49-F238E27FC236}">
                <a16:creationId xmlns:a16="http://schemas.microsoft.com/office/drawing/2014/main" id="{3A30ADBC-7246-32C9-8F67-A852F31341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A6872F-6DA5-4427-BF06-A9D073E780C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4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019D289F-F074-B4D9-302C-E64B74B0C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F36D8513-9916-1BBF-40F6-5A5CF14EF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s-ES" alt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3E9E3E-DD15-9E7A-C2E7-2AC1B240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46C3330C-035E-01F1-7010-79CBC9AFD3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D177D2-CAD8-4258-B849-F1212A879FC4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811F4101-6C7E-A202-C6ED-DAE8BFD78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59D27214-FA2D-2F95-66D2-E246DCF03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1352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E2BD0-6196-6D25-62DD-52EC5484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0543BCBD-7AF0-C45E-48DA-76C45B3F02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D177D2-CAD8-4258-B849-F1212A879FC4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F609E752-1FE5-A853-FE62-A54A889E7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41A9027-23E8-0982-A8A7-2618CF89A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8150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1701C-926A-2F3C-476F-F950031FB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05AA88EE-DB95-7FE1-9051-D8E401C643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3D177D2-CAD8-4258-B849-F1212A879FC4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828446F7-E1B4-874D-F992-BBA644585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C04DAAD7-15E8-96C2-FD10-1765BA547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35794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>
            <a:extLst>
              <a:ext uri="{FF2B5EF4-FFF2-40B4-BE49-F238E27FC236}">
                <a16:creationId xmlns:a16="http://schemas.microsoft.com/office/drawing/2014/main" id="{7DEDC0D0-F1CC-51EA-789B-929C2237E6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594417E-98A2-405B-8F87-02CCF2DB5FB7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EDE195C-C603-1A2A-7F3C-6C216CCFC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2B68FEC-C62D-48D6-7FE2-529C39FDE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ts val="1800"/>
              </a:lnSpc>
              <a:spcBef>
                <a:spcPct val="300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Symbol" panose="05050102010706020507" pitchFamily="18" charset="2"/>
              <a:buNone/>
              <a:tabLst>
                <a:tab pos="457200" algn="l"/>
              </a:tabLst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A1FB2-F4B9-14E7-114C-16A8670E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>
            <a:extLst>
              <a:ext uri="{FF2B5EF4-FFF2-40B4-BE49-F238E27FC236}">
                <a16:creationId xmlns:a16="http://schemas.microsoft.com/office/drawing/2014/main" id="{8936496D-A503-2625-F1B6-0AE23077AB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D177D2-CAD8-4258-B849-F1212A879FC4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E5D4F729-42F7-5460-8244-FB33F090A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3B04345B-35C2-F3D5-2A0C-6558CC55F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4268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BCEAF-FE8E-71D1-CB99-37F68C48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>
            <a:extLst>
              <a:ext uri="{FF2B5EF4-FFF2-40B4-BE49-F238E27FC236}">
                <a16:creationId xmlns:a16="http://schemas.microsoft.com/office/drawing/2014/main" id="{823E09CF-E727-7F8C-14CF-671A4740B6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8B48C9-F30E-45EA-8EFB-9DB7BB8A279F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400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31614B2A-07C4-6266-6204-0D6E5C7F6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719D8DBB-E697-2CF9-D387-564995713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79295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EC38CB-2B27-B4E6-829A-DF9F440CF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>
            <a:extLst>
              <a:ext uri="{FF2B5EF4-FFF2-40B4-BE49-F238E27FC236}">
                <a16:creationId xmlns:a16="http://schemas.microsoft.com/office/drawing/2014/main" id="{67BF3628-C105-F398-8502-E03512D631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8B48C9-F30E-45EA-8EFB-9DB7BB8A279F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400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D1CE08C4-F543-A691-B88E-B97D5CA19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5F9F4F84-611C-9CCE-2358-7DFCC9A28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13058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C287B-F315-D4A4-BAD9-0C68482807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46884-420A-8BB4-357A-8D95A52BAD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D2040-BD61-5143-A743-23AD411021E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C70C-EC47-418E-BB68-CD0B53551B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91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A9227-B9B0-E2D7-67F4-82BD558461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503EC-77BE-8A10-9FA7-4AAE2B473D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CD690-6613-3A01-2B92-E8892FA80A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4EAC-383D-4D7A-B450-0CF397DDFA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679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225425"/>
            <a:ext cx="2262187" cy="4826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8925" cy="48260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EF34D-E9BC-285C-6496-C1CE09FFCC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0B4EC-E1DD-CFB1-B01B-E919ABD47E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56F52-431D-9E60-88DA-FCA8935ADD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ACBC-A7BF-4A0D-94B8-119FEF158D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942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EF660A-5F48-9EC3-96A4-956BD6C8B3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3DBC2-0275-4D35-3D91-D08B55A20C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898A3-9B03-CCEB-FB1E-A536AEF807C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87ED-DB41-4F9A-832A-FB108F5BF0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1648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635B8-B844-596E-31BC-0A7FE2AC94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E70CF-0E69-024E-2E2B-6CD4D4A889C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4ABAB-ECF7-DF2B-D9DF-88973C3E5A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AD06-D181-4886-A117-EC51F51566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15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ECEA5-F135-F954-B4CB-F5C9DFC90E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9B1BE-6521-447F-0397-DAF6DFA86F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B312B-8AE6-3474-04D9-A9BC93087F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5F12-57EE-4673-B868-E2F95B0D61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957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9762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5400" y="1327150"/>
            <a:ext cx="4451350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2FF0A9-47EA-E298-85E4-8D32504F2B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AC2BDF-8EF4-0FCC-3876-888D6B24B88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9561E0-6D10-492E-8706-0C839C54F0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DECC-6DC2-4465-9F02-CB084D9259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242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F0439E-694F-D93F-49F8-F5B7328D99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20FB05E-F9BC-BB83-B713-839264B4A90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B5E2D48-E79D-1CBC-49EF-3BC14189EC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8194-EA6F-4D15-B431-7341A8EE4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008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56E6F35-278D-01E7-8710-2CE0F6181F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A4614E-BFBB-371F-2DEA-4B4D4DCE6B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9A7D4D-1D51-2699-0262-B0AFE71F011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B888-9B17-4930-82C3-8C76AA21AD4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142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C91BE3C-6848-F225-53E4-DDE829CEB8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919E4A-37F9-C172-138C-76946819D0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F39D1C-9D2C-7119-110C-C0E54325267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8B82-83EA-44D3-AC1F-D78B04E105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7181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2D7096-2233-0ADF-46CC-A9279289A7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FE2AC6-68E7-5C76-D043-69E5D6F731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D13B7A-A2BE-AE0B-09F4-9CB2EF67A0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2129F-5E22-4605-B02E-54592620192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677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316B4-ED6B-ABEC-C1A3-93B0F14601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AFE68-CC47-034A-6482-83DB237492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64E4F-52F0-A58A-5ADD-6B8274FB81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13CC-E512-430B-840F-1BE639DB1D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5350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41D8F6-C648-E19F-5858-18D0E22F6C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56D94D-7537-9D90-1FCE-6A65470FD46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587DCC-6D40-5C25-DA27-FECE35C99E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E4E5-270D-42EA-AEF9-63157AE07F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386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8E78D-CDEA-3031-8944-A4DF14306A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964C1-3C1D-7172-487F-587425B941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16234-BA38-50E8-AAA3-C93D40605F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D5CB-713E-46E1-8B6C-A708AA6A07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745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225425"/>
            <a:ext cx="2262187" cy="4826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8925" cy="48260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CD8B7-456B-E363-6728-ACEC49C4C3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0953C-4327-D493-1264-4C58D304126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A87A1-241E-EE69-FB45-F6E36E9F32E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2D83-E52B-4362-96FE-36B96AF7A5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582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E22F38-1D14-42B5-05F7-63251237B7F6}"/>
              </a:ext>
            </a:extLst>
          </p:cNvPr>
          <p:cNvSpPr/>
          <p:nvPr userDrawn="1"/>
        </p:nvSpPr>
        <p:spPr>
          <a:xfrm>
            <a:off x="0" y="0"/>
            <a:ext cx="10080625" cy="4934639"/>
          </a:xfrm>
          <a:prstGeom prst="rect">
            <a:avLst/>
          </a:prstGeom>
          <a:solidFill>
            <a:srgbClr val="9A2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33F360-5302-6440-1FD0-5F8F78CFD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113" y="870036"/>
            <a:ext cx="7560469" cy="1974191"/>
          </a:xfrm>
        </p:spPr>
        <p:txBody>
          <a:bodyPr anchor="b"/>
          <a:lstStyle>
            <a:lvl1pPr algn="r">
              <a:defRPr sz="496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E49AF8-004A-BB58-8C15-9BA140AAD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5669" y="2888318"/>
            <a:ext cx="5261913" cy="1369070"/>
          </a:xfrm>
        </p:spPr>
        <p:txBody>
          <a:bodyPr/>
          <a:lstStyle>
            <a:lvl1pPr marL="0" indent="0" algn="r">
              <a:buNone/>
              <a:defRPr sz="1984">
                <a:solidFill>
                  <a:schemeClr val="bg1"/>
                </a:solidFill>
              </a:defRPr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D7DD9-EBD9-2F22-41C7-C79D1BAA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530882-B08D-8A23-3CA6-77B987BA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65A18-8E52-C38C-277A-BF4BBB56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AF5FF4-84E1-C9ED-6731-952D4C7A2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</a:blip>
          <a:srcRect l="48417" t="1" b="61835"/>
          <a:stretch/>
        </p:blipFill>
        <p:spPr>
          <a:xfrm>
            <a:off x="-9268" y="-60974"/>
            <a:ext cx="7143831" cy="51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14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20922-C765-9749-E0B9-C22C5A8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29FA18-27E7-B042-FF80-25F9A5EC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127A1-8825-E9AF-CDDB-2AD4597C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4A3E3B-DE5C-21F1-FB40-5345C46F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BCBED-ECC8-3C24-3CB7-967B04EF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89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710C8-B7D0-1112-A0EF-D009B334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600767-CF95-1147-9DE5-2A991A2FC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88251-A6CC-CAA4-7440-00C88978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E50A37-3B4F-A615-62ED-1DF85ED1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490ACE-CB43-FA85-2CBA-42D73B1D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864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C5EE4-4ED8-83FD-1767-9FD991B1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A39B0-F991-10C1-E460-38651DD49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144916"/>
            <a:ext cx="4284266" cy="29625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77C324-51BD-E07C-33D1-3FB23B31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144916"/>
            <a:ext cx="4284266" cy="29625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F11958-7E89-2AAB-38B3-6D58B974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2D85CF-7903-C5A4-DD39-6A4F2FBC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ED8F4-D14C-008F-0E3E-E08522D3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93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56518-8A81-30D9-4EBC-56B15615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42" y="906369"/>
            <a:ext cx="8694539" cy="7118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A55B21-FD42-FEA6-2CB8-2B44BC76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731" y="1688287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9563EA-C7EB-7E19-E62C-627CEBF74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411261"/>
            <a:ext cx="4264576" cy="270667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2EB1C2-2179-4791-4A2C-6DA41AFEF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688287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C3E42E-D39D-4E75-0F1E-17F4D9B93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411260"/>
            <a:ext cx="4285579" cy="270667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3F68D0-8193-4861-5095-BE5B02F3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27A4B4-F0D9-44B4-FCA6-C65D3CFA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FDEE4D-16FF-B863-5169-35D29D45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13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F2F6C-9803-5B0A-4586-D5FA811E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E1557B-17BA-94B5-3386-C8779A7A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4A4D80-EDCA-FB20-DFFF-9271A524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E95D47-DE74-87D3-93F8-D20C2053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535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A620A7-E6E1-4C81-7757-53416339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26E347-E5AC-E067-DE19-51966EBA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D3F894-9D9E-446A-701A-FD95B352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1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47B1B0-F5D3-62D3-9A03-ADDEFA5924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88A62-936D-13AB-06AC-5ADE7ABC25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BA7BE-257E-A959-4C7D-8CF2616612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E9E01-EA32-47F0-8129-7FC7F9490F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5419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D8BED-7216-47CF-0B84-A16C52A7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30" y="897162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143AD-97C8-512D-DEA5-26F5B0F1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97162"/>
            <a:ext cx="5103316" cy="394905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2CF194-79A3-5627-999D-53FAFDB0A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380609"/>
            <a:ext cx="3251264" cy="2472174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C8D905-93B3-9294-52FB-7BBF9E88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95906C-C1BF-1E4A-E8EC-30DC727B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43D9C0-F532-43F7-0ED2-F3119E8B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59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17C72-2AC9-616F-E5EA-0E672349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878681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64DA7D-C15E-FA15-D772-E12442626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2953" y="1024506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A3F121-1A02-A315-E03E-A765B01A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98872"/>
            <a:ext cx="3251264" cy="2765227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C69DA5-1C05-ABFB-6251-95DDC63D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D7AFED-4D1A-DD7F-843A-EA48EB16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34EDC-A6F5-3035-9BA2-CDE5A29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030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A9A9-C1D9-F01D-8A62-DA35DE94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0A1FF6-EE50-71DD-CDC1-9B345D5C3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9ACC5-B6FC-AF87-D32C-C06C34A8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2E0D7-3644-FF0D-0810-178B4C0C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8B8A5-9176-DA48-E555-E73750D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7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5C263-1448-4693-3135-7678793A0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929766"/>
            <a:ext cx="2173635" cy="417766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F3A84A-02C7-071F-433C-3DDC79075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929765"/>
            <a:ext cx="6394896" cy="417766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9BF3F8-B713-D090-8CED-D5DF05EF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8370A-5B84-BC8C-4967-E4C92341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41F2A7-B3BF-372A-A868-1D031C4D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588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spedida_rojo_ver2">
    <p:bg>
      <p:bgPr>
        <a:solidFill>
          <a:srgbClr val="9A2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8CE975A-2BD4-AB74-0D1E-A3E2B88D8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937319" y="622424"/>
            <a:ext cx="2205988" cy="28934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5F2F6C-9803-5B0A-4586-D5FA811E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749715"/>
            <a:ext cx="8694539" cy="8129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1305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AEAB0-39B0-C183-B48A-FC66D3AA8A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E78B6-7AE9-C14E-433B-DAE994CF95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DAE85-A238-1477-243C-ED6E89E23E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67D75-1DE3-4EE2-A088-E44D44B543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69076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5A89C-B324-79BD-EEE9-0869EB2870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EB98F-DE66-7FC9-45BE-3AB7DAEAF0C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54153-168F-A688-3B40-01B6BC735D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8299-5FE8-44C0-B50B-7164CDBB05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2051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157F5E-C9E5-B410-E2DD-F03DC921EE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A8676-A1A9-65A1-5DBD-32E96ECFA5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3BE72-85EE-AF1C-2E17-1FEB648B28F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DCE0-E5B2-4A45-820F-1EC92051729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9490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9762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5400" y="1327150"/>
            <a:ext cx="4451350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1E25F-0AD8-11E0-FD86-FF6EDB4715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AF0E38-5AF5-E286-F450-DEF17FD9593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4C06A8-4802-3C93-E777-391DBB40AB8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C92F-A2F8-414C-8D38-15C01CF34B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0212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7F5E5C3-C7BD-43BA-C1A7-EDA75CE845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5E2ABA2-0087-D727-D889-57C99EB6BB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BCD90E4-1F92-7B8D-21D6-B74105DB8AB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C9B0-E40A-40C6-8745-DA93F0C7069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333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9762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5400" y="1327150"/>
            <a:ext cx="4451350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FD0716-7C2D-78AE-AF75-FAA5ECA4CB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06781FC-9744-A598-05CA-15C1FCE243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7BCAEDB-F97C-3291-CAF7-A00666937C6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EAD0-D6EF-410A-AEAE-10FE6E47BC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1948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23ED77-7B3B-88CB-EE7A-A5C1B4886A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0F834-4B3A-B30F-DD57-ED64ED8DAB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E4972-15FF-0E22-3950-0AB9EDA5CD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B7CF-8D89-4AAB-BA90-7566045AE5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59205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17854F3-FA6E-3E35-3413-970D8899A5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DDC447-47AB-EFAF-CCA5-3A48353836D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94356F-9361-16BE-7CF4-33CD7251B0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B3BD1-8356-4E44-9101-302FBEEA55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2108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7718C5-024E-37D5-24E6-968200B29D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800716-6AAA-FB5F-384E-09B11DFB73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0B9B173-82BB-D080-806E-7BCD75C6F6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FA8D-4F53-4BC0-AFDF-B1FC24C8774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4494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C90464-0C70-AB4A-9BC0-9EFFEC548C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88FF2B-04AC-80BF-D2DA-AD6006D397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44F5DB-6A24-88A1-01AC-6722D6E15B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B40A8-A017-485F-B0B7-12DF27766C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8886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C4E494-AEDD-6D78-5E63-2E8AC8F923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84052F-3727-02B0-FD20-F547D5A5A7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75084-3A5F-9E20-35BE-B7CAB27BEA0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8190-9AC5-4BF9-8C60-6BEB9B172F0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0013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225425"/>
            <a:ext cx="2262187" cy="4826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8925" cy="48260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31D31-1197-67CC-9AB8-3E5BEC783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EDFF2-EAD9-50FF-7D7C-963A0B9F9F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BED62-93DC-6BA6-4660-9564E5A5F1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A9D3-6760-460B-8FC2-041B21156D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3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3952B2-8B2E-D659-2835-F6F5BF0E10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B0494DD-93AC-A46E-824E-C3E035C46E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8535D6A-7511-21CF-4175-D048B3F33E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C7D1-FF60-4F70-8D3A-53DD2645D8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9352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7436828-5842-4D1C-5309-F5CBF26BB4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79AE82-45B7-9B47-6AD5-0B694A6BF9E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A0E38-72A7-BC67-A1FF-1F584A887D7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2BEFE-35FC-4F7E-B0FE-F0532E3A77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06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508AF63-DEA7-DB16-8455-51DC444FC4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050A2A-C665-6523-86A6-9C361E1BAE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FA3909-C657-F475-6548-6987A93674B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9942-0E47-4BE8-A1F9-D77146DDE5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975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3D1A4F-4940-B0DA-8DEA-54C31A7B70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9456649-F553-A413-66C0-8CA01559B50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C251BAD-3A8A-A6EC-6B8D-CA4DE15F34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0FBC-55C6-4388-91EB-526AF9A7C6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12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6C8513-F499-EF44-A47C-4B2E14E9B6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A9695A1-4751-31DC-D1A3-B63B7469A0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C1A87E2-252C-209C-41C1-9DF8CD9B7B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039E-0B22-4510-ABBD-2D7E1B2457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963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30D64E0-E64F-BBDC-5A9B-3A4E23F4A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53512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3DF2A0F-FC26-F434-98D2-CA6D903D7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5351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86F07BB-B033-B80F-9C30-7D7DEC52755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0AFD1D-3FAE-D833-BD64-FFFC72F01E5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78175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9AD27C-66A6-45DD-ECF6-A2EB20BBC5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D74699-678E-4258-96EF-9EECC36435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9E3DA4C-48F4-4E40-6347-727F3428E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53512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D8518897-B597-2CBB-810D-864F9F6D9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5351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A5DFEBE-0BE9-D2A9-06F8-08201F526DB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D0D60B-049A-D1DA-FC51-65F68A8FF09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78175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56B13C-83BD-9DA3-198F-C15149DFB5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AD71431-FBA4-4B6D-AF7D-FB3A499ECE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7CFABD6C-C68E-EF6B-AF49-D8767FF8C778}"/>
              </a:ext>
            </a:extLst>
          </p:cNvPr>
          <p:cNvSpPr/>
          <p:nvPr userDrawn="1"/>
        </p:nvSpPr>
        <p:spPr>
          <a:xfrm>
            <a:off x="-10863" y="4852783"/>
            <a:ext cx="10080625" cy="805953"/>
          </a:xfrm>
          <a:prstGeom prst="rect">
            <a:avLst/>
          </a:prstGeom>
          <a:solidFill>
            <a:srgbClr val="9A2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D6B33"/>
              </a:solidFill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D8DA04-EB08-51F1-64CE-E4FB92A8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65842"/>
            <a:ext cx="8694539" cy="812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35A837-36D1-071C-F66F-2DAC9F269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348247"/>
            <a:ext cx="8694539" cy="294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CA0A95-8D50-1C40-275F-6E3BD6C59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44379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FF785-EB01-CA4F-9157-6B2C6E8D1F00}" type="datetimeFigureOut">
              <a:rPr lang="es-ES" smtClean="0"/>
              <a:t>24/10/2025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0EB84-9E69-E81C-52C9-7C74BB33B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44379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899448-6831-A543-D40F-A71235BB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44379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21DA-98CB-7849-B4CB-5D19A98AFB1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30 Imagen">
            <a:extLst>
              <a:ext uri="{FF2B5EF4-FFF2-40B4-BE49-F238E27FC236}">
                <a16:creationId xmlns:a16="http://schemas.microsoft.com/office/drawing/2014/main" id="{F0D94672-C014-837B-0C56-0D77CF2FA0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1" y="4932853"/>
            <a:ext cx="645790" cy="6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70BE90-08D8-CD2C-89F8-DA78DBAAAB4B}"/>
              </a:ext>
            </a:extLst>
          </p:cNvPr>
          <p:cNvSpPr txBox="1"/>
          <p:nvPr userDrawn="1"/>
        </p:nvSpPr>
        <p:spPr>
          <a:xfrm>
            <a:off x="842565" y="5052787"/>
            <a:ext cx="1701737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15" b="1" i="0" dirty="0">
                <a:solidFill>
                  <a:schemeClr val="bg1"/>
                </a:solidFill>
                <a:latin typeface="Helvetica" pitchFamily="2" charset="0"/>
              </a:rPr>
              <a:t>CITCO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69B7EE8-F250-66F0-C140-00D7E6C02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16" y="4932854"/>
            <a:ext cx="1883546" cy="5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D45AD6-0473-7EFE-EA11-8115C86A7770}"/>
              </a:ext>
            </a:extLst>
          </p:cNvPr>
          <p:cNvSpPr txBox="1"/>
          <p:nvPr userDrawn="1"/>
        </p:nvSpPr>
        <p:spPr>
          <a:xfrm>
            <a:off x="1516938" y="5109467"/>
            <a:ext cx="2599354" cy="37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9" b="0" i="0" dirty="0">
                <a:solidFill>
                  <a:schemeClr val="bg1"/>
                </a:solidFill>
                <a:latin typeface="Helvetica" pitchFamily="2" charset="0"/>
              </a:rPr>
              <a:t>Centro de Inteligencia contra el</a:t>
            </a:r>
          </a:p>
          <a:p>
            <a:pPr algn="ctr"/>
            <a:r>
              <a:rPr lang="es-ES" sz="909" b="0" i="0" dirty="0">
                <a:solidFill>
                  <a:schemeClr val="bg1"/>
                </a:solidFill>
                <a:latin typeface="Helvetica" pitchFamily="2" charset="0"/>
              </a:rPr>
              <a:t> Terrorismo y el Crimen Organizado</a:t>
            </a:r>
          </a:p>
        </p:txBody>
      </p:sp>
    </p:spTree>
    <p:extLst>
      <p:ext uri="{BB962C8B-B14F-4D97-AF65-F5344CB8AC3E}">
        <p14:creationId xmlns:p14="http://schemas.microsoft.com/office/powerpoint/2010/main" val="42325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2976" kern="1200">
          <a:solidFill>
            <a:srgbClr val="9A2736"/>
          </a:solidFill>
          <a:latin typeface="Helvetica" pitchFamily="2" charset="0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6B712B0-AC0C-696A-436F-01383FB45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53512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9DCFDF6-A163-A892-F429-0EBAC3DFB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5351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40396C-5362-60AC-36DB-C23C6F21E47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2B07D4-ACD3-B749-13C4-E356A0EB2B8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78175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BD88D3-7955-2C92-4926-009ECA1CBB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ABC32F-C169-42D6-A71D-95E0BBD4B0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75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DD129BA-C4A9-E020-3409-E6340641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0"/>
          <a:stretch>
            <a:fillRect/>
          </a:stretch>
        </p:blipFill>
        <p:spPr bwMode="auto">
          <a:xfrm>
            <a:off x="26988" y="7938"/>
            <a:ext cx="10077450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8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AutoShape 2">
            <a:extLst>
              <a:ext uri="{FF2B5EF4-FFF2-40B4-BE49-F238E27FC236}">
                <a16:creationId xmlns:a16="http://schemas.microsoft.com/office/drawing/2014/main" id="{71AA3115-BAA9-7132-B001-A62F91E8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963"/>
            <a:ext cx="10080625" cy="2970212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ABB711A5-3677-DE25-5D22-7BB917C95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1350963"/>
            <a:ext cx="2762250" cy="2970212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E4B7B7DC-FE82-4AB9-AB1F-2FF13CBA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733550"/>
            <a:ext cx="709295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>
                <a:solidFill>
                  <a:srgbClr val="FFFFFF"/>
                </a:solidFill>
                <a:cs typeface="Calibri" panose="020F0502020204030204" pitchFamily="34" charset="0"/>
              </a:rPr>
              <a:t>Taller de Precursores Químicos: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>
                <a:solidFill>
                  <a:srgbClr val="FFFFFF"/>
                </a:solidFill>
                <a:cs typeface="Calibri" panose="020F0502020204030204" pitchFamily="34" charset="0"/>
              </a:rPr>
              <a:t>Logros y Acción Estratégica UE-ALC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es-ES" altLang="es-ES">
              <a:solidFill>
                <a:srgbClr val="FFFFFF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>
                <a:solidFill>
                  <a:srgbClr val="FFFFFF"/>
                </a:solidFill>
              </a:rPr>
              <a:t>Chemical Precursors Workshop: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>
                <a:solidFill>
                  <a:srgbClr val="FFFFFF"/>
                </a:solidFill>
              </a:rPr>
              <a:t>Achievements and Strategic Action EU-LAC</a:t>
            </a:r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CEF408AD-F7A3-7D1E-3CBB-589374DE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350963"/>
            <a:ext cx="4021137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Text Box 6">
            <a:extLst>
              <a:ext uri="{FF2B5EF4-FFF2-40B4-BE49-F238E27FC236}">
                <a16:creationId xmlns:a16="http://schemas.microsoft.com/office/drawing/2014/main" id="{F0574A9F-14FE-4796-0720-4DC4C60B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3060700"/>
            <a:ext cx="21605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>
                <a:solidFill>
                  <a:srgbClr val="034EA2"/>
                </a:solidFill>
              </a:rPr>
              <a:t>Madrid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es-ES" altLang="es-ES" sz="1800">
              <a:solidFill>
                <a:srgbClr val="034EA2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>
                <a:solidFill>
                  <a:srgbClr val="034EA2"/>
                </a:solidFill>
              </a:rPr>
              <a:t>27-28 oct 2025</a:t>
            </a:r>
          </a:p>
        </p:txBody>
      </p:sp>
      <p:sp>
        <p:nvSpPr>
          <p:cNvPr id="4104" name="AutoShape 7">
            <a:extLst>
              <a:ext uri="{FF2B5EF4-FFF2-40B4-BE49-F238E27FC236}">
                <a16:creationId xmlns:a16="http://schemas.microsoft.com/office/drawing/2014/main" id="{AAF1A832-186A-1084-9D78-D0905A64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3563938"/>
            <a:ext cx="2160588" cy="350837"/>
          </a:xfrm>
          <a:prstGeom prst="roundRect">
            <a:avLst>
              <a:gd name="adj" fmla="val 454"/>
            </a:avLst>
          </a:prstGeom>
          <a:noFill/>
          <a:ln w="12600">
            <a:solidFill>
              <a:srgbClr val="034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pic>
        <p:nvPicPr>
          <p:cNvPr id="4105" name="Imagen 4">
            <a:extLst>
              <a:ext uri="{FF2B5EF4-FFF2-40B4-BE49-F238E27FC236}">
                <a16:creationId xmlns:a16="http://schemas.microsoft.com/office/drawing/2014/main" id="{CA71C23F-5274-F753-1285-F22F5776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" r="62424" b="2695"/>
          <a:stretch>
            <a:fillRect/>
          </a:stretch>
        </p:blipFill>
        <p:spPr bwMode="auto">
          <a:xfrm>
            <a:off x="6116638" y="4648200"/>
            <a:ext cx="3032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n 6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39D85268-A282-9433-BC6E-E7392192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540250"/>
            <a:ext cx="11890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327862-CACD-AEE5-4F5B-9090BA629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D06CF741-86EC-F676-7712-57559AC1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dirty="0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5DDC98E1-66DE-C6C8-791A-65A74181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" y="41830"/>
            <a:ext cx="423115" cy="4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F5C5E99-4501-FC81-4A9B-9CA7EE518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3" y="66549"/>
            <a:ext cx="366713" cy="36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05E19EE3-B9FE-7983-D512-95D665A4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0" y="598594"/>
            <a:ext cx="10115505" cy="50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E72040-CC36-CFCD-42DE-AE1BDF5217A2}"/>
              </a:ext>
            </a:extLst>
          </p:cNvPr>
          <p:cNvSpPr txBox="1"/>
          <p:nvPr/>
        </p:nvSpPr>
        <p:spPr>
          <a:xfrm>
            <a:off x="2304008" y="10036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PRECURSORES DE FENTANILO</a:t>
            </a:r>
          </a:p>
        </p:txBody>
      </p:sp>
    </p:spTree>
    <p:extLst>
      <p:ext uri="{BB962C8B-B14F-4D97-AF65-F5344CB8AC3E}">
        <p14:creationId xmlns:p14="http://schemas.microsoft.com/office/powerpoint/2010/main" val="4051743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4D23F9A-2D13-5B0E-5DD9-4D9F59FA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2" y="2593182"/>
            <a:ext cx="4845102" cy="28478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770DD8-AC85-19F3-B150-F894B9B98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30" y="193512"/>
            <a:ext cx="4748029" cy="275692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CD4AC44-3B63-1E13-CD5A-3FCBFCB3F45F}"/>
              </a:ext>
            </a:extLst>
          </p:cNvPr>
          <p:cNvGrpSpPr/>
          <p:nvPr/>
        </p:nvGrpSpPr>
        <p:grpSpPr>
          <a:xfrm>
            <a:off x="5235524" y="459011"/>
            <a:ext cx="4845101" cy="4392488"/>
            <a:chOff x="5738813" y="1368425"/>
            <a:chExt cx="4356100" cy="4113213"/>
          </a:xfrm>
        </p:grpSpPr>
        <p:pic>
          <p:nvPicPr>
            <p:cNvPr id="12296" name="Picture 7">
              <a:extLst>
                <a:ext uri="{FF2B5EF4-FFF2-40B4-BE49-F238E27FC236}">
                  <a16:creationId xmlns:a16="http://schemas.microsoft.com/office/drawing/2014/main" id="{CAB0A0AF-2858-B845-224B-016604726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0"/>
            <a:stretch>
              <a:fillRect/>
            </a:stretch>
          </p:blipFill>
          <p:spPr bwMode="auto">
            <a:xfrm>
              <a:off x="5738813" y="1368425"/>
              <a:ext cx="4356100" cy="411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004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7" name="Picture 8">
              <a:extLst>
                <a:ext uri="{FF2B5EF4-FFF2-40B4-BE49-F238E27FC236}">
                  <a16:creationId xmlns:a16="http://schemas.microsoft.com/office/drawing/2014/main" id="{1CF9BD31-9100-BF86-1F78-54F790EE1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463" y="3887788"/>
              <a:ext cx="722312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2AC41B3F-34C2-6777-1911-4D6BFA980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23" y="193512"/>
            <a:ext cx="4323842" cy="2228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28A45-76CF-22B4-F311-FDB8CD4EA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333394-6C2D-89D7-A7A8-277A1BBE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984" y="0"/>
            <a:ext cx="5573553" cy="5670550"/>
          </a:xfrm>
          <a:prstGeom prst="rect">
            <a:avLst/>
          </a:prstGeom>
        </p:spPr>
      </p:pic>
      <p:pic>
        <p:nvPicPr>
          <p:cNvPr id="20482" name="Picture 2" descr="Chemische sector in India — IndiaConnected">
            <a:extLst>
              <a:ext uri="{FF2B5EF4-FFF2-40B4-BE49-F238E27FC236}">
                <a16:creationId xmlns:a16="http://schemas.microsoft.com/office/drawing/2014/main" id="{0FAC9EC3-43F1-2BCA-E53B-F4528A35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69" y="-5085"/>
            <a:ext cx="4497388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1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E29D5-F678-1867-75DA-AB13732DC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1">
            <a:extLst>
              <a:ext uri="{FF2B5EF4-FFF2-40B4-BE49-F238E27FC236}">
                <a16:creationId xmlns:a16="http://schemas.microsoft.com/office/drawing/2014/main" id="{4575A45E-A04C-C566-1C3B-8F0FFEB4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511300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    </a:t>
            </a:r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C7E20B24-102F-E173-6BD4-25138511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4613"/>
            <a:ext cx="5286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Imagen 7">
            <a:extLst>
              <a:ext uri="{FF2B5EF4-FFF2-40B4-BE49-F238E27FC236}">
                <a16:creationId xmlns:a16="http://schemas.microsoft.com/office/drawing/2014/main" id="{E769EE67-6398-8F14-683C-7BECE6DB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730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8DA87D-94AC-343B-05A2-EBEEBAAC4EAE}"/>
              </a:ext>
            </a:extLst>
          </p:cNvPr>
          <p:cNvSpPr txBox="1"/>
          <p:nvPr/>
        </p:nvSpPr>
        <p:spPr>
          <a:xfrm>
            <a:off x="484406" y="674298"/>
            <a:ext cx="4039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Desafíos para el control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221819-D4D6-3934-0718-B63707FCE10A}"/>
              </a:ext>
            </a:extLst>
          </p:cNvPr>
          <p:cNvSpPr txBox="1"/>
          <p:nvPr/>
        </p:nvSpPr>
        <p:spPr>
          <a:xfrm>
            <a:off x="5940597" y="771303"/>
            <a:ext cx="3535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62775E7-7265-F4D8-ED0C-9C29833F404E}"/>
              </a:ext>
            </a:extLst>
          </p:cNvPr>
          <p:cNvGrpSpPr/>
          <p:nvPr/>
        </p:nvGrpSpPr>
        <p:grpSpPr>
          <a:xfrm>
            <a:off x="-9001" y="1593709"/>
            <a:ext cx="4319857" cy="2816538"/>
            <a:chOff x="434316" y="1511300"/>
            <a:chExt cx="4319857" cy="28165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2187E08-BE56-E053-0DC2-35CFFACA8CD7}"/>
                </a:ext>
              </a:extLst>
            </p:cNvPr>
            <p:cNvSpPr txBox="1"/>
            <p:nvPr/>
          </p:nvSpPr>
          <p:spPr>
            <a:xfrm>
              <a:off x="434316" y="1511300"/>
              <a:ext cx="43198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tx1"/>
                  </a:solidFill>
                </a:rPr>
                <a:t>Regulación vs. Adaptación criminal 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B07E2B8-9F5F-D9F8-5356-CE1BBE8EEAE7}"/>
                </a:ext>
              </a:extLst>
            </p:cNvPr>
            <p:cNvSpPr txBox="1"/>
            <p:nvPr/>
          </p:nvSpPr>
          <p:spPr>
            <a:xfrm>
              <a:off x="484406" y="1781452"/>
              <a:ext cx="40964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i="0" dirty="0">
                  <a:solidFill>
                    <a:srgbClr val="002060"/>
                  </a:solidFill>
                  <a:effectLst/>
                  <a:latin typeface="+mn-lt"/>
                </a:rPr>
                <a:t>Criminal </a:t>
              </a:r>
              <a:r>
                <a:rPr lang="es-ES" b="1" i="0" dirty="0" err="1">
                  <a:solidFill>
                    <a:srgbClr val="002060"/>
                  </a:solidFill>
                  <a:effectLst/>
                  <a:latin typeface="+mn-lt"/>
                </a:rPr>
                <a:t>Regulation</a:t>
              </a:r>
              <a:r>
                <a:rPr lang="es-ES" b="1" i="0" dirty="0">
                  <a:solidFill>
                    <a:srgbClr val="002060"/>
                  </a:solidFill>
                  <a:effectLst/>
                  <a:latin typeface="+mn-lt"/>
                </a:rPr>
                <a:t> vs. </a:t>
              </a:r>
              <a:r>
                <a:rPr lang="es-ES" b="1" i="0" dirty="0" err="1">
                  <a:solidFill>
                    <a:srgbClr val="002060"/>
                  </a:solidFill>
                  <a:effectLst/>
                  <a:latin typeface="+mn-lt"/>
                </a:rPr>
                <a:t>Adaptation</a:t>
              </a:r>
              <a:endParaRPr lang="es-ES" b="1" dirty="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C6497E1-352C-0EF6-FCD3-38B38B841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626" y="2094228"/>
              <a:ext cx="2648504" cy="2233610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6B57024-6D8C-0911-5AE8-529C4A41F6AA}"/>
              </a:ext>
            </a:extLst>
          </p:cNvPr>
          <p:cNvGrpSpPr/>
          <p:nvPr/>
        </p:nvGrpSpPr>
        <p:grpSpPr>
          <a:xfrm>
            <a:off x="3305880" y="2155024"/>
            <a:ext cx="3139395" cy="2404096"/>
            <a:chOff x="6259935" y="1511300"/>
            <a:chExt cx="3139395" cy="2404096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3035620-1E79-7B25-FC59-A3C607258379}"/>
                </a:ext>
              </a:extLst>
            </p:cNvPr>
            <p:cNvSpPr txBox="1"/>
            <p:nvPr/>
          </p:nvSpPr>
          <p:spPr>
            <a:xfrm>
              <a:off x="6341056" y="1511300"/>
              <a:ext cx="22242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kern="0" dirty="0">
                  <a:solidFill>
                    <a:srgbClr val="0A0A0A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Comercio ilícito</a:t>
              </a:r>
              <a:endParaRPr lang="es-ES" dirty="0">
                <a:latin typeface="+mn-lt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2FE3F1B-1B5A-EF34-41A7-88CFB84706F1}"/>
                </a:ext>
              </a:extLst>
            </p:cNvPr>
            <p:cNvSpPr txBox="1"/>
            <p:nvPr/>
          </p:nvSpPr>
          <p:spPr>
            <a:xfrm>
              <a:off x="6605038" y="1734791"/>
              <a:ext cx="16962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kern="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Ilicit</a:t>
              </a:r>
              <a:r>
                <a:rPr lang="es-ES" b="1" kern="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b="1" kern="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trade</a:t>
              </a:r>
              <a:endParaRPr lang="es-ES" dirty="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FC8EAEA5-B920-73C5-5FF9-A424E8740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9936" y="2060300"/>
              <a:ext cx="3139394" cy="1855096"/>
            </a:xfrm>
            <a:prstGeom prst="rect">
              <a:avLst/>
            </a:prstGeom>
          </p:spPr>
        </p:pic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A863D11-FCE9-2F47-6391-7F41A3C188F1}"/>
                </a:ext>
              </a:extLst>
            </p:cNvPr>
            <p:cNvSpPr/>
            <p:nvPr/>
          </p:nvSpPr>
          <p:spPr bwMode="auto">
            <a:xfrm>
              <a:off x="6259935" y="3237200"/>
              <a:ext cx="793977" cy="678196"/>
            </a:xfrm>
            <a:prstGeom prst="ellipse">
              <a:avLst/>
            </a:prstGeom>
            <a:solidFill>
              <a:srgbClr val="DAE3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 Unicode MS" charset="0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33A9D679-0C63-9930-4FC0-DAC97E00FC7C}"/>
              </a:ext>
            </a:extLst>
          </p:cNvPr>
          <p:cNvGrpSpPr/>
          <p:nvPr/>
        </p:nvGrpSpPr>
        <p:grpSpPr>
          <a:xfrm>
            <a:off x="6613409" y="1805997"/>
            <a:ext cx="3573383" cy="2994097"/>
            <a:chOff x="6643489" y="1542997"/>
            <a:chExt cx="3573383" cy="2994097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0F7F72F-C465-8A6C-C2A4-DA513D8F730E}"/>
                </a:ext>
              </a:extLst>
            </p:cNvPr>
            <p:cNvSpPr txBox="1"/>
            <p:nvPr/>
          </p:nvSpPr>
          <p:spPr>
            <a:xfrm>
              <a:off x="7128543" y="1542997"/>
              <a:ext cx="30883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kern="0" dirty="0">
                  <a:solidFill>
                    <a:srgbClr val="0A0A0A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Nuevas rutas de síntesis</a:t>
              </a:r>
              <a:endParaRPr lang="es-ES" dirty="0">
                <a:latin typeface="+mn-lt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3310279-D53A-A608-15DA-81E5A4A7FD19}"/>
                </a:ext>
              </a:extLst>
            </p:cNvPr>
            <p:cNvSpPr txBox="1"/>
            <p:nvPr/>
          </p:nvSpPr>
          <p:spPr>
            <a:xfrm>
              <a:off x="7311797" y="1791353"/>
              <a:ext cx="25202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kern="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New </a:t>
              </a:r>
              <a:r>
                <a:rPr lang="es-ES" b="1" kern="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synthetic</a:t>
              </a:r>
              <a:r>
                <a:rPr lang="es-ES" b="1" kern="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b="1" kern="0" dirty="0" err="1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routes</a:t>
              </a:r>
              <a:endParaRPr lang="es-ES" dirty="0">
                <a:solidFill>
                  <a:srgbClr val="002060"/>
                </a:solidFill>
                <a:latin typeface="+mn-lt"/>
              </a:endParaRP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DB4FF4F7-F08A-041F-19F0-30D98CC3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43489" y="2160685"/>
              <a:ext cx="3344575" cy="2376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869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853F0-E67F-9772-5EC2-5974E73F4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3FE28FB9-6672-0118-2D6C-B0F29E71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8" r="9880"/>
          <a:stretch>
            <a:fillRect/>
          </a:stretch>
        </p:blipFill>
        <p:spPr bwMode="auto">
          <a:xfrm>
            <a:off x="5738813" y="0"/>
            <a:ext cx="4341812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938" r="98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>
            <a:extLst>
              <a:ext uri="{FF2B5EF4-FFF2-40B4-BE49-F238E27FC236}">
                <a16:creationId xmlns:a16="http://schemas.microsoft.com/office/drawing/2014/main" id="{C56EFBF8-FB88-D623-7B92-67B27E2A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/>
          <a:stretch>
            <a:fillRect/>
          </a:stretch>
        </p:blipFill>
        <p:spPr bwMode="auto">
          <a:xfrm>
            <a:off x="5738813" y="1368425"/>
            <a:ext cx="43561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8">
            <a:extLst>
              <a:ext uri="{FF2B5EF4-FFF2-40B4-BE49-F238E27FC236}">
                <a16:creationId xmlns:a16="http://schemas.microsoft.com/office/drawing/2014/main" id="{D1594DA2-B9A5-6DA8-A1E9-8838FFA8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887788"/>
            <a:ext cx="7223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B8A5B6-23A6-6D99-BBC4-EB90AB834B7B}"/>
              </a:ext>
            </a:extLst>
          </p:cNvPr>
          <p:cNvSpPr txBox="1"/>
          <p:nvPr/>
        </p:nvSpPr>
        <p:spPr>
          <a:xfrm>
            <a:off x="938980" y="347160"/>
            <a:ext cx="4104456" cy="680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800"/>
              </a:spcAft>
              <a:buNone/>
            </a:pPr>
            <a:r>
              <a:rPr lang="es-ES" sz="2800" b="1" kern="0" dirty="0">
                <a:solidFill>
                  <a:srgbClr val="0A0A0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Perspectivas de futuro</a:t>
            </a:r>
          </a:p>
          <a:p>
            <a:pPr algn="ctr">
              <a:lnSpc>
                <a:spcPts val="18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rgbClr val="00206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Future </a:t>
            </a:r>
            <a:r>
              <a:rPr lang="es-ES" sz="2800" b="1" kern="100" dirty="0" err="1">
                <a:solidFill>
                  <a:srgbClr val="00206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prospects</a:t>
            </a:r>
            <a:endParaRPr lang="es-ES" sz="2800" b="1" kern="100" dirty="0">
              <a:solidFill>
                <a:srgbClr val="00206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A3E6A2-BCB0-409F-2862-A248F86283AB}"/>
              </a:ext>
            </a:extLst>
          </p:cNvPr>
          <p:cNvSpPr txBox="1"/>
          <p:nvPr/>
        </p:nvSpPr>
        <p:spPr>
          <a:xfrm>
            <a:off x="2087984" y="1639694"/>
            <a:ext cx="2807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Cooperación global</a:t>
            </a:r>
          </a:p>
          <a:p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29AA88-306E-FA51-77C6-3D80A758EEB7}"/>
              </a:ext>
            </a:extLst>
          </p:cNvPr>
          <p:cNvSpPr txBox="1"/>
          <p:nvPr/>
        </p:nvSpPr>
        <p:spPr>
          <a:xfrm>
            <a:off x="1861040" y="2835275"/>
            <a:ext cx="3972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Sistemas de alertas tempranas</a:t>
            </a:r>
          </a:p>
          <a:p>
            <a:r>
              <a:rPr lang="es-ES" sz="2000" b="1" kern="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Early</a:t>
            </a:r>
            <a:r>
              <a:rPr lang="es-ES" sz="2000" b="1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sz="2000" b="1" kern="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warning</a:t>
            </a:r>
            <a:r>
              <a:rPr lang="es-ES" sz="2000" b="1" kern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sz="2000" b="1" kern="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systems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CC9529-03D8-21F0-FA46-95D42072FFED}"/>
              </a:ext>
            </a:extLst>
          </p:cNvPr>
          <p:cNvSpPr txBox="1"/>
          <p:nvPr/>
        </p:nvSpPr>
        <p:spPr>
          <a:xfrm>
            <a:off x="1940301" y="4086321"/>
            <a:ext cx="3719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Cooperación público-privada</a:t>
            </a:r>
          </a:p>
          <a:p>
            <a:r>
              <a:rPr kumimoji="0" lang="es-ES" alt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Public-private</a:t>
            </a: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alt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cooperation</a:t>
            </a:r>
            <a:endParaRPr lang="es-ES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3ED9CDF-1E0C-5014-705A-249D2FB12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72" y="1572383"/>
            <a:ext cx="1318415" cy="9551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C507EEA-5209-3EE6-B310-950061915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35" y="2597241"/>
            <a:ext cx="1141606" cy="11416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42B836D-F300-D56D-C3C5-3F654B313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519" y="4059411"/>
            <a:ext cx="1393039" cy="8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85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7B0EC-60A0-70DE-C810-7ECD533E4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79AF9CAC-FF07-AE21-BA4C-3459AB3D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0"/>
            <a:ext cx="5210175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8195" name="AutoShape 1">
            <a:extLst>
              <a:ext uri="{FF2B5EF4-FFF2-40B4-BE49-F238E27FC236}">
                <a16:creationId xmlns:a16="http://schemas.microsoft.com/office/drawing/2014/main" id="{AACEF6AC-6902-8BEA-C9C6-B8EAFC92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511300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    </a:t>
            </a:r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5A8F7F34-CEDB-390B-BE54-7855D32B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4613"/>
            <a:ext cx="5286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Imagen 7">
            <a:extLst>
              <a:ext uri="{FF2B5EF4-FFF2-40B4-BE49-F238E27FC236}">
                <a16:creationId xmlns:a16="http://schemas.microsoft.com/office/drawing/2014/main" id="{36947838-9098-3239-EF34-195830FC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730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468A43C-963F-5F4F-7DDE-4A10525E4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215" y="64612"/>
            <a:ext cx="2367856" cy="139511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411F859-35DD-230E-BB08-D7BA2A951907}"/>
              </a:ext>
            </a:extLst>
          </p:cNvPr>
          <p:cNvSpPr txBox="1"/>
          <p:nvPr/>
        </p:nvSpPr>
        <p:spPr>
          <a:xfrm>
            <a:off x="270694" y="1642733"/>
            <a:ext cx="4392240" cy="390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Aft>
                <a:spcPts val="800"/>
              </a:spcAft>
              <a:buNone/>
            </a:pPr>
            <a:r>
              <a:rPr lang="es-ES" sz="2400" b="1" kern="0" dirty="0">
                <a:solidFill>
                  <a:srgbClr val="0A0A0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2400" b="1" kern="1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800"/>
              </a:spcAft>
              <a:buNone/>
            </a:pPr>
            <a:r>
              <a:rPr lang="es-ES" kern="0" dirty="0">
                <a:solidFill>
                  <a:srgbClr val="0A0A0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 constante adaptación de los traficantes a las regulaciones impone una carrera de velocidad entre la detección y el diseño de nuevas sustancias.</a:t>
            </a:r>
          </a:p>
          <a:p>
            <a:pPr algn="just">
              <a:lnSpc>
                <a:spcPts val="2100"/>
              </a:lnSpc>
              <a:spcAft>
                <a:spcPts val="800"/>
              </a:spcAft>
              <a:buNone/>
            </a:pPr>
            <a:r>
              <a:rPr lang="es-ES" kern="100" dirty="0">
                <a:solidFill>
                  <a:srgbClr val="0A0A0A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Fortalecimiento de laboratorios forenses, intercambiar información y anticipar nuevas tendencias.</a:t>
            </a:r>
          </a:p>
          <a:p>
            <a:pPr algn="just">
              <a:lnSpc>
                <a:spcPts val="2100"/>
              </a:lnSpc>
              <a:spcAft>
                <a:spcPts val="800"/>
              </a:spcAft>
              <a:buNone/>
            </a:pPr>
            <a:r>
              <a:rPr lang="es-ES" b="1" kern="100" dirty="0">
                <a:solidFill>
                  <a:srgbClr val="0A0A0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b="1" kern="0" dirty="0">
                <a:solidFill>
                  <a:srgbClr val="0A0A0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olución:</a:t>
            </a:r>
            <a:r>
              <a:rPr lang="es-ES" kern="0" dirty="0">
                <a:solidFill>
                  <a:srgbClr val="0A0A0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La cooperación internacional, la innovación tecnológica y la adaptación constante son necesarias para combatir este desafío en evolución.</a:t>
            </a:r>
            <a:endParaRPr lang="es-ES" kern="100" dirty="0">
              <a:solidFill>
                <a:srgbClr val="0A0A0A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5E9142-EE43-1CF8-8334-BE9766DB742D}"/>
              </a:ext>
            </a:extLst>
          </p:cNvPr>
          <p:cNvSpPr txBox="1"/>
          <p:nvPr/>
        </p:nvSpPr>
        <p:spPr>
          <a:xfrm>
            <a:off x="4978455" y="1482656"/>
            <a:ext cx="504496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002060"/>
                </a:solidFill>
                <a:effectLst/>
                <a:latin typeface="+mn-lt"/>
              </a:rPr>
              <a:t>Conclusions</a:t>
            </a:r>
          </a:p>
          <a:p>
            <a:pPr algn="ctr"/>
            <a:endParaRPr lang="en-US" sz="2400" b="1" i="0" dirty="0">
              <a:solidFill>
                <a:srgbClr val="002060"/>
              </a:solidFill>
              <a:effectLst/>
              <a:latin typeface="+mn-lt"/>
            </a:endParaRPr>
          </a:p>
          <a:p>
            <a:pPr algn="just"/>
            <a:r>
              <a:rPr lang="en-US" sz="2000" b="0" i="0" dirty="0">
                <a:solidFill>
                  <a:srgbClr val="002060"/>
                </a:solidFill>
                <a:effectLst/>
                <a:latin typeface="+mn-lt"/>
              </a:rPr>
              <a:t>The constant adaptation of traffickers to regulations creates a race between detection and the design of new substances.</a:t>
            </a:r>
          </a:p>
          <a:p>
            <a:pPr algn="just"/>
            <a:r>
              <a:rPr lang="en-US" sz="2000" b="0" i="0" dirty="0">
                <a:solidFill>
                  <a:srgbClr val="002060"/>
                </a:solidFill>
                <a:effectLst/>
                <a:latin typeface="+mn-lt"/>
              </a:rPr>
              <a:t>Strengthening forensic laboratories, exchanging information, and anticipating new trends.</a:t>
            </a:r>
          </a:p>
          <a:p>
            <a:pPr algn="just"/>
            <a:r>
              <a:rPr lang="en-US" sz="2000" b="1" i="0" dirty="0">
                <a:solidFill>
                  <a:srgbClr val="002060"/>
                </a:solidFill>
                <a:effectLst/>
                <a:latin typeface="+mn-lt"/>
              </a:rPr>
              <a:t>Solution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+mn-lt"/>
              </a:rPr>
              <a:t>: International cooperation, technological innovation, and continuous adaptation are necessary to combat this evolving challenge.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177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D13EC-F972-87BB-53CF-C8D3BB384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E1E1F895-CF8E-6774-E056-2B73D5A1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8" r="9880"/>
          <a:stretch>
            <a:fillRect/>
          </a:stretch>
        </p:blipFill>
        <p:spPr bwMode="auto">
          <a:xfrm>
            <a:off x="6264447" y="0"/>
            <a:ext cx="3816177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938" r="98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>
            <a:extLst>
              <a:ext uri="{FF2B5EF4-FFF2-40B4-BE49-F238E27FC236}">
                <a16:creationId xmlns:a16="http://schemas.microsoft.com/office/drawing/2014/main" id="{4A10FFDA-D012-2686-D96B-65662C16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/>
          <a:stretch>
            <a:fillRect/>
          </a:stretch>
        </p:blipFill>
        <p:spPr bwMode="auto">
          <a:xfrm>
            <a:off x="6276330" y="1395115"/>
            <a:ext cx="381617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8">
            <a:extLst>
              <a:ext uri="{FF2B5EF4-FFF2-40B4-BE49-F238E27FC236}">
                <a16:creationId xmlns:a16="http://schemas.microsoft.com/office/drawing/2014/main" id="{05AF5807-FD5B-018B-788C-044A94B7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64" y="4479104"/>
            <a:ext cx="662528" cy="6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CC2C96-1C23-B4FC-4810-2A73DC5724B3}"/>
              </a:ext>
            </a:extLst>
          </p:cNvPr>
          <p:cNvSpPr txBox="1"/>
          <p:nvPr/>
        </p:nvSpPr>
        <p:spPr>
          <a:xfrm>
            <a:off x="503808" y="1755155"/>
            <a:ext cx="5616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“Cada precursor interceptado </a:t>
            </a:r>
          </a:p>
          <a:p>
            <a:pPr algn="ctr"/>
            <a:r>
              <a:rPr lang="es-ES" sz="2000" b="1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es una droga que nunca llegará al mercado.”</a:t>
            </a:r>
            <a:endParaRPr lang="es-ES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F1F900-F94A-5C82-36F5-A5920DC304CC}"/>
              </a:ext>
            </a:extLst>
          </p:cNvPr>
          <p:cNvSpPr txBox="1"/>
          <p:nvPr/>
        </p:nvSpPr>
        <p:spPr>
          <a:xfrm>
            <a:off x="787723" y="3097778"/>
            <a:ext cx="5048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002060"/>
                </a:solidFill>
                <a:latin typeface="+mn-lt"/>
              </a:rPr>
              <a:t>"Every precursor intercepted is a drug that will never reach the market."</a:t>
            </a:r>
            <a:endParaRPr lang="es-ES" sz="2000" b="1" kern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510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0C944-4B44-263C-4AA8-28197B61B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F928DCD3-DA96-45CD-1A88-3362CB05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0"/>
          <a:stretch>
            <a:fillRect/>
          </a:stretch>
        </p:blipFill>
        <p:spPr bwMode="auto">
          <a:xfrm>
            <a:off x="26988" y="7938"/>
            <a:ext cx="100774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8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AutoShape 2">
            <a:extLst>
              <a:ext uri="{FF2B5EF4-FFF2-40B4-BE49-F238E27FC236}">
                <a16:creationId xmlns:a16="http://schemas.microsoft.com/office/drawing/2014/main" id="{541B20C4-DFF4-BF6B-3BD4-C58F2C3F7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2986"/>
            <a:ext cx="10080625" cy="3605213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AFF7ECB3-860A-E7F5-1A3E-C441F963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720" y="1042985"/>
            <a:ext cx="1393305" cy="3605214"/>
          </a:xfrm>
          <a:prstGeom prst="roundRect">
            <a:avLst>
              <a:gd name="adj" fmla="val 0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B1ABA688-7DBB-3B9C-4D55-C25ED16B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60" y="1037899"/>
            <a:ext cx="2858866" cy="358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Imagen 4">
            <a:extLst>
              <a:ext uri="{FF2B5EF4-FFF2-40B4-BE49-F238E27FC236}">
                <a16:creationId xmlns:a16="http://schemas.microsoft.com/office/drawing/2014/main" id="{1FAF361E-AC76-F343-9789-70A0C691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" r="62424" b="2695"/>
          <a:stretch>
            <a:fillRect/>
          </a:stretch>
        </p:blipFill>
        <p:spPr bwMode="auto">
          <a:xfrm>
            <a:off x="6116638" y="4648200"/>
            <a:ext cx="3032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n 6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8C9CB1DB-DFD1-B2A7-1D7E-28878B8A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648199"/>
            <a:ext cx="11890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BFA87AC-D5FB-F9FC-5C3D-C279983434C4}"/>
              </a:ext>
            </a:extLst>
          </p:cNvPr>
          <p:cNvSpPr/>
          <p:nvPr/>
        </p:nvSpPr>
        <p:spPr>
          <a:xfrm>
            <a:off x="166149" y="2317750"/>
            <a:ext cx="8990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Muchas gracias por su atención</a:t>
            </a:r>
          </a:p>
          <a:p>
            <a:pPr algn="just"/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Thanks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so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much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your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attention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391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>
            <a:extLst>
              <a:ext uri="{FF2B5EF4-FFF2-40B4-BE49-F238E27FC236}">
                <a16:creationId xmlns:a16="http://schemas.microsoft.com/office/drawing/2014/main" id="{32AFB389-EDA8-4ECD-BAEC-3E41AEC03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2357438"/>
            <a:ext cx="3636963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  <a:defRPr/>
            </a:pP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tendencias: Precursores de diseño</a:t>
            </a:r>
            <a:endParaRPr lang="es-ES" altLang="es-ES" sz="2100" b="1" u="sng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936A6B0-D5A7-E7A6-0917-5B207CAC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3898900"/>
            <a:ext cx="3636963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  <a:defRPr/>
            </a:pP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trends: </a:t>
            </a:r>
          </a:p>
          <a:p>
            <a:pPr eaLnBrk="1">
              <a:spcAft>
                <a:spcPct val="0"/>
              </a:spcAft>
              <a:buClrTx/>
              <a:buFontTx/>
              <a:buNone/>
              <a:defRPr/>
            </a:pP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 precursors</a:t>
            </a:r>
            <a:endParaRPr lang="es-ES" altLang="es-ES" sz="21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5A7B9-5664-7B32-5232-B77A9B6FA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224" y="673336"/>
            <a:ext cx="5616377" cy="4176465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68A13D0-2D33-A03C-F32F-E16DADCE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4" y="103648"/>
            <a:ext cx="10115551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45F1F2-B39B-A0E1-5FA2-C20A36811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1">
            <a:extLst>
              <a:ext uri="{FF2B5EF4-FFF2-40B4-BE49-F238E27FC236}">
                <a16:creationId xmlns:a16="http://schemas.microsoft.com/office/drawing/2014/main" id="{E17A36D7-F221-88D9-72BD-BB82A78A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1875"/>
            <a:ext cx="10080625" cy="1511300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    </a:t>
            </a:r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1BC40372-08B5-2A92-FD57-5BB2DCE2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4613"/>
            <a:ext cx="5286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Imagen 7">
            <a:extLst>
              <a:ext uri="{FF2B5EF4-FFF2-40B4-BE49-F238E27FC236}">
                <a16:creationId xmlns:a16="http://schemas.microsoft.com/office/drawing/2014/main" id="{0D47FA6C-1005-F0CE-8B12-7E34BB7C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730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F4B7F6-537E-8412-A1B9-2B381606D7F1}"/>
              </a:ext>
            </a:extLst>
          </p:cNvPr>
          <p:cNvSpPr txBox="1"/>
          <p:nvPr/>
        </p:nvSpPr>
        <p:spPr>
          <a:xfrm>
            <a:off x="617538" y="1563158"/>
            <a:ext cx="8886825" cy="54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49263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Sustancias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químicas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utilizadas como ingredientes clave para la producción de drogas ilícitas con usos legítimos (farmacéutica, industria) que se desvían de su cauce legal  </a:t>
            </a:r>
            <a:endParaRPr kumimoji="0" lang="es-ES" sz="1400" b="0" i="0" u="none" strike="noStrike" kern="1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63E97D-682C-05B9-0436-1D0256E96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64" y="3195893"/>
            <a:ext cx="4960419" cy="1649627"/>
          </a:xfrm>
          <a:prstGeom prst="rect">
            <a:avLst/>
          </a:prstGeom>
        </p:spPr>
      </p:pic>
      <p:pic>
        <p:nvPicPr>
          <p:cNvPr id="1026" name="Picture 2" descr="CIENCIAS BIOLOGICAS: DROGAS ESTIMULANTES">
            <a:extLst>
              <a:ext uri="{FF2B5EF4-FFF2-40B4-BE49-F238E27FC236}">
                <a16:creationId xmlns:a16="http://schemas.microsoft.com/office/drawing/2014/main" id="{A77B0236-C00B-3064-4E6D-83CD5BC5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75" y="2498212"/>
            <a:ext cx="3751680" cy="30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5FC416-EACC-0F6F-ECAA-00FEC0042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863" y="0"/>
            <a:ext cx="2260770" cy="1332021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7A31EA-EB12-B9F2-4816-58D03CA709FF}"/>
              </a:ext>
            </a:extLst>
          </p:cNvPr>
          <p:cNvSpPr txBox="1"/>
          <p:nvPr/>
        </p:nvSpPr>
        <p:spPr>
          <a:xfrm>
            <a:off x="88900" y="601663"/>
            <a:ext cx="427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son los precursores?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6A0803-FDD9-C04F-8935-59917AF97B55}"/>
              </a:ext>
            </a:extLst>
          </p:cNvPr>
          <p:cNvSpPr txBox="1"/>
          <p:nvPr/>
        </p:nvSpPr>
        <p:spPr>
          <a:xfrm>
            <a:off x="5888860" y="610529"/>
            <a:ext cx="4427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Drug Precursors?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97E6B9-B9DC-613C-CB3A-620CE6A976CF}"/>
              </a:ext>
            </a:extLst>
          </p:cNvPr>
          <p:cNvSpPr txBox="1"/>
          <p:nvPr/>
        </p:nvSpPr>
        <p:spPr>
          <a:xfrm>
            <a:off x="617538" y="2239415"/>
            <a:ext cx="924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Chemical substances used as key ingredients for the production of illicit drugs with legitimate uses (pharmaceutical, industrial) that are diverted from their legal course</a:t>
            </a:r>
          </a:p>
        </p:txBody>
      </p:sp>
    </p:spTree>
    <p:extLst>
      <p:ext uri="{BB962C8B-B14F-4D97-AF65-F5344CB8AC3E}">
        <p14:creationId xmlns:p14="http://schemas.microsoft.com/office/powerpoint/2010/main" val="22871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DDFF0D-BE7B-906F-DEFD-33C0AFAD2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BB41C45E-00D0-A5A4-A945-19388AB8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0"/>
            <a:ext cx="5210175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8195" name="AutoShape 1">
            <a:extLst>
              <a:ext uri="{FF2B5EF4-FFF2-40B4-BE49-F238E27FC236}">
                <a16:creationId xmlns:a16="http://schemas.microsoft.com/office/drawing/2014/main" id="{82A2DD07-F6A9-AA71-3419-BFE93D81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511300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561110-77D7-2CA6-5948-4154C4003E39}"/>
              </a:ext>
            </a:extLst>
          </p:cNvPr>
          <p:cNvSpPr txBox="1"/>
          <p:nvPr/>
        </p:nvSpPr>
        <p:spPr>
          <a:xfrm>
            <a:off x="617538" y="511175"/>
            <a:ext cx="2190526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Precursores. </a:t>
            </a:r>
          </a:p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0E9E7744-389D-E832-D581-BD0AD4E2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4613"/>
            <a:ext cx="5286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Imagen 7">
            <a:extLst>
              <a:ext uri="{FF2B5EF4-FFF2-40B4-BE49-F238E27FC236}">
                <a16:creationId xmlns:a16="http://schemas.microsoft.com/office/drawing/2014/main" id="{5C7AF3C9-5035-3B0B-C43D-4DA96A1C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730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A08FFB0-A063-9C8D-F972-B46674925AD6}"/>
              </a:ext>
            </a:extLst>
          </p:cNvPr>
          <p:cNvSpPr txBox="1"/>
          <p:nvPr/>
        </p:nvSpPr>
        <p:spPr>
          <a:xfrm>
            <a:off x="6370410" y="511175"/>
            <a:ext cx="35591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precursors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Clasification</a:t>
            </a:r>
            <a:endParaRPr lang="es-E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002A36-1A9B-36B7-5E36-4B39F7DACB0D}"/>
              </a:ext>
            </a:extLst>
          </p:cNvPr>
          <p:cNvSpPr txBox="1"/>
          <p:nvPr/>
        </p:nvSpPr>
        <p:spPr>
          <a:xfrm>
            <a:off x="50598" y="150897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Precursores fiscalizados </a:t>
            </a:r>
          </a:p>
          <a:p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Scheduled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precursors</a:t>
            </a:r>
            <a:endParaRPr lang="es-ES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5D8484-3C70-BC97-E182-1324DA640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215" y="64612"/>
            <a:ext cx="2367856" cy="139511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6C3BFE-AE94-EA41-321F-FC528D3A9747}"/>
              </a:ext>
            </a:extLst>
          </p:cNvPr>
          <p:cNvSpPr txBox="1"/>
          <p:nvPr/>
        </p:nvSpPr>
        <p:spPr>
          <a:xfrm>
            <a:off x="6552480" y="1488142"/>
            <a:ext cx="2951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Precursores no fiscalizados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Scheduled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precursors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405B69-72CA-803D-CB6A-9DDEE3AF61AC}"/>
              </a:ext>
            </a:extLst>
          </p:cNvPr>
          <p:cNvSpPr txBox="1"/>
          <p:nvPr/>
        </p:nvSpPr>
        <p:spPr>
          <a:xfrm>
            <a:off x="236117" y="2056507"/>
            <a:ext cx="2304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tx1"/>
                </a:solidFill>
              </a:rPr>
              <a:t>Están sujetos a un marco de control internacional y están incluidos en los Cuadros de la Convención de 1988, lo que implica un seguimiento y vigilancia más estrictos. </a:t>
            </a:r>
          </a:p>
          <a:p>
            <a:endParaRPr lang="es-E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They are subject to an international control framework and are included in the Schedules of the 1988 Convention, which implies stricter monitoring and surveillance.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266AB1-E409-2C8D-4A1D-0DDD5E033917}"/>
              </a:ext>
            </a:extLst>
          </p:cNvPr>
          <p:cNvSpPr txBox="1"/>
          <p:nvPr/>
        </p:nvSpPr>
        <p:spPr>
          <a:xfrm>
            <a:off x="5081465" y="1891855"/>
            <a:ext cx="49486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tx1"/>
                </a:solidFill>
              </a:rPr>
              <a:t>No están sujetos a regulaciones internacionales y pueden ser utilizados en la fabricación ilícita de drogas sin el control correspondiente.</a:t>
            </a:r>
          </a:p>
          <a:p>
            <a:pPr algn="just"/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>
                <a:solidFill>
                  <a:srgbClr val="002060"/>
                </a:solidFill>
              </a:rPr>
              <a:t>They are not subject to international regulations and can be used in the illicit manufacture of drugs without the corresponding control.</a:t>
            </a:r>
            <a:endParaRPr lang="es-ES" sz="1400" dirty="0">
              <a:solidFill>
                <a:srgbClr val="00206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7456638-0D3B-D2CB-FC6E-678A2D9C3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743" y="2308242"/>
            <a:ext cx="2217612" cy="25300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60BF91-3946-7C4F-018B-5E95373B9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871" y="3398571"/>
            <a:ext cx="4276131" cy="22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3292F5-C531-C4DF-6BCC-E3A6EF12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1">
            <a:extLst>
              <a:ext uri="{FF2B5EF4-FFF2-40B4-BE49-F238E27FC236}">
                <a16:creationId xmlns:a16="http://schemas.microsoft.com/office/drawing/2014/main" id="{6BB2BF3B-EC9D-C147-C6DD-68BAF714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511300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0F237A-9F80-7504-C21B-6B0C728F5DE3}"/>
              </a:ext>
            </a:extLst>
          </p:cNvPr>
          <p:cNvSpPr txBox="1"/>
          <p:nvPr/>
        </p:nvSpPr>
        <p:spPr>
          <a:xfrm>
            <a:off x="617538" y="511175"/>
            <a:ext cx="2190526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Precursores.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Clasificación</a:t>
            </a:r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6A899044-F43E-B92E-BB78-3F404EC1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4613"/>
            <a:ext cx="52863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Imagen 7">
            <a:extLst>
              <a:ext uri="{FF2B5EF4-FFF2-40B4-BE49-F238E27FC236}">
                <a16:creationId xmlns:a16="http://schemas.microsoft.com/office/drawing/2014/main" id="{17ABC9B3-B65A-ED6F-428D-07FD4F2F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63" y="730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689FBB1-05F4-3146-47F4-DF40E2E4C6FE}"/>
              </a:ext>
            </a:extLst>
          </p:cNvPr>
          <p:cNvSpPr txBox="1"/>
          <p:nvPr/>
        </p:nvSpPr>
        <p:spPr>
          <a:xfrm>
            <a:off x="6370410" y="511175"/>
            <a:ext cx="35591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Designer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es-E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precursors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</a:rPr>
              <a:t>Clasification</a:t>
            </a:r>
            <a:endParaRPr kumimoji="0" lang="es-ES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0FDD1C-AE4F-A289-4CF5-78871F147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215" y="64612"/>
            <a:ext cx="2367856" cy="1395115"/>
          </a:xfrm>
          <a:prstGeom prst="rect">
            <a:avLst/>
          </a:prstGeom>
          <a:effectLst>
            <a:softEdge rad="101600"/>
          </a:effec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48DC7F1-09F4-880C-7C30-DB5BE659F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21274"/>
              </p:ext>
            </p:extLst>
          </p:nvPr>
        </p:nvGraphicFramePr>
        <p:xfrm>
          <a:off x="1439912" y="1551255"/>
          <a:ext cx="7416823" cy="406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22">
                  <a:extLst>
                    <a:ext uri="{9D8B030D-6E8A-4147-A177-3AD203B41FA5}">
                      <a16:colId xmlns:a16="http://schemas.microsoft.com/office/drawing/2014/main" val="2157950984"/>
                    </a:ext>
                  </a:extLst>
                </a:gridCol>
                <a:gridCol w="2456128">
                  <a:extLst>
                    <a:ext uri="{9D8B030D-6E8A-4147-A177-3AD203B41FA5}">
                      <a16:colId xmlns:a16="http://schemas.microsoft.com/office/drawing/2014/main" val="2192441"/>
                    </a:ext>
                  </a:extLst>
                </a:gridCol>
                <a:gridCol w="3574373">
                  <a:extLst>
                    <a:ext uri="{9D8B030D-6E8A-4147-A177-3AD203B41FA5}">
                      <a16:colId xmlns:a16="http://schemas.microsoft.com/office/drawing/2014/main" val="2061894175"/>
                    </a:ext>
                  </a:extLst>
                </a:gridCol>
              </a:tblGrid>
              <a:tr h="500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Tipo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</a:rPr>
                        <a:t>Type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Descripción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 err="1">
                          <a:effectLst/>
                        </a:rPr>
                        <a:t>Description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Ejemplo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 err="1">
                          <a:effectLst/>
                        </a:rPr>
                        <a:t>Example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7894726"/>
                  </a:ext>
                </a:extLst>
              </a:tr>
              <a:tr h="114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</a:rPr>
                        <a:t>Pre-precursores</a:t>
                      </a:r>
                      <a:endParaRPr lang="es-ES" sz="1200" kern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Pre-precursors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Sustancias que se transforman químicamente en precursores clásicos.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Substances that are chemically transformed into classic precursors.</a:t>
                      </a:r>
                      <a:endParaRPr lang="es-ES" sz="1200" kern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APAAN → P2P → anfetaminas</a:t>
                      </a:r>
                      <a:endParaRPr lang="es-ES" sz="1200" kern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APAAN → P2P → </a:t>
                      </a:r>
                      <a:r>
                        <a:rPr lang="es-ES" sz="1200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amphetamines</a:t>
                      </a:r>
                      <a:endParaRPr lang="es-ES" sz="1200" kern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9753347"/>
                  </a:ext>
                </a:extLst>
              </a:tr>
              <a:tr h="88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Intermediarios de síntesis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Synthesis</a:t>
                      </a:r>
                      <a:r>
                        <a:rPr lang="es-ES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intermediates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Compuestos generados durante la reacción.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Compounds generated during the reaction.</a:t>
                      </a:r>
                      <a:endParaRPr lang="es-ES" sz="1200" kern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NPP → ANPP → fentanilos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NPP → ANPP → </a:t>
                      </a:r>
                      <a:r>
                        <a:rPr lang="es-ES" sz="1200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fentanyls</a:t>
                      </a:r>
                      <a:endParaRPr lang="es-ES" sz="1200" kern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51022827"/>
                  </a:ext>
                </a:extLst>
              </a:tr>
              <a:tr h="152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Precursores de diseño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Designer</a:t>
                      </a:r>
                      <a:r>
                        <a:rPr lang="es-ES" sz="12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precursors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Moléculas creadas ad hoc para evadir control, pero con misma funcionalidad química.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Molecules created ad hoc to evade control but with the same chemical functionality</a:t>
                      </a:r>
                      <a:endParaRPr lang="es-ES" sz="1200" kern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3,4-MDP-2-ethanone → MDMA análogos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3,4-MDP-2-ethanone → MDMA </a:t>
                      </a:r>
                      <a:r>
                        <a:rPr lang="es-ES" sz="1200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analogs</a:t>
                      </a:r>
                      <a:endParaRPr lang="es-ES" sz="1200" kern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5921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350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>
            <a:extLst>
              <a:ext uri="{FF2B5EF4-FFF2-40B4-BE49-F238E27FC236}">
                <a16:creationId xmlns:a16="http://schemas.microsoft.com/office/drawing/2014/main" id="{4F3C13F7-4662-F3EA-E173-7C48A6C01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511300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    </a:t>
            </a:r>
          </a:p>
        </p:txBody>
      </p:sp>
      <p:sp>
        <p:nvSpPr>
          <p:cNvPr id="7171" name="AutoShape 2">
            <a:extLst>
              <a:ext uri="{FF2B5EF4-FFF2-40B4-BE49-F238E27FC236}">
                <a16:creationId xmlns:a16="http://schemas.microsoft.com/office/drawing/2014/main" id="{F38ABB12-C270-3FE1-CB10-2A18AB69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0"/>
            <a:ext cx="2762250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2DCB65-9CF8-AF34-EEE9-4D3886DCB836}"/>
              </a:ext>
            </a:extLst>
          </p:cNvPr>
          <p:cNvGrpSpPr/>
          <p:nvPr/>
        </p:nvGrpSpPr>
        <p:grpSpPr>
          <a:xfrm>
            <a:off x="7336254" y="0"/>
            <a:ext cx="176212" cy="5670550"/>
            <a:chOff x="7472363" y="0"/>
            <a:chExt cx="176212" cy="5670550"/>
          </a:xfrm>
        </p:grpSpPr>
        <p:sp>
          <p:nvSpPr>
            <p:cNvPr id="7175" name="Line 6">
              <a:extLst>
                <a:ext uri="{FF2B5EF4-FFF2-40B4-BE49-F238E27FC236}">
                  <a16:creationId xmlns:a16="http://schemas.microsoft.com/office/drawing/2014/main" id="{0187F3FB-778D-FD7B-3049-9BB54D498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9675" y="0"/>
              <a:ext cx="1588" cy="5670550"/>
            </a:xfrm>
            <a:prstGeom prst="line">
              <a:avLst/>
            </a:prstGeom>
            <a:noFill/>
            <a:ln w="38160">
              <a:solidFill>
                <a:srgbClr val="FF32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176" name="Oval 7">
              <a:extLst>
                <a:ext uri="{FF2B5EF4-FFF2-40B4-BE49-F238E27FC236}">
                  <a16:creationId xmlns:a16="http://schemas.microsoft.com/office/drawing/2014/main" id="{909D9117-B2A6-FD12-4B01-6FDBF3BC3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3" y="1131888"/>
              <a:ext cx="176212" cy="176212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FF321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177" name="Oval 8">
              <a:extLst>
                <a:ext uri="{FF2B5EF4-FFF2-40B4-BE49-F238E27FC236}">
                  <a16:creationId xmlns:a16="http://schemas.microsoft.com/office/drawing/2014/main" id="{4ACEC9D2-E5BA-CFAE-150B-C2A4E8EC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3" y="3527425"/>
              <a:ext cx="176212" cy="176213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FF321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7178" name="Oval 9">
              <a:extLst>
                <a:ext uri="{FF2B5EF4-FFF2-40B4-BE49-F238E27FC236}">
                  <a16:creationId xmlns:a16="http://schemas.microsoft.com/office/drawing/2014/main" id="{060C408C-8F4A-BE30-4986-B506631A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3" y="4503738"/>
              <a:ext cx="176212" cy="176212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rgbClr val="FF321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es-ES" alt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24F94D4-9C5D-FB6E-C6D3-49D2CBA6A707}"/>
              </a:ext>
            </a:extLst>
          </p:cNvPr>
          <p:cNvSpPr txBox="1"/>
          <p:nvPr/>
        </p:nvSpPr>
        <p:spPr>
          <a:xfrm>
            <a:off x="1740452" y="280835"/>
            <a:ext cx="521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Precursores de diseño. Definición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3D9019-8C9F-F148-B0C2-A02AAB3B2680}"/>
              </a:ext>
            </a:extLst>
          </p:cNvPr>
          <p:cNvSpPr txBox="1"/>
          <p:nvPr/>
        </p:nvSpPr>
        <p:spPr>
          <a:xfrm>
            <a:off x="1898836" y="783530"/>
            <a:ext cx="4753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Designer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precursors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s-E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E8466-643B-DCBD-7C43-C7DC92DDFEE8}"/>
              </a:ext>
            </a:extLst>
          </p:cNvPr>
          <p:cNvSpPr txBox="1"/>
          <p:nvPr/>
        </p:nvSpPr>
        <p:spPr>
          <a:xfrm>
            <a:off x="744999" y="1696688"/>
            <a:ext cx="6291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/>
                </a:solidFill>
                <a:latin typeface="+mn-lt"/>
              </a:rPr>
              <a:t>Son variantes estructurales creadas deliberadamente para reemplazar a un precursor controlado.. </a:t>
            </a:r>
            <a:endParaRPr lang="es-ES" sz="2000" kern="100" dirty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66BEECD-AC63-2684-7848-9BE965A66467}"/>
              </a:ext>
            </a:extLst>
          </p:cNvPr>
          <p:cNvGrpSpPr/>
          <p:nvPr/>
        </p:nvGrpSpPr>
        <p:grpSpPr>
          <a:xfrm>
            <a:off x="7792207" y="375526"/>
            <a:ext cx="904626" cy="1768281"/>
            <a:chOff x="9279962" y="280603"/>
            <a:chExt cx="1419267" cy="2685681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60F65C-07BA-16BB-A835-35B0B4A97FCB}"/>
                </a:ext>
              </a:extLst>
            </p:cNvPr>
            <p:cNvSpPr txBox="1"/>
            <p:nvPr/>
          </p:nvSpPr>
          <p:spPr>
            <a:xfrm>
              <a:off x="9346282" y="2631268"/>
              <a:ext cx="1352947" cy="335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560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kern="0" dirty="0">
                  <a:solidFill>
                    <a:schemeClr val="tx1"/>
                  </a:solidFill>
                  <a:latin typeface="Arial"/>
                  <a:cs typeface="+mn-cs"/>
                </a:rPr>
                <a:t>MAMDPA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C89F9E4-5E9E-B08C-5E58-CBCCE720B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784743" y="775822"/>
              <a:ext cx="2267001" cy="1276564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7DCC69D-F526-51D8-C35C-EC395F0531C0}"/>
              </a:ext>
            </a:extLst>
          </p:cNvPr>
          <p:cNvGrpSpPr/>
          <p:nvPr/>
        </p:nvGrpSpPr>
        <p:grpSpPr>
          <a:xfrm>
            <a:off x="8858395" y="375527"/>
            <a:ext cx="1255151" cy="1705532"/>
            <a:chOff x="6864505" y="220459"/>
            <a:chExt cx="2074609" cy="2690383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944D830-9059-3C8A-BA4D-8DE5BBC9D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4505" y="220459"/>
              <a:ext cx="1759040" cy="2368672"/>
            </a:xfrm>
            <a:prstGeom prst="rect">
              <a:avLst/>
            </a:prstGeom>
          </p:spPr>
        </p:pic>
        <p:sp>
          <p:nvSpPr>
            <p:cNvPr id="10" name="42 CuadroTexto">
              <a:extLst>
                <a:ext uri="{FF2B5EF4-FFF2-40B4-BE49-F238E27FC236}">
                  <a16:creationId xmlns:a16="http://schemas.microsoft.com/office/drawing/2014/main" id="{7CE35A08-C33A-884D-63B4-2271F452E1CD}"/>
                </a:ext>
              </a:extLst>
            </p:cNvPr>
            <p:cNvSpPr txBox="1"/>
            <p:nvPr/>
          </p:nvSpPr>
          <p:spPr>
            <a:xfrm>
              <a:off x="6994898" y="2575826"/>
              <a:ext cx="1944216" cy="33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60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kern="0" dirty="0">
                  <a:solidFill>
                    <a:schemeClr val="tx1"/>
                  </a:solidFill>
                  <a:latin typeface="Arial"/>
                  <a:cs typeface="+mn-cs"/>
                </a:rPr>
                <a:t>DEPAPD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05BA885-1C93-D46B-C3CF-3531526D6970}"/>
              </a:ext>
            </a:extLst>
          </p:cNvPr>
          <p:cNvGrpSpPr/>
          <p:nvPr/>
        </p:nvGrpSpPr>
        <p:grpSpPr>
          <a:xfrm>
            <a:off x="7817721" y="2263356"/>
            <a:ext cx="1783054" cy="1209566"/>
            <a:chOff x="7294775" y="3418939"/>
            <a:chExt cx="3252573" cy="196507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249F9D9-1CE8-3DFD-00FB-449609F29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4775" y="3418939"/>
              <a:ext cx="3252573" cy="142870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B9CB57B-13A9-49A7-887C-1A360ABE1753}"/>
                </a:ext>
              </a:extLst>
            </p:cNvPr>
            <p:cNvSpPr txBox="1"/>
            <p:nvPr/>
          </p:nvSpPr>
          <p:spPr>
            <a:xfrm>
              <a:off x="8584886" y="4933995"/>
              <a:ext cx="1086649" cy="45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560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kern="0" dirty="0">
                  <a:solidFill>
                    <a:schemeClr val="tx1"/>
                  </a:solidFill>
                  <a:latin typeface="Arial"/>
                  <a:cs typeface="+mn-cs"/>
                </a:rPr>
                <a:t>4-AP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1E33433-4B12-4C7D-1FF4-E6913C722DB2}"/>
              </a:ext>
            </a:extLst>
          </p:cNvPr>
          <p:cNvGrpSpPr/>
          <p:nvPr/>
        </p:nvGrpSpPr>
        <p:grpSpPr>
          <a:xfrm>
            <a:off x="7531934" y="3615531"/>
            <a:ext cx="1248950" cy="1457476"/>
            <a:chOff x="4397262" y="3266755"/>
            <a:chExt cx="2474216" cy="2358904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CFF7178-4089-B62A-D437-00E32AB1E777}"/>
                </a:ext>
              </a:extLst>
            </p:cNvPr>
            <p:cNvSpPr txBox="1"/>
            <p:nvPr/>
          </p:nvSpPr>
          <p:spPr>
            <a:xfrm>
              <a:off x="4713307" y="5290643"/>
              <a:ext cx="2158171" cy="335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560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kern="0" dirty="0">
                  <a:solidFill>
                    <a:schemeClr val="tx1"/>
                  </a:solidFill>
                  <a:latin typeface="Arial"/>
                  <a:cs typeface="+mn-cs"/>
                </a:rPr>
                <a:t>1-boc-4-AP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B466471-1B8D-D6EA-E7E0-6A7BD9F1C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7262" y="3266755"/>
              <a:ext cx="2250534" cy="1978567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D7B496C-C380-BA0D-E179-CA0BADB6E1B0}"/>
              </a:ext>
            </a:extLst>
          </p:cNvPr>
          <p:cNvGrpSpPr/>
          <p:nvPr/>
        </p:nvGrpSpPr>
        <p:grpSpPr>
          <a:xfrm>
            <a:off x="8765589" y="3607385"/>
            <a:ext cx="1280534" cy="1230626"/>
            <a:chOff x="1697916" y="3478100"/>
            <a:chExt cx="2325317" cy="2139868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A2F90B0-AAD2-771C-D4F7-722F455F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7916" y="3478100"/>
              <a:ext cx="2292468" cy="1720938"/>
            </a:xfrm>
            <a:prstGeom prst="rect">
              <a:avLst/>
            </a:prstGeom>
          </p:spPr>
        </p:pic>
        <p:sp>
          <p:nvSpPr>
            <p:cNvPr id="19" name="42 CuadroTexto">
              <a:extLst>
                <a:ext uri="{FF2B5EF4-FFF2-40B4-BE49-F238E27FC236}">
                  <a16:creationId xmlns:a16="http://schemas.microsoft.com/office/drawing/2014/main" id="{C9149EE2-C46D-AEDF-5FA7-2ABC86981A3D}"/>
                </a:ext>
              </a:extLst>
            </p:cNvPr>
            <p:cNvSpPr txBox="1"/>
            <p:nvPr/>
          </p:nvSpPr>
          <p:spPr>
            <a:xfrm>
              <a:off x="1730765" y="5282952"/>
              <a:ext cx="2292468" cy="33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560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kern="0" dirty="0" err="1">
                  <a:solidFill>
                    <a:schemeClr val="tx1"/>
                  </a:solidFill>
                  <a:latin typeface="Arial"/>
                  <a:cs typeface="+mn-cs"/>
                </a:rPr>
                <a:t>Norfentanilo</a:t>
              </a:r>
              <a:r>
                <a:rPr lang="es-ES" sz="1200" kern="0" dirty="0">
                  <a:solidFill>
                    <a:schemeClr val="tx1"/>
                  </a:solidFill>
                  <a:latin typeface="Arial"/>
                  <a:cs typeface="+mn-cs"/>
                </a:rPr>
                <a:t> </a:t>
              </a:r>
              <a:r>
                <a:rPr lang="es-ES" sz="1200" kern="0" dirty="0" err="1">
                  <a:solidFill>
                    <a:srgbClr val="002060"/>
                  </a:solidFill>
                  <a:latin typeface="Arial"/>
                  <a:cs typeface="+mn-cs"/>
                </a:rPr>
                <a:t>Norfentanyl</a:t>
              </a:r>
              <a:endParaRPr lang="es-ES" sz="1200" kern="0" dirty="0">
                <a:solidFill>
                  <a:srgbClr val="002060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3C04BD55-4BEC-E8BC-219D-774A18E2A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62" y="-51745"/>
            <a:ext cx="1736716" cy="1563045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BC238CF-BA56-AC68-F95C-DD165AEEDFFA}"/>
              </a:ext>
            </a:extLst>
          </p:cNvPr>
          <p:cNvSpPr txBox="1"/>
          <p:nvPr/>
        </p:nvSpPr>
        <p:spPr>
          <a:xfrm>
            <a:off x="749190" y="2441333"/>
            <a:ext cx="6287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+mn-lt"/>
              </a:rPr>
              <a:t>They are structural variants deliberately created to replace a controlled precursor.</a:t>
            </a:r>
            <a:endParaRPr lang="es-ES" sz="2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E5D8FEB2-D808-7BB7-F6A7-5FAFB7D9E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49057"/>
              </p:ext>
            </p:extLst>
          </p:nvPr>
        </p:nvGraphicFramePr>
        <p:xfrm>
          <a:off x="311089" y="3158316"/>
          <a:ext cx="6766371" cy="2403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457">
                  <a:extLst>
                    <a:ext uri="{9D8B030D-6E8A-4147-A177-3AD203B41FA5}">
                      <a16:colId xmlns:a16="http://schemas.microsoft.com/office/drawing/2014/main" val="1892357415"/>
                    </a:ext>
                  </a:extLst>
                </a:gridCol>
                <a:gridCol w="2255457">
                  <a:extLst>
                    <a:ext uri="{9D8B030D-6E8A-4147-A177-3AD203B41FA5}">
                      <a16:colId xmlns:a16="http://schemas.microsoft.com/office/drawing/2014/main" val="1380847864"/>
                    </a:ext>
                  </a:extLst>
                </a:gridCol>
                <a:gridCol w="2255457">
                  <a:extLst>
                    <a:ext uri="{9D8B030D-6E8A-4147-A177-3AD203B41FA5}">
                      <a16:colId xmlns:a16="http://schemas.microsoft.com/office/drawing/2014/main" val="3583191511"/>
                    </a:ext>
                  </a:extLst>
                </a:gridCol>
              </a:tblGrid>
              <a:tr h="382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Precursor controlado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</a:rPr>
                        <a:t>Controlled</a:t>
                      </a:r>
                      <a:r>
                        <a:rPr lang="es-ES" sz="1200" kern="0" dirty="0">
                          <a:effectLst/>
                        </a:rPr>
                        <a:t> precursor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Precursor de diseño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Designer</a:t>
                      </a:r>
                      <a:r>
                        <a:rPr lang="es-ES" sz="12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precursors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Producto final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3386723"/>
                  </a:ext>
                </a:extLst>
              </a:tr>
              <a:tr h="382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Safrol / Isosafrol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3,4-MDP-2-ethanone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MDMA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45985062"/>
                  </a:ext>
                </a:extLst>
              </a:tr>
              <a:tr h="382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P2P (fenil-2-propanona)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APAAN / BMK-glicidato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Anfetamina / Metanfetamina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Amphetamine</a:t>
                      </a:r>
                      <a:r>
                        <a:rPr lang="es-ES" sz="12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Metamphetamine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90101604"/>
                  </a:ext>
                </a:extLst>
              </a:tr>
              <a:tr h="382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ANPP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NPP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Fentanilo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Fentanyl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27583066"/>
                  </a:ext>
                </a:extLst>
              </a:tr>
              <a:tr h="382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4-ANPP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>
                          <a:effectLst/>
                        </a:rPr>
                        <a:t>4-ANPP-furano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>
                          <a:effectLst/>
                        </a:rPr>
                        <a:t>Análogos de fentanilo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Fentanyl</a:t>
                      </a:r>
                      <a:r>
                        <a:rPr lang="es-ES" sz="12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kern="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analogs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5065034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64C21A-1A20-1374-2CCF-81B52509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89F896-39A0-10A9-85E5-8F527CD14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12" y="-22804"/>
            <a:ext cx="5040313" cy="56933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0D7F38A-6E7D-AF09-0BAE-EE8ADD19E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24" y="0"/>
            <a:ext cx="4841712" cy="5670550"/>
          </a:xfrm>
          <a:prstGeom prst="rect">
            <a:avLst/>
          </a:prstGeom>
        </p:spPr>
      </p:pic>
      <p:pic>
        <p:nvPicPr>
          <p:cNvPr id="8199" name="Imagen 7">
            <a:extLst>
              <a:ext uri="{FF2B5EF4-FFF2-40B4-BE49-F238E27FC236}">
                <a16:creationId xmlns:a16="http://schemas.microsoft.com/office/drawing/2014/main" id="{A3C685F5-FFB9-58F3-6DB7-A6BE1CD1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79" y="74613"/>
            <a:ext cx="438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3E280EB-E6A0-5C30-8AB4-3376DE5BB01D}"/>
              </a:ext>
            </a:extLst>
          </p:cNvPr>
          <p:cNvGrpSpPr/>
          <p:nvPr/>
        </p:nvGrpSpPr>
        <p:grpSpPr>
          <a:xfrm>
            <a:off x="4477074" y="242987"/>
            <a:ext cx="840108" cy="5328591"/>
            <a:chOff x="4477074" y="242987"/>
            <a:chExt cx="840108" cy="5328591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A73746EB-29B4-125C-BEBF-261393BDA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0"/>
            <a:stretch>
              <a:fillRect/>
            </a:stretch>
          </p:blipFill>
          <p:spPr bwMode="auto">
            <a:xfrm rot="16200000">
              <a:off x="2202410" y="2517651"/>
              <a:ext cx="5328591" cy="779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004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8" name="Picture 3">
              <a:extLst>
                <a:ext uri="{FF2B5EF4-FFF2-40B4-BE49-F238E27FC236}">
                  <a16:creationId xmlns:a16="http://schemas.microsoft.com/office/drawing/2014/main" id="{97386A18-952D-05B0-884E-FC5DD46EB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544" y="2619251"/>
              <a:ext cx="528638" cy="52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8697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513F6-607B-5FF1-9EF3-A94F1D97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4600777A-4BE0-2670-B63E-A2E3F3185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dirty="0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050A408-192A-F18D-A1D0-9DF9626D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BBAD0665-C648-7BAA-08DB-964828D9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360363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167C766-B526-9512-6014-B8E7D27C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3" y="1295400"/>
            <a:ext cx="7777772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0B632F-72E5-11B2-CAFA-C0B9F4B3ACDE}"/>
              </a:ext>
            </a:extLst>
          </p:cNvPr>
          <p:cNvSpPr txBox="1"/>
          <p:nvPr/>
        </p:nvSpPr>
        <p:spPr>
          <a:xfrm>
            <a:off x="1652728" y="175697"/>
            <a:ext cx="6699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Precursores sometidos a fiscalización internacional desde 2014</a:t>
            </a:r>
          </a:p>
          <a:p>
            <a:pPr algn="ctr"/>
            <a:endParaRPr lang="es-ES" dirty="0"/>
          </a:p>
          <a:p>
            <a:pPr algn="ctr"/>
            <a:r>
              <a:rPr lang="en-US" dirty="0"/>
              <a:t>Precursors subjected to international control since 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124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521B8-F1B9-C1D1-FCFA-810E814A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12AFEE43-46C8-778F-1700-D43C74495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dirty="0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F699A7C-2E88-376D-6DF1-4F0059530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2D8C80BA-D37E-7D18-CA92-BB01EB2F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54" y="353219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C0733A-AB0C-2F8B-925C-3A7408294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904" y="909383"/>
            <a:ext cx="6840760" cy="47611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7F8ECB-E45B-121B-5AD9-B955049B36CB}"/>
              </a:ext>
            </a:extLst>
          </p:cNvPr>
          <p:cNvSpPr txBox="1"/>
          <p:nvPr/>
        </p:nvSpPr>
        <p:spPr>
          <a:xfrm>
            <a:off x="1439912" y="3245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Seizures of 3,4-MDP-2-P </a:t>
            </a:r>
            <a:r>
              <a:rPr lang="en-US" b="1" dirty="0" err="1"/>
              <a:t>methylglycidic</a:t>
            </a:r>
            <a:r>
              <a:rPr lang="en-US" b="1" dirty="0"/>
              <a:t> acid esters reported by Governments in Form D, 2014–2023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44568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iapositiva_Rojo_ver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co_Plantilla_Panoramica" id="{0969A6F4-D4C0-BE49-9719-62F0ADF562E0}" vid="{48F18350-EDB5-8246-9C3C-3E0A0C221BDA}"/>
    </a:ext>
  </a:extLst>
</a:theme>
</file>

<file path=ppt/theme/theme4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4B8E9F-564C-470D-8B85-1BD45FE67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CEEA0-A768-4F08-9073-CAA2FE34D38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4feb837-75b8-4da0-839f-eb1c5ea2152d"/>
    <ds:schemaRef ds:uri="http://schemas.microsoft.com/office/2006/documentManagement/types"/>
    <ds:schemaRef ds:uri="http://purl.org/dc/dcmitype/"/>
    <ds:schemaRef ds:uri="61c22d5d-bdf7-4cb5-8a9c-6c28073473a9"/>
    <ds:schemaRef ds:uri="33d2ceeb-fd15-4065-892e-5be14dece4ff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E41B792-B6B5-4574-BE88-FA8F3E8086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35575</TotalTime>
  <Words>658</Words>
  <Application>Microsoft Office PowerPoint</Application>
  <PresentationFormat>Personalizado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Aptos</vt:lpstr>
      <vt:lpstr>Arial</vt:lpstr>
      <vt:lpstr>Calibri</vt:lpstr>
      <vt:lpstr>Helvetica</vt:lpstr>
      <vt:lpstr>Roboto</vt:lpstr>
      <vt:lpstr>Symbol</vt:lpstr>
      <vt:lpstr>Times New Roman</vt:lpstr>
      <vt:lpstr>Tema de Office</vt:lpstr>
      <vt:lpstr>1_Tema de Office</vt:lpstr>
      <vt:lpstr>Diapositiva_Rojo_ver2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Milagros Diego Risco</dc:creator>
  <cp:lastModifiedBy>Milagros Diego - EXT</cp:lastModifiedBy>
  <cp:revision>28</cp:revision>
  <cp:lastPrinted>1601-01-01T00:00:00Z</cp:lastPrinted>
  <dcterms:created xsi:type="dcterms:W3CDTF">2022-10-24T09:50:25Z</dcterms:created>
  <dcterms:modified xsi:type="dcterms:W3CDTF">2025-10-24T19:25:26Z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abrasclaveempresa">
    <vt:lpwstr/>
  </property>
  <property fmtid="{D5CDD505-2E9C-101B-9397-08002B2CF9AE}" pid="3" name="ContentTypeId">
    <vt:lpwstr>0x01010041DA512BF9E793498E3011D39B1824AC</vt:lpwstr>
  </property>
  <property fmtid="{D5CDD505-2E9C-101B-9397-08002B2CF9AE}" pid="4" name="palabrasclavesitio">
    <vt:lpwstr/>
  </property>
  <property fmtid="{D5CDD505-2E9C-101B-9397-08002B2CF9AE}" pid="5" name="MediaServiceImageTags">
    <vt:lpwstr/>
  </property>
</Properties>
</file>